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296" r:id="rId7"/>
    <p:sldId id="297" r:id="rId8"/>
    <p:sldId id="299" r:id="rId9"/>
    <p:sldId id="301" r:id="rId10"/>
    <p:sldId id="302" r:id="rId11"/>
    <p:sldId id="303" r:id="rId12"/>
    <p:sldId id="304" r:id="rId13"/>
    <p:sldId id="305" r:id="rId14"/>
    <p:sldId id="306" r:id="rId15"/>
    <p:sldId id="307" r:id="rId16"/>
    <p:sldId id="309" r:id="rId17"/>
    <p:sldId id="310" r:id="rId18"/>
    <p:sldId id="311" r:id="rId19"/>
    <p:sldId id="312" r:id="rId20"/>
    <p:sldId id="317" r:id="rId21"/>
    <p:sldId id="313" r:id="rId22"/>
    <p:sldId id="314" r:id="rId23"/>
    <p:sldId id="315" r:id="rId24"/>
    <p:sldId id="316" r:id="rId25"/>
    <p:sldId id="324" r:id="rId26"/>
    <p:sldId id="318" r:id="rId27"/>
    <p:sldId id="319" r:id="rId28"/>
    <p:sldId id="320" r:id="rId29"/>
    <p:sldId id="321" r:id="rId30"/>
    <p:sldId id="3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7" autoAdjust="0"/>
    <p:restoredTop sz="94619" autoAdjust="0"/>
  </p:normalViewPr>
  <p:slideViewPr>
    <p:cSldViewPr snapToGrid="0">
      <p:cViewPr varScale="1">
        <p:scale>
          <a:sx n="76" d="100"/>
          <a:sy n="76" d="100"/>
        </p:scale>
        <p:origin x="67"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11/28/2023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11/28/2023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11/28/2023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11/28/2023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11/28/2023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ASCE CET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206575" y="3509995"/>
            <a:ext cx="4775075" cy="559656"/>
          </a:xfrm>
        </p:spPr>
        <p:txBody>
          <a:bodyPr>
            <a:normAutofit/>
          </a:bodyPr>
          <a:lstStyle/>
          <a:p>
            <a:pPr>
              <a:spcAft>
                <a:spcPts val="600"/>
              </a:spcAft>
            </a:pPr>
            <a:r>
              <a:rPr lang="en-US" dirty="0">
                <a:solidFill>
                  <a:schemeClr val="tx1"/>
                </a:solidFill>
              </a:rPr>
              <a:t>STUDENT CHAPTER</a:t>
            </a:r>
          </a:p>
        </p:txBody>
      </p:sp>
      <p:sp>
        <p:nvSpPr>
          <p:cNvPr id="4" name="TextBox 3">
            <a:extLst>
              <a:ext uri="{FF2B5EF4-FFF2-40B4-BE49-F238E27FC236}">
                <a16:creationId xmlns:a16="http://schemas.microsoft.com/office/drawing/2014/main" id="{5F14E2E5-45DF-F394-2618-4386FBA5B3B0}"/>
              </a:ext>
            </a:extLst>
          </p:cNvPr>
          <p:cNvSpPr txBox="1"/>
          <p:nvPr/>
        </p:nvSpPr>
        <p:spPr>
          <a:xfrm>
            <a:off x="8992323" y="4545752"/>
            <a:ext cx="1989327" cy="369332"/>
          </a:xfrm>
          <a:prstGeom prst="rect">
            <a:avLst/>
          </a:prstGeom>
          <a:noFill/>
        </p:spPr>
        <p:txBody>
          <a:bodyPr wrap="none" rtlCol="0">
            <a:spAutoFit/>
          </a:bodyPr>
          <a:lstStyle/>
          <a:p>
            <a:r>
              <a:rPr lang="en-US" dirty="0"/>
              <a:t>REPORT 2023-24</a:t>
            </a:r>
            <a:endParaRPr lang="en-IN" dirty="0"/>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95060-84BA-6B0C-ED2F-BAEB0EEFD743}"/>
              </a:ext>
            </a:extLst>
          </p:cNvPr>
          <p:cNvSpPr>
            <a:spLocks noGrp="1"/>
          </p:cNvSpPr>
          <p:nvPr>
            <p:ph idx="1"/>
          </p:nvPr>
        </p:nvSpPr>
        <p:spPr>
          <a:xfrm>
            <a:off x="399011" y="532015"/>
            <a:ext cx="11338560" cy="6083938"/>
          </a:xfrm>
        </p:spPr>
        <p:txBody>
          <a:bodyPr/>
          <a:lstStyle/>
          <a:p>
            <a:pPr marL="0" marR="0" indent="0">
              <a:spcBef>
                <a:spcPts val="765"/>
              </a:spcBef>
              <a:spcAft>
                <a:spcPts val="0"/>
              </a:spcAft>
              <a:buNone/>
            </a:pPr>
            <a:r>
              <a:rPr lang="en-US" sz="1800" spc="-10" dirty="0">
                <a:effectLst/>
                <a:latin typeface="Book Antiqua" panose="02040602050305030304" pitchFamily="18" charset="0"/>
                <a:ea typeface="Carlito"/>
                <a:cs typeface="Carlito"/>
              </a:rPr>
              <a:t>APPRECIATION:</a:t>
            </a:r>
            <a:endParaRPr lang="en-IN" sz="1800" dirty="0">
              <a:effectLst/>
              <a:latin typeface="Book Antiqua" panose="02040602050305030304" pitchFamily="18" charset="0"/>
              <a:ea typeface="Carlito"/>
              <a:cs typeface="Carlito"/>
            </a:endParaRPr>
          </a:p>
          <a:p>
            <a:pPr marL="0" marR="189865" indent="0">
              <a:lnSpc>
                <a:spcPct val="107000"/>
              </a:lnSpc>
              <a:spcBef>
                <a:spcPts val="975"/>
              </a:spcBef>
              <a:spcAft>
                <a:spcPts val="0"/>
              </a:spcAft>
              <a:buNone/>
            </a:pPr>
            <a:r>
              <a:rPr lang="en-US" sz="1800" dirty="0">
                <a:effectLst/>
                <a:latin typeface="Book Antiqua" panose="02040602050305030304" pitchFamily="18" charset="0"/>
                <a:ea typeface="Carlito"/>
                <a:cs typeface="Carlito"/>
              </a:rPr>
              <a:t>The</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AutoCAD</a:t>
            </a:r>
            <a:r>
              <a:rPr lang="en-US" sz="1800" spc="-20"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workshop</a:t>
            </a:r>
            <a:r>
              <a:rPr lang="en-US" sz="1800" spc="-10"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conducted</a:t>
            </a:r>
            <a:r>
              <a:rPr lang="en-US" sz="1800" spc="-1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by</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ASCE</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CET</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Chapter</a:t>
            </a:r>
            <a:r>
              <a:rPr lang="en-US" sz="1800" spc="-30"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was</a:t>
            </a:r>
            <a:r>
              <a:rPr lang="en-US" sz="1800" spc="-10"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well</a:t>
            </a:r>
            <a:r>
              <a:rPr lang="en-US" sz="1800" spc="-20"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appreciated by the attendees</a:t>
            </a:r>
            <a:r>
              <a:rPr lang="en-US" sz="1800" spc="-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as well as the academic staff. The ASCE CET Student Chapter advisor, </a:t>
            </a:r>
            <a:r>
              <a:rPr lang="en-US" sz="1800" dirty="0" err="1">
                <a:effectLst/>
                <a:latin typeface="Book Antiqua" panose="02040602050305030304" pitchFamily="18" charset="0"/>
                <a:ea typeface="Carlito"/>
                <a:cs typeface="Carlito"/>
              </a:rPr>
              <a:t>Dr.Anusha</a:t>
            </a:r>
            <a:r>
              <a:rPr lang="en-US" sz="1800" dirty="0">
                <a:effectLst/>
                <a:latin typeface="Book Antiqua" panose="02040602050305030304" pitchFamily="18" charset="0"/>
                <a:ea typeface="Carlito"/>
                <a:cs typeface="Carlito"/>
              </a:rPr>
              <a:t> S.P, and the Head of the Civil Engineering Department. Dr Anil R praised the program for its organization, content, and delivery. The attendees had a positive learning experience and were satisfied with the knowledge and skills gained from the workshop.</a:t>
            </a:r>
            <a:endParaRPr lang="en-IN" sz="1800" dirty="0">
              <a:effectLst/>
              <a:latin typeface="Book Antiqua" panose="02040602050305030304" pitchFamily="18" charset="0"/>
              <a:ea typeface="Carlito"/>
              <a:cs typeface="Carlito"/>
            </a:endParaRPr>
          </a:p>
          <a:p>
            <a:pPr marL="0" marR="149225" indent="0">
              <a:lnSpc>
                <a:spcPct val="107000"/>
              </a:lnSpc>
              <a:spcBef>
                <a:spcPts val="770"/>
              </a:spcBef>
              <a:spcAft>
                <a:spcPts val="0"/>
              </a:spcAft>
              <a:buNone/>
            </a:pPr>
            <a:r>
              <a:rPr lang="en-US" sz="1800" dirty="0">
                <a:effectLst/>
                <a:latin typeface="Book Antiqua" panose="02040602050305030304" pitchFamily="18" charset="0"/>
                <a:ea typeface="Carlito"/>
                <a:cs typeface="Carlito"/>
              </a:rPr>
              <a:t>Conclusion: Overall, the AutoCAD workshop conducted by ASCE CET Chapter was remarkable. The attendees attained knowledge and were equipped with skills involving AutoCAD and its applications in civil engineering. The presenters, </a:t>
            </a:r>
            <a:r>
              <a:rPr lang="en-US" sz="1800" dirty="0" err="1">
                <a:effectLst/>
                <a:latin typeface="Book Antiqua" panose="02040602050305030304" pitchFamily="18" charset="0"/>
                <a:ea typeface="Carlito"/>
                <a:cs typeface="Carlito"/>
              </a:rPr>
              <a:t>Abhiram</a:t>
            </a:r>
            <a:r>
              <a:rPr lang="en-US" sz="1800" dirty="0">
                <a:effectLst/>
                <a:latin typeface="Book Antiqua" panose="02040602050305030304" pitchFamily="18" charset="0"/>
                <a:ea typeface="Carlito"/>
                <a:cs typeface="Carlito"/>
              </a:rPr>
              <a:t> and Chandu, were highly knowledgeable and delivered the content efficiently. The coordinators did a splendid job by organizing the offset commands, layouts, and advanced commands, such as floating and blocks and was</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particularly</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eminent</a:t>
            </a:r>
            <a:r>
              <a:rPr lang="en-US" sz="1800" spc="-1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in</a:t>
            </a:r>
            <a:r>
              <a:rPr lang="en-US" sz="1800" spc="-20" dirty="0">
                <a:effectLst/>
                <a:latin typeface="Book Antiqua" panose="02040602050305030304" pitchFamily="18" charset="0"/>
                <a:ea typeface="Carlito"/>
                <a:cs typeface="Carlito"/>
              </a:rPr>
              <a:t> </a:t>
            </a:r>
            <a:r>
              <a:rPr lang="en-US" sz="1800" dirty="0" err="1">
                <a:effectLst/>
                <a:latin typeface="Book Antiqua" panose="02040602050305030304" pitchFamily="18" charset="0"/>
                <a:ea typeface="Carlito"/>
                <a:cs typeface="Carlito"/>
              </a:rPr>
              <a:t>focussing</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on</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teaching</a:t>
            </a:r>
            <a:r>
              <a:rPr lang="en-US" sz="1800" spc="-25"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comprehensive</a:t>
            </a:r>
            <a:r>
              <a:rPr lang="en-US" sz="1800" spc="-30" dirty="0">
                <a:effectLst/>
                <a:latin typeface="Book Antiqua" panose="02040602050305030304" pitchFamily="18" charset="0"/>
                <a:ea typeface="Carlito"/>
                <a:cs typeface="Carlito"/>
              </a:rPr>
              <a:t> </a:t>
            </a:r>
            <a:r>
              <a:rPr lang="en-US" sz="1800" dirty="0">
                <a:effectLst/>
                <a:latin typeface="Book Antiqua" panose="02040602050305030304" pitchFamily="18" charset="0"/>
                <a:ea typeface="Carlito"/>
                <a:cs typeface="Carlito"/>
              </a:rPr>
              <a:t>understanding of AutoCAD’s capabilities. We hope that such events will continue to be conducted by ASCE CET Chapter to help students enhance their technical </a:t>
            </a:r>
            <a:r>
              <a:rPr lang="en-US" sz="1800" spc="-10" dirty="0">
                <a:effectLst/>
                <a:latin typeface="Book Antiqua" panose="02040602050305030304" pitchFamily="18" charset="0"/>
                <a:ea typeface="Carlito"/>
                <a:cs typeface="Carlito"/>
              </a:rPr>
              <a:t>knowledge</a:t>
            </a:r>
            <a:endParaRPr lang="en-IN" sz="1800" dirty="0">
              <a:effectLst/>
              <a:latin typeface="Book Antiqua" panose="02040602050305030304" pitchFamily="18" charset="0"/>
              <a:ea typeface="Carlito"/>
              <a:cs typeface="Carlito"/>
            </a:endParaRPr>
          </a:p>
          <a:p>
            <a:endParaRPr lang="en-IN" dirty="0"/>
          </a:p>
        </p:txBody>
      </p:sp>
    </p:spTree>
    <p:extLst>
      <p:ext uri="{BB962C8B-B14F-4D97-AF65-F5344CB8AC3E}">
        <p14:creationId xmlns:p14="http://schemas.microsoft.com/office/powerpoint/2010/main" val="12454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3399B-7A19-937A-70C4-9022404BFC3A}"/>
              </a:ext>
            </a:extLst>
          </p:cNvPr>
          <p:cNvSpPr>
            <a:spLocks noGrp="1"/>
          </p:cNvSpPr>
          <p:nvPr>
            <p:ph idx="1"/>
          </p:nvPr>
        </p:nvSpPr>
        <p:spPr>
          <a:xfrm>
            <a:off x="465513" y="415636"/>
            <a:ext cx="11205556" cy="5868786"/>
          </a:xfrm>
        </p:spPr>
        <p:txBody>
          <a:bodyPr/>
          <a:lstStyle/>
          <a:p>
            <a:endParaRPr lang="en-IN" dirty="0"/>
          </a:p>
        </p:txBody>
      </p:sp>
      <p:grpSp>
        <p:nvGrpSpPr>
          <p:cNvPr id="4" name="Group 3" descr="A group of people sitting in a classroom  Description automatically generated">
            <a:extLst>
              <a:ext uri="{FF2B5EF4-FFF2-40B4-BE49-F238E27FC236}">
                <a16:creationId xmlns:a16="http://schemas.microsoft.com/office/drawing/2014/main" id="{01E5190E-FDE1-0307-86F1-727C5246375E}"/>
              </a:ext>
            </a:extLst>
          </p:cNvPr>
          <p:cNvGrpSpPr>
            <a:grpSpLocks/>
          </p:cNvGrpSpPr>
          <p:nvPr/>
        </p:nvGrpSpPr>
        <p:grpSpPr>
          <a:xfrm>
            <a:off x="1477328" y="1783887"/>
            <a:ext cx="4291705" cy="3985146"/>
            <a:chOff x="4762" y="4762"/>
            <a:chExt cx="2409825" cy="2371090"/>
          </a:xfrm>
        </p:grpSpPr>
        <p:pic>
          <p:nvPicPr>
            <p:cNvPr id="5" name="Image 18" descr="A group of people sitting in a classroom  Description automatically generated">
              <a:extLst>
                <a:ext uri="{FF2B5EF4-FFF2-40B4-BE49-F238E27FC236}">
                  <a16:creationId xmlns:a16="http://schemas.microsoft.com/office/drawing/2014/main" id="{F3EBD43E-0C72-F7C6-0F28-D3C838D2FB63}"/>
                </a:ext>
              </a:extLst>
            </p:cNvPr>
            <p:cNvPicPr/>
            <p:nvPr/>
          </p:nvPicPr>
          <p:blipFill>
            <a:blip r:embed="rId2" cstate="print"/>
            <a:stretch>
              <a:fillRect/>
            </a:stretch>
          </p:blipFill>
          <p:spPr>
            <a:xfrm>
              <a:off x="9842" y="9207"/>
              <a:ext cx="2400300" cy="2361565"/>
            </a:xfrm>
            <a:prstGeom prst="rect">
              <a:avLst/>
            </a:prstGeom>
          </p:spPr>
        </p:pic>
        <p:sp>
          <p:nvSpPr>
            <p:cNvPr id="6" name="Graphic 19">
              <a:extLst>
                <a:ext uri="{FF2B5EF4-FFF2-40B4-BE49-F238E27FC236}">
                  <a16:creationId xmlns:a16="http://schemas.microsoft.com/office/drawing/2014/main" id="{FA826984-C145-7E46-9A99-B1E75593648D}"/>
                </a:ext>
              </a:extLst>
            </p:cNvPr>
            <p:cNvSpPr/>
            <p:nvPr/>
          </p:nvSpPr>
          <p:spPr>
            <a:xfrm>
              <a:off x="4762" y="4762"/>
              <a:ext cx="2409825" cy="2371090"/>
            </a:xfrm>
            <a:custGeom>
              <a:avLst/>
              <a:gdLst/>
              <a:ahLst/>
              <a:cxnLst/>
              <a:rect l="l" t="t" r="r" b="b"/>
              <a:pathLst>
                <a:path w="2409825" h="2371090">
                  <a:moveTo>
                    <a:pt x="0" y="2371090"/>
                  </a:moveTo>
                  <a:lnTo>
                    <a:pt x="2409825" y="2371090"/>
                  </a:lnTo>
                  <a:lnTo>
                    <a:pt x="2409825" y="0"/>
                  </a:lnTo>
                  <a:lnTo>
                    <a:pt x="0" y="0"/>
                  </a:lnTo>
                  <a:lnTo>
                    <a:pt x="0" y="2371090"/>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grpSp>
        <p:nvGrpSpPr>
          <p:cNvPr id="7" name="Group 6" descr="A group of people in a classroom  Description automatically generated">
            <a:extLst>
              <a:ext uri="{FF2B5EF4-FFF2-40B4-BE49-F238E27FC236}">
                <a16:creationId xmlns:a16="http://schemas.microsoft.com/office/drawing/2014/main" id="{28374F06-EE72-2D59-7A13-7BC0508C4F0D}"/>
              </a:ext>
            </a:extLst>
          </p:cNvPr>
          <p:cNvGrpSpPr>
            <a:grpSpLocks/>
          </p:cNvGrpSpPr>
          <p:nvPr/>
        </p:nvGrpSpPr>
        <p:grpSpPr>
          <a:xfrm>
            <a:off x="6095999" y="840392"/>
            <a:ext cx="4291705" cy="3624349"/>
            <a:chOff x="4762" y="4762"/>
            <a:chExt cx="2407920" cy="2341880"/>
          </a:xfrm>
        </p:grpSpPr>
        <p:pic>
          <p:nvPicPr>
            <p:cNvPr id="8" name="Image 21" descr="A group of people in a classroom  Description automatically generated">
              <a:extLst>
                <a:ext uri="{FF2B5EF4-FFF2-40B4-BE49-F238E27FC236}">
                  <a16:creationId xmlns:a16="http://schemas.microsoft.com/office/drawing/2014/main" id="{630B9867-58C3-8726-0A77-164C8E6394AC}"/>
                </a:ext>
              </a:extLst>
            </p:cNvPr>
            <p:cNvPicPr/>
            <p:nvPr/>
          </p:nvPicPr>
          <p:blipFill>
            <a:blip r:embed="rId3" cstate="print"/>
            <a:stretch>
              <a:fillRect/>
            </a:stretch>
          </p:blipFill>
          <p:spPr>
            <a:xfrm>
              <a:off x="9842" y="9207"/>
              <a:ext cx="2398395" cy="2332355"/>
            </a:xfrm>
            <a:prstGeom prst="rect">
              <a:avLst/>
            </a:prstGeom>
          </p:spPr>
        </p:pic>
        <p:sp>
          <p:nvSpPr>
            <p:cNvPr id="9" name="Graphic 22">
              <a:extLst>
                <a:ext uri="{FF2B5EF4-FFF2-40B4-BE49-F238E27FC236}">
                  <a16:creationId xmlns:a16="http://schemas.microsoft.com/office/drawing/2014/main" id="{6FD7F33D-AAFC-715D-144A-1BC91AFC67D8}"/>
                </a:ext>
              </a:extLst>
            </p:cNvPr>
            <p:cNvSpPr/>
            <p:nvPr/>
          </p:nvSpPr>
          <p:spPr>
            <a:xfrm>
              <a:off x="4762" y="4762"/>
              <a:ext cx="2407920" cy="2341880"/>
            </a:xfrm>
            <a:custGeom>
              <a:avLst/>
              <a:gdLst/>
              <a:ahLst/>
              <a:cxnLst/>
              <a:rect l="l" t="t" r="r" b="b"/>
              <a:pathLst>
                <a:path w="2407920" h="2341880">
                  <a:moveTo>
                    <a:pt x="0" y="2341879"/>
                  </a:moveTo>
                  <a:lnTo>
                    <a:pt x="2407920" y="2341879"/>
                  </a:lnTo>
                  <a:lnTo>
                    <a:pt x="2407920" y="0"/>
                  </a:lnTo>
                  <a:lnTo>
                    <a:pt x="0" y="0"/>
                  </a:lnTo>
                  <a:lnTo>
                    <a:pt x="0" y="2341879"/>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1888049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8C78-239B-C1BD-CA0C-0BCB947FAD76}"/>
              </a:ext>
            </a:extLst>
          </p:cNvPr>
          <p:cNvSpPr>
            <a:spLocks noGrp="1"/>
          </p:cNvSpPr>
          <p:nvPr>
            <p:ph type="title"/>
          </p:nvPr>
        </p:nvSpPr>
        <p:spPr>
          <a:xfrm>
            <a:off x="1075764" y="528918"/>
            <a:ext cx="10049435" cy="1810870"/>
          </a:xfrm>
        </p:spPr>
        <p:txBody>
          <a:bodyPr/>
          <a:lstStyle/>
          <a:p>
            <a:pPr marL="1209040" marR="1195705">
              <a:lnSpc>
                <a:spcPts val="3070"/>
              </a:lnSpc>
              <a:spcBef>
                <a:spcPts val="0"/>
              </a:spcBef>
              <a:spcAft>
                <a:spcPts val="0"/>
              </a:spcAft>
            </a:pPr>
            <a:r>
              <a:rPr lang="en-US" b="1" kern="0" spc="-10" dirty="0">
                <a:solidFill>
                  <a:srgbClr val="4866AC"/>
                </a:solidFill>
                <a:effectLst/>
                <a:latin typeface="Bahnschrift SemiBold Condensed" panose="020B0502040204020203" pitchFamily="34" charset="0"/>
                <a:ea typeface="Carlito"/>
                <a:cs typeface="Carlito"/>
              </a:rPr>
              <a:t>IDEATE</a:t>
            </a:r>
            <a:br>
              <a:rPr lang="en-IN" sz="1800" b="1" kern="0" dirty="0">
                <a:effectLst/>
                <a:latin typeface="Carlito"/>
                <a:ea typeface="Carlito"/>
                <a:cs typeface="Carlito"/>
              </a:rPr>
            </a:br>
            <a:r>
              <a:rPr lang="en-US" sz="2400" dirty="0">
                <a:solidFill>
                  <a:srgbClr val="4866AC"/>
                </a:solidFill>
                <a:effectLst/>
                <a:latin typeface="Cambria Math" panose="02040503050406030204" pitchFamily="18" charset="0"/>
                <a:ea typeface="Cambria Math" panose="02040503050406030204" pitchFamily="18" charset="0"/>
                <a:cs typeface="Carlito"/>
              </a:rPr>
              <a:t>IDEA</a:t>
            </a:r>
            <a:r>
              <a:rPr lang="en-US" sz="2400" spc="-65" dirty="0">
                <a:solidFill>
                  <a:srgbClr val="4866AC"/>
                </a:solidFill>
                <a:effectLst/>
                <a:latin typeface="Cambria Math" panose="02040503050406030204" pitchFamily="18" charset="0"/>
                <a:ea typeface="Cambria Math" panose="02040503050406030204" pitchFamily="18" charset="0"/>
                <a:cs typeface="Carlito"/>
              </a:rPr>
              <a:t> </a:t>
            </a:r>
            <a:r>
              <a:rPr lang="en-US" sz="2400" dirty="0">
                <a:solidFill>
                  <a:srgbClr val="4866AC"/>
                </a:solidFill>
                <a:effectLst/>
                <a:latin typeface="Cambria Math" panose="02040503050406030204" pitchFamily="18" charset="0"/>
                <a:ea typeface="Cambria Math" panose="02040503050406030204" pitchFamily="18" charset="0"/>
                <a:cs typeface="Carlito"/>
              </a:rPr>
              <a:t>PITCHING</a:t>
            </a:r>
            <a:r>
              <a:rPr lang="en-US" sz="2400" spc="-65" dirty="0">
                <a:solidFill>
                  <a:srgbClr val="4866AC"/>
                </a:solidFill>
                <a:effectLst/>
                <a:latin typeface="Cambria Math" panose="02040503050406030204" pitchFamily="18" charset="0"/>
                <a:ea typeface="Cambria Math" panose="02040503050406030204" pitchFamily="18" charset="0"/>
                <a:cs typeface="Carlito"/>
              </a:rPr>
              <a:t> </a:t>
            </a:r>
            <a:r>
              <a:rPr lang="en-US" sz="2400" dirty="0">
                <a:solidFill>
                  <a:srgbClr val="4866AC"/>
                </a:solidFill>
                <a:effectLst/>
                <a:latin typeface="Cambria Math" panose="02040503050406030204" pitchFamily="18" charset="0"/>
                <a:ea typeface="Cambria Math" panose="02040503050406030204" pitchFamily="18" charset="0"/>
                <a:cs typeface="Carlito"/>
              </a:rPr>
              <a:t>COMPETITION </a:t>
            </a:r>
            <a:r>
              <a:rPr lang="en-US" sz="2400" spc="-10" dirty="0">
                <a:solidFill>
                  <a:srgbClr val="4866AC"/>
                </a:solidFill>
                <a:effectLst/>
                <a:latin typeface="Cambria Math" panose="02040503050406030204" pitchFamily="18" charset="0"/>
                <a:ea typeface="Cambria Math" panose="02040503050406030204" pitchFamily="18" charset="0"/>
                <a:cs typeface="Carlito"/>
              </a:rPr>
              <a:t>PRELIMS</a:t>
            </a:r>
            <a:br>
              <a:rPr lang="en-IN" sz="1800" dirty="0">
                <a:effectLst/>
                <a:latin typeface="Carlito"/>
                <a:ea typeface="Carlito"/>
                <a:cs typeface="Carlito"/>
              </a:rPr>
            </a:br>
            <a:endParaRPr lang="en-IN" dirty="0"/>
          </a:p>
        </p:txBody>
      </p:sp>
      <p:sp>
        <p:nvSpPr>
          <p:cNvPr id="3" name="Content Placeholder 2">
            <a:extLst>
              <a:ext uri="{FF2B5EF4-FFF2-40B4-BE49-F238E27FC236}">
                <a16:creationId xmlns:a16="http://schemas.microsoft.com/office/drawing/2014/main" id="{F9AB45DF-089C-D1AA-7E0F-79F35E62B07D}"/>
              </a:ext>
            </a:extLst>
          </p:cNvPr>
          <p:cNvSpPr>
            <a:spLocks noGrp="1"/>
          </p:cNvSpPr>
          <p:nvPr>
            <p:ph idx="1"/>
          </p:nvPr>
        </p:nvSpPr>
        <p:spPr>
          <a:xfrm>
            <a:off x="4655126" y="2268998"/>
            <a:ext cx="6470073" cy="3683745"/>
          </a:xfrm>
        </p:spPr>
        <p:txBody>
          <a:bodyPr/>
          <a:lstStyle/>
          <a:p>
            <a:pPr marL="0" marR="0" indent="0">
              <a:lnSpc>
                <a:spcPct val="107000"/>
              </a:lnSpc>
              <a:spcBef>
                <a:spcPts val="5"/>
              </a:spcBef>
              <a:spcAft>
                <a:spcPts val="0"/>
              </a:spcAft>
              <a:buNone/>
            </a:pPr>
            <a:r>
              <a:rPr lang="en-US" sz="1900" dirty="0" err="1">
                <a:effectLst/>
                <a:latin typeface="Carlito"/>
                <a:ea typeface="Carlito"/>
                <a:cs typeface="Carlito"/>
              </a:rPr>
              <a:t>Asce</a:t>
            </a:r>
            <a:r>
              <a:rPr lang="en-US" sz="1900" spc="-15" dirty="0">
                <a:effectLst/>
                <a:latin typeface="Carlito"/>
                <a:ea typeface="Carlito"/>
                <a:cs typeface="Carlito"/>
              </a:rPr>
              <a:t> </a:t>
            </a:r>
            <a:r>
              <a:rPr lang="en-US" sz="1900" dirty="0" err="1">
                <a:effectLst/>
                <a:latin typeface="Carlito"/>
                <a:ea typeface="Carlito"/>
                <a:cs typeface="Carlito"/>
              </a:rPr>
              <a:t>cet</a:t>
            </a:r>
            <a:r>
              <a:rPr lang="en-US" sz="1900" spc="-15" dirty="0">
                <a:effectLst/>
                <a:latin typeface="Carlito"/>
                <a:ea typeface="Carlito"/>
                <a:cs typeface="Carlito"/>
              </a:rPr>
              <a:t> </a:t>
            </a:r>
            <a:r>
              <a:rPr lang="en-US" sz="1900" dirty="0">
                <a:effectLst/>
                <a:latin typeface="Carlito"/>
                <a:ea typeface="Carlito"/>
                <a:cs typeface="Carlito"/>
              </a:rPr>
              <a:t>chapter</a:t>
            </a:r>
            <a:r>
              <a:rPr lang="en-US" sz="1900" spc="-25" dirty="0">
                <a:effectLst/>
                <a:latin typeface="Carlito"/>
                <a:ea typeface="Carlito"/>
                <a:cs typeface="Carlito"/>
              </a:rPr>
              <a:t> </a:t>
            </a:r>
            <a:r>
              <a:rPr lang="en-US" sz="1900" dirty="0">
                <a:effectLst/>
                <a:latin typeface="Carlito"/>
                <a:ea typeface="Carlito"/>
                <a:cs typeface="Carlito"/>
              </a:rPr>
              <a:t>conducted</a:t>
            </a:r>
            <a:r>
              <a:rPr lang="en-US" sz="1900" spc="-20" dirty="0">
                <a:effectLst/>
                <a:latin typeface="Carlito"/>
                <a:ea typeface="Carlito"/>
                <a:cs typeface="Carlito"/>
              </a:rPr>
              <a:t> </a:t>
            </a:r>
            <a:r>
              <a:rPr lang="en-US" sz="1900" dirty="0">
                <a:effectLst/>
                <a:latin typeface="Carlito"/>
                <a:ea typeface="Carlito"/>
                <a:cs typeface="Carlito"/>
              </a:rPr>
              <a:t>the</a:t>
            </a:r>
            <a:r>
              <a:rPr lang="en-US" sz="1900" spc="-20" dirty="0">
                <a:effectLst/>
                <a:latin typeface="Carlito"/>
                <a:ea typeface="Carlito"/>
                <a:cs typeface="Carlito"/>
              </a:rPr>
              <a:t> </a:t>
            </a:r>
            <a:r>
              <a:rPr lang="en-US" sz="1900" dirty="0">
                <a:effectLst/>
                <a:latin typeface="Carlito"/>
                <a:ea typeface="Carlito"/>
                <a:cs typeface="Carlito"/>
              </a:rPr>
              <a:t>prelims</a:t>
            </a:r>
            <a:r>
              <a:rPr lang="en-US" sz="1900" spc="-20" dirty="0">
                <a:effectLst/>
                <a:latin typeface="Carlito"/>
                <a:ea typeface="Carlito"/>
                <a:cs typeface="Carlito"/>
              </a:rPr>
              <a:t> </a:t>
            </a:r>
            <a:r>
              <a:rPr lang="en-US" sz="1900" dirty="0">
                <a:effectLst/>
                <a:latin typeface="Carlito"/>
                <a:ea typeface="Carlito"/>
                <a:cs typeface="Carlito"/>
              </a:rPr>
              <a:t>of</a:t>
            </a:r>
            <a:r>
              <a:rPr lang="en-US" sz="1900" spc="-15" dirty="0">
                <a:effectLst/>
                <a:latin typeface="Carlito"/>
                <a:ea typeface="Carlito"/>
                <a:cs typeface="Carlito"/>
              </a:rPr>
              <a:t> </a:t>
            </a:r>
            <a:r>
              <a:rPr lang="en-US" sz="1900" dirty="0">
                <a:effectLst/>
                <a:latin typeface="Carlito"/>
                <a:ea typeface="Carlito"/>
                <a:cs typeface="Carlito"/>
              </a:rPr>
              <a:t>an</a:t>
            </a:r>
            <a:r>
              <a:rPr lang="en-US" sz="1900" spc="-15" dirty="0">
                <a:effectLst/>
                <a:latin typeface="Carlito"/>
                <a:ea typeface="Carlito"/>
                <a:cs typeface="Carlito"/>
              </a:rPr>
              <a:t> </a:t>
            </a:r>
            <a:r>
              <a:rPr lang="en-US" sz="1900" dirty="0">
                <a:effectLst/>
                <a:latin typeface="Carlito"/>
                <a:ea typeface="Carlito"/>
                <a:cs typeface="Carlito"/>
              </a:rPr>
              <a:t>idea</a:t>
            </a:r>
            <a:r>
              <a:rPr lang="en-US" sz="1900" spc="-20" dirty="0">
                <a:effectLst/>
                <a:latin typeface="Carlito"/>
                <a:ea typeface="Carlito"/>
                <a:cs typeface="Carlito"/>
              </a:rPr>
              <a:t> </a:t>
            </a:r>
            <a:r>
              <a:rPr lang="en-US" sz="1900" dirty="0">
                <a:effectLst/>
                <a:latin typeface="Carlito"/>
                <a:ea typeface="Carlito"/>
                <a:cs typeface="Carlito"/>
              </a:rPr>
              <a:t>pitching</a:t>
            </a:r>
            <a:r>
              <a:rPr lang="en-US" sz="1900" spc="-15" dirty="0">
                <a:effectLst/>
                <a:latin typeface="Carlito"/>
                <a:ea typeface="Carlito"/>
                <a:cs typeface="Carlito"/>
              </a:rPr>
              <a:t> </a:t>
            </a:r>
            <a:r>
              <a:rPr lang="en-US" sz="1900" dirty="0">
                <a:effectLst/>
                <a:latin typeface="Carlito"/>
                <a:ea typeface="Carlito"/>
                <a:cs typeface="Carlito"/>
              </a:rPr>
              <a:t>competition -IDEATE, exclusively for civil engineering students.</a:t>
            </a:r>
            <a:endParaRPr lang="en-IN" sz="1900" dirty="0">
              <a:effectLst/>
              <a:latin typeface="Carlito"/>
              <a:ea typeface="Carlito"/>
              <a:cs typeface="Carlito"/>
            </a:endParaRPr>
          </a:p>
          <a:p>
            <a:pPr marL="0" marR="189865" indent="0">
              <a:lnSpc>
                <a:spcPct val="107000"/>
              </a:lnSpc>
              <a:spcBef>
                <a:spcPts val="795"/>
              </a:spcBef>
              <a:spcAft>
                <a:spcPts val="0"/>
              </a:spcAft>
              <a:buNone/>
            </a:pPr>
            <a:r>
              <a:rPr lang="en-US" sz="1900" dirty="0">
                <a:effectLst/>
                <a:latin typeface="Carlito"/>
                <a:ea typeface="Carlito"/>
                <a:cs typeface="Carlito"/>
              </a:rPr>
              <a:t>Over</a:t>
            </a:r>
            <a:r>
              <a:rPr lang="en-US" sz="1900" spc="-35" dirty="0">
                <a:effectLst/>
                <a:latin typeface="Carlito"/>
                <a:ea typeface="Carlito"/>
                <a:cs typeface="Carlito"/>
              </a:rPr>
              <a:t> </a:t>
            </a:r>
            <a:r>
              <a:rPr lang="en-US" sz="1900" dirty="0">
                <a:effectLst/>
                <a:latin typeface="Carlito"/>
                <a:ea typeface="Carlito"/>
                <a:cs typeface="Carlito"/>
              </a:rPr>
              <a:t>15</a:t>
            </a:r>
            <a:r>
              <a:rPr lang="en-US" sz="1900" spc="-45" dirty="0">
                <a:effectLst/>
                <a:latin typeface="Carlito"/>
                <a:ea typeface="Carlito"/>
                <a:cs typeface="Carlito"/>
              </a:rPr>
              <a:t> </a:t>
            </a:r>
            <a:r>
              <a:rPr lang="en-US" sz="1900" dirty="0">
                <a:effectLst/>
                <a:latin typeface="Carlito"/>
                <a:ea typeface="Carlito"/>
                <a:cs typeface="Carlito"/>
              </a:rPr>
              <a:t>teams</a:t>
            </a:r>
            <a:r>
              <a:rPr lang="en-US" sz="1900" spc="-10" dirty="0">
                <a:effectLst/>
                <a:latin typeface="Carlito"/>
                <a:ea typeface="Carlito"/>
                <a:cs typeface="Carlito"/>
              </a:rPr>
              <a:t> </a:t>
            </a:r>
            <a:r>
              <a:rPr lang="en-US" sz="1900" dirty="0">
                <a:effectLst/>
                <a:latin typeface="Carlito"/>
                <a:ea typeface="Carlito"/>
                <a:cs typeface="Carlito"/>
              </a:rPr>
              <a:t>participated</a:t>
            </a:r>
            <a:r>
              <a:rPr lang="en-US" sz="1900" spc="-15" dirty="0">
                <a:effectLst/>
                <a:latin typeface="Carlito"/>
                <a:ea typeface="Carlito"/>
                <a:cs typeface="Carlito"/>
              </a:rPr>
              <a:t> </a:t>
            </a:r>
            <a:r>
              <a:rPr lang="en-US" sz="1900" dirty="0">
                <a:effectLst/>
                <a:latin typeface="Carlito"/>
                <a:ea typeface="Carlito"/>
                <a:cs typeface="Carlito"/>
              </a:rPr>
              <a:t>and</a:t>
            </a:r>
            <a:r>
              <a:rPr lang="en-US" sz="1900" spc="-25" dirty="0">
                <a:effectLst/>
                <a:latin typeface="Carlito"/>
                <a:ea typeface="Carlito"/>
                <a:cs typeface="Carlito"/>
              </a:rPr>
              <a:t> </a:t>
            </a:r>
            <a:r>
              <a:rPr lang="en-US" sz="1900" dirty="0">
                <a:effectLst/>
                <a:latin typeface="Carlito"/>
                <a:ea typeface="Carlito"/>
                <a:cs typeface="Carlito"/>
              </a:rPr>
              <a:t>4</a:t>
            </a:r>
            <a:r>
              <a:rPr lang="en-US" sz="1900" spc="-45" dirty="0">
                <a:effectLst/>
                <a:latin typeface="Carlito"/>
                <a:ea typeface="Carlito"/>
                <a:cs typeface="Carlito"/>
              </a:rPr>
              <a:t> </a:t>
            </a:r>
            <a:r>
              <a:rPr lang="en-US" sz="1900" dirty="0">
                <a:effectLst/>
                <a:latin typeface="Carlito"/>
                <a:ea typeface="Carlito"/>
                <a:cs typeface="Carlito"/>
              </a:rPr>
              <a:t>of</a:t>
            </a:r>
            <a:r>
              <a:rPr lang="en-US" sz="1900" spc="-20" dirty="0">
                <a:effectLst/>
                <a:latin typeface="Carlito"/>
                <a:ea typeface="Carlito"/>
                <a:cs typeface="Carlito"/>
              </a:rPr>
              <a:t> </a:t>
            </a:r>
            <a:r>
              <a:rPr lang="en-US" sz="1900" dirty="0">
                <a:effectLst/>
                <a:latin typeface="Carlito"/>
                <a:ea typeface="Carlito"/>
                <a:cs typeface="Carlito"/>
              </a:rPr>
              <a:t>them</a:t>
            </a:r>
            <a:r>
              <a:rPr lang="en-US" sz="1900" spc="-40" dirty="0">
                <a:effectLst/>
                <a:latin typeface="Carlito"/>
                <a:ea typeface="Carlito"/>
                <a:cs typeface="Carlito"/>
              </a:rPr>
              <a:t> </a:t>
            </a:r>
            <a:r>
              <a:rPr lang="en-US" sz="1900" dirty="0">
                <a:effectLst/>
                <a:latin typeface="Carlito"/>
                <a:ea typeface="Carlito"/>
                <a:cs typeface="Carlito"/>
              </a:rPr>
              <a:t>are</a:t>
            </a:r>
            <a:r>
              <a:rPr lang="en-US" sz="1900" spc="-15" dirty="0">
                <a:effectLst/>
                <a:latin typeface="Carlito"/>
                <a:ea typeface="Carlito"/>
                <a:cs typeface="Carlito"/>
              </a:rPr>
              <a:t> </a:t>
            </a:r>
            <a:r>
              <a:rPr lang="en-US" sz="1900" dirty="0">
                <a:effectLst/>
                <a:latin typeface="Carlito"/>
                <a:ea typeface="Carlito"/>
                <a:cs typeface="Carlito"/>
              </a:rPr>
              <a:t>selected to</a:t>
            </a:r>
            <a:r>
              <a:rPr lang="en-US" sz="1900" spc="-40" dirty="0">
                <a:effectLst/>
                <a:latin typeface="Carlito"/>
                <a:ea typeface="Carlito"/>
                <a:cs typeface="Carlito"/>
              </a:rPr>
              <a:t> </a:t>
            </a:r>
            <a:r>
              <a:rPr lang="en-US" sz="1900" dirty="0">
                <a:effectLst/>
                <a:latin typeface="Carlito"/>
                <a:ea typeface="Carlito"/>
                <a:cs typeface="Carlito"/>
              </a:rPr>
              <a:t>the</a:t>
            </a:r>
            <a:r>
              <a:rPr lang="en-US" sz="1900" spc="-25" dirty="0">
                <a:effectLst/>
                <a:latin typeface="Carlito"/>
                <a:ea typeface="Carlito"/>
                <a:cs typeface="Carlito"/>
              </a:rPr>
              <a:t> </a:t>
            </a:r>
            <a:r>
              <a:rPr lang="en-US" sz="1900" dirty="0">
                <a:effectLst/>
                <a:latin typeface="Carlito"/>
                <a:ea typeface="Carlito"/>
                <a:cs typeface="Carlito"/>
              </a:rPr>
              <a:t>finals</a:t>
            </a:r>
            <a:r>
              <a:rPr lang="en-US" sz="1900" spc="-35" dirty="0">
                <a:effectLst/>
                <a:latin typeface="Carlito"/>
                <a:ea typeface="Carlito"/>
                <a:cs typeface="Carlito"/>
              </a:rPr>
              <a:t> </a:t>
            </a:r>
            <a:r>
              <a:rPr lang="en-US" sz="1900" dirty="0">
                <a:effectLst/>
                <a:latin typeface="Carlito"/>
                <a:ea typeface="Carlito"/>
                <a:cs typeface="Carlito"/>
              </a:rPr>
              <a:t>which</a:t>
            </a:r>
            <a:r>
              <a:rPr lang="en-US" sz="1900" spc="-25" dirty="0">
                <a:effectLst/>
                <a:latin typeface="Carlito"/>
                <a:ea typeface="Carlito"/>
                <a:cs typeface="Carlito"/>
              </a:rPr>
              <a:t> </a:t>
            </a:r>
            <a:r>
              <a:rPr lang="en-US" sz="1900" dirty="0">
                <a:effectLst/>
                <a:latin typeface="Carlito"/>
                <a:ea typeface="Carlito"/>
                <a:cs typeface="Carlito"/>
              </a:rPr>
              <a:t>is</a:t>
            </a:r>
            <a:r>
              <a:rPr lang="en-US" sz="1900" spc="-25" dirty="0">
                <a:effectLst/>
                <a:latin typeface="Carlito"/>
                <a:ea typeface="Carlito"/>
                <a:cs typeface="Carlito"/>
              </a:rPr>
              <a:t> </a:t>
            </a:r>
            <a:r>
              <a:rPr lang="en-US" sz="1900" dirty="0">
                <a:effectLst/>
                <a:latin typeface="Carlito"/>
                <a:ea typeface="Carlito"/>
                <a:cs typeface="Carlito"/>
              </a:rPr>
              <a:t>set to be conducted by last of September. The competition aimed at bringing out innovative ideas that could be applied at department level and most of the ideas were really good.</a:t>
            </a:r>
            <a:endParaRPr lang="en-IN" sz="1900" dirty="0">
              <a:effectLst/>
              <a:latin typeface="Carlito"/>
              <a:ea typeface="Carlito"/>
              <a:cs typeface="Carlito"/>
            </a:endParaRPr>
          </a:p>
          <a:p>
            <a:endParaRPr lang="en-IN" dirty="0"/>
          </a:p>
        </p:txBody>
      </p:sp>
      <p:grpSp>
        <p:nvGrpSpPr>
          <p:cNvPr id="4" name="Group 3" descr="A poster with cranes in the background  Description automatically generated">
            <a:extLst>
              <a:ext uri="{FF2B5EF4-FFF2-40B4-BE49-F238E27FC236}">
                <a16:creationId xmlns:a16="http://schemas.microsoft.com/office/drawing/2014/main" id="{A5BC7B3E-FE7D-1730-2BE5-60B21850EAAA}"/>
              </a:ext>
            </a:extLst>
          </p:cNvPr>
          <p:cNvGrpSpPr>
            <a:grpSpLocks/>
          </p:cNvGrpSpPr>
          <p:nvPr/>
        </p:nvGrpSpPr>
        <p:grpSpPr>
          <a:xfrm>
            <a:off x="1326543" y="2268999"/>
            <a:ext cx="2689225" cy="3184525"/>
            <a:chOff x="4762" y="4762"/>
            <a:chExt cx="2689225" cy="3184525"/>
          </a:xfrm>
        </p:grpSpPr>
        <p:pic>
          <p:nvPicPr>
            <p:cNvPr id="5" name="Image 24" descr="A poster with cranes in the background  Description automatically generated">
              <a:extLst>
                <a:ext uri="{FF2B5EF4-FFF2-40B4-BE49-F238E27FC236}">
                  <a16:creationId xmlns:a16="http://schemas.microsoft.com/office/drawing/2014/main" id="{A1840EEE-BB92-A20D-F47F-883DB65454C1}"/>
                </a:ext>
              </a:extLst>
            </p:cNvPr>
            <p:cNvPicPr/>
            <p:nvPr/>
          </p:nvPicPr>
          <p:blipFill>
            <a:blip r:embed="rId2" cstate="print"/>
            <a:stretch>
              <a:fillRect/>
            </a:stretch>
          </p:blipFill>
          <p:spPr>
            <a:xfrm>
              <a:off x="9842" y="9842"/>
              <a:ext cx="2679699" cy="3174999"/>
            </a:xfrm>
            <a:prstGeom prst="rect">
              <a:avLst/>
            </a:prstGeom>
          </p:spPr>
        </p:pic>
        <p:sp>
          <p:nvSpPr>
            <p:cNvPr id="6" name="Graphic 25">
              <a:extLst>
                <a:ext uri="{FF2B5EF4-FFF2-40B4-BE49-F238E27FC236}">
                  <a16:creationId xmlns:a16="http://schemas.microsoft.com/office/drawing/2014/main" id="{222F4BB2-B062-DBA4-74EE-871FCC6A7D4E}"/>
                </a:ext>
              </a:extLst>
            </p:cNvPr>
            <p:cNvSpPr/>
            <p:nvPr/>
          </p:nvSpPr>
          <p:spPr>
            <a:xfrm>
              <a:off x="4762" y="4762"/>
              <a:ext cx="2689225" cy="3184525"/>
            </a:xfrm>
            <a:custGeom>
              <a:avLst/>
              <a:gdLst/>
              <a:ahLst/>
              <a:cxnLst/>
              <a:rect l="l" t="t" r="r" b="b"/>
              <a:pathLst>
                <a:path w="2689225" h="3184525">
                  <a:moveTo>
                    <a:pt x="0" y="3184525"/>
                  </a:moveTo>
                  <a:lnTo>
                    <a:pt x="2689225" y="3184525"/>
                  </a:lnTo>
                  <a:lnTo>
                    <a:pt x="2689225" y="0"/>
                  </a:lnTo>
                  <a:lnTo>
                    <a:pt x="0" y="0"/>
                  </a:lnTo>
                  <a:lnTo>
                    <a:pt x="0" y="3184525"/>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20072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2978-45C4-817C-4D9B-15839F1A402B}"/>
              </a:ext>
            </a:extLst>
          </p:cNvPr>
          <p:cNvSpPr>
            <a:spLocks noGrp="1"/>
          </p:cNvSpPr>
          <p:nvPr>
            <p:ph type="title"/>
          </p:nvPr>
        </p:nvSpPr>
        <p:spPr/>
        <p:txBody>
          <a:bodyPr/>
          <a:lstStyle/>
          <a:p>
            <a:pPr marL="1208405" marR="1195705">
              <a:lnSpc>
                <a:spcPts val="2855"/>
              </a:lnSpc>
              <a:spcBef>
                <a:spcPts val="0"/>
              </a:spcBef>
              <a:spcAft>
                <a:spcPts val="0"/>
              </a:spcAft>
            </a:pPr>
            <a:r>
              <a:rPr lang="en-US" sz="3600" b="1" spc="-10" dirty="0">
                <a:solidFill>
                  <a:srgbClr val="1F5F9F"/>
                </a:solidFill>
                <a:effectLst/>
                <a:latin typeface="Carlito"/>
                <a:ea typeface="Carlito"/>
                <a:cs typeface="Carlito"/>
              </a:rPr>
              <a:t>IDEATE</a:t>
            </a:r>
            <a:br>
              <a:rPr lang="en-IN" sz="3600" b="1" dirty="0">
                <a:effectLst/>
                <a:latin typeface="Carlito"/>
                <a:ea typeface="Carlito"/>
                <a:cs typeface="Carlito"/>
              </a:rPr>
            </a:br>
            <a:r>
              <a:rPr lang="en-US" sz="3600" dirty="0">
                <a:solidFill>
                  <a:srgbClr val="1F5F9F"/>
                </a:solidFill>
                <a:effectLst/>
                <a:latin typeface="Carlito"/>
                <a:ea typeface="Carlito"/>
                <a:cs typeface="Carlito"/>
              </a:rPr>
              <a:t>IDEA</a:t>
            </a:r>
            <a:r>
              <a:rPr lang="en-US" sz="3600" spc="-65" dirty="0">
                <a:solidFill>
                  <a:srgbClr val="1F5F9F"/>
                </a:solidFill>
                <a:effectLst/>
                <a:latin typeface="Carlito"/>
                <a:ea typeface="Carlito"/>
                <a:cs typeface="Carlito"/>
              </a:rPr>
              <a:t> </a:t>
            </a:r>
            <a:r>
              <a:rPr lang="en-US" sz="3600" dirty="0">
                <a:solidFill>
                  <a:srgbClr val="1F5F9F"/>
                </a:solidFill>
                <a:effectLst/>
                <a:latin typeface="Carlito"/>
                <a:ea typeface="Carlito"/>
                <a:cs typeface="Carlito"/>
              </a:rPr>
              <a:t>PITCHING</a:t>
            </a:r>
            <a:r>
              <a:rPr lang="en-US" sz="3600" spc="-75" dirty="0">
                <a:solidFill>
                  <a:srgbClr val="1F5F9F"/>
                </a:solidFill>
                <a:effectLst/>
                <a:latin typeface="Carlito"/>
                <a:ea typeface="Carlito"/>
                <a:cs typeface="Carlito"/>
              </a:rPr>
              <a:t> </a:t>
            </a:r>
            <a:r>
              <a:rPr lang="en-US" sz="3600" dirty="0">
                <a:solidFill>
                  <a:srgbClr val="1F5F9F"/>
                </a:solidFill>
                <a:effectLst/>
                <a:latin typeface="Carlito"/>
                <a:ea typeface="Carlito"/>
                <a:cs typeface="Carlito"/>
              </a:rPr>
              <a:t>COMPETITION </a:t>
            </a:r>
            <a:r>
              <a:rPr lang="en-US" sz="3600" spc="-10" dirty="0">
                <a:solidFill>
                  <a:srgbClr val="1F5F9F"/>
                </a:solidFill>
                <a:effectLst/>
                <a:latin typeface="Carlito"/>
                <a:ea typeface="Carlito"/>
                <a:cs typeface="Carlito"/>
              </a:rPr>
              <a:t>FINALS</a:t>
            </a:r>
            <a:br>
              <a:rPr lang="en-IN" sz="1800" dirty="0">
                <a:effectLst/>
                <a:latin typeface="Carlito"/>
                <a:ea typeface="Carlito"/>
                <a:cs typeface="Carlito"/>
              </a:rPr>
            </a:br>
            <a:endParaRPr lang="en-IN" dirty="0"/>
          </a:p>
        </p:txBody>
      </p:sp>
      <p:sp>
        <p:nvSpPr>
          <p:cNvPr id="3" name="Content Placeholder 2">
            <a:extLst>
              <a:ext uri="{FF2B5EF4-FFF2-40B4-BE49-F238E27FC236}">
                <a16:creationId xmlns:a16="http://schemas.microsoft.com/office/drawing/2014/main" id="{2B751A10-B2B7-9B7E-FFB8-138620B26688}"/>
              </a:ext>
            </a:extLst>
          </p:cNvPr>
          <p:cNvSpPr>
            <a:spLocks noGrp="1"/>
          </p:cNvSpPr>
          <p:nvPr>
            <p:ph idx="1"/>
          </p:nvPr>
        </p:nvSpPr>
        <p:spPr>
          <a:xfrm>
            <a:off x="4721628" y="2014194"/>
            <a:ext cx="6403571" cy="3938550"/>
          </a:xfrm>
        </p:spPr>
        <p:txBody>
          <a:bodyPr>
            <a:normAutofit fontScale="92500"/>
          </a:bodyPr>
          <a:lstStyle/>
          <a:p>
            <a:endParaRPr lang="en-US" dirty="0"/>
          </a:p>
          <a:p>
            <a:pPr marL="0" indent="0">
              <a:buNone/>
            </a:pPr>
            <a:r>
              <a:rPr lang="en-US" sz="2100" dirty="0">
                <a:effectLst/>
                <a:latin typeface="Candara Light" panose="020E0502030303020204" pitchFamily="34" charset="0"/>
                <a:ea typeface="Carlito"/>
                <a:cs typeface="Carlito"/>
              </a:rPr>
              <a:t>The final round of idea pitching was conducted on September 26 2023 in the seminar hall </a:t>
            </a:r>
            <a:r>
              <a:rPr lang="en-US" sz="2100" dirty="0" err="1">
                <a:effectLst/>
                <a:latin typeface="Candara Light" panose="020E0502030303020204" pitchFamily="34" charset="0"/>
                <a:ea typeface="Carlito"/>
                <a:cs typeface="Carlito"/>
              </a:rPr>
              <a:t>Abhiram</a:t>
            </a:r>
            <a:r>
              <a:rPr lang="en-US" sz="2100" dirty="0">
                <a:effectLst/>
                <a:latin typeface="Candara Light" panose="020E0502030303020204" pitchFamily="34" charset="0"/>
                <a:ea typeface="Carlito"/>
                <a:cs typeface="Carlito"/>
              </a:rPr>
              <a:t> ASCE president heartily welcomed everyone to the competition. This competition was judged by Biju sir, Arun sir and Anusha miss experienced top faculties in the civil department CET. Three groups were shortlisted for the final round conducted earlier on the topic of renovating the surrounding</a:t>
            </a:r>
            <a:r>
              <a:rPr lang="en-US" sz="2100" spc="-55"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of</a:t>
            </a:r>
            <a:r>
              <a:rPr lang="en-US" sz="2100" spc="-60"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civil</a:t>
            </a:r>
            <a:r>
              <a:rPr lang="en-US" sz="2100" spc="-60"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department.</a:t>
            </a:r>
            <a:r>
              <a:rPr lang="en-US" sz="2100" spc="-55"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Shortlisted</a:t>
            </a:r>
            <a:r>
              <a:rPr lang="en-US" sz="2100" spc="-55"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candidates</a:t>
            </a:r>
            <a:r>
              <a:rPr lang="en-US" sz="2100" spc="-75"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underwent</a:t>
            </a:r>
            <a:r>
              <a:rPr lang="en-US" sz="2100" spc="-55" dirty="0">
                <a:effectLst/>
                <a:latin typeface="Candara Light" panose="020E0502030303020204" pitchFamily="34" charset="0"/>
                <a:ea typeface="Carlito"/>
                <a:cs typeface="Carlito"/>
              </a:rPr>
              <a:t> </a:t>
            </a:r>
            <a:r>
              <a:rPr lang="en-US" sz="2100" dirty="0">
                <a:effectLst/>
                <a:latin typeface="Candara Light" panose="020E0502030303020204" pitchFamily="34" charset="0"/>
                <a:ea typeface="Carlito"/>
                <a:cs typeface="Carlito"/>
              </a:rPr>
              <a:t>mentorship. sessions to refine their pitches, business models, and presentation skills. Three shortlisted groups presented their ideas effectively</a:t>
            </a:r>
            <a:endParaRPr lang="en-IN" sz="2100" dirty="0">
              <a:latin typeface="Candara Light" panose="020E0502030303020204" pitchFamily="34" charset="0"/>
            </a:endParaRPr>
          </a:p>
        </p:txBody>
      </p:sp>
      <p:grpSp>
        <p:nvGrpSpPr>
          <p:cNvPr id="4" name="Group 3" descr="A poster of a building  Description automatically generated">
            <a:extLst>
              <a:ext uri="{FF2B5EF4-FFF2-40B4-BE49-F238E27FC236}">
                <a16:creationId xmlns:a16="http://schemas.microsoft.com/office/drawing/2014/main" id="{85BFA61A-4ACA-6B2A-A88C-DA1E93AFA6EA}"/>
              </a:ext>
            </a:extLst>
          </p:cNvPr>
          <p:cNvGrpSpPr>
            <a:grpSpLocks/>
          </p:cNvGrpSpPr>
          <p:nvPr/>
        </p:nvGrpSpPr>
        <p:grpSpPr>
          <a:xfrm>
            <a:off x="1789978" y="2256129"/>
            <a:ext cx="2430145" cy="3095625"/>
            <a:chOff x="4762" y="4762"/>
            <a:chExt cx="2430145" cy="3095625"/>
          </a:xfrm>
        </p:grpSpPr>
        <p:pic>
          <p:nvPicPr>
            <p:cNvPr id="5" name="Image 27" descr="A poster of a building  Description automatically generated">
              <a:extLst>
                <a:ext uri="{FF2B5EF4-FFF2-40B4-BE49-F238E27FC236}">
                  <a16:creationId xmlns:a16="http://schemas.microsoft.com/office/drawing/2014/main" id="{0994EE14-5B76-7229-F5F8-DC0DFE618F19}"/>
                </a:ext>
              </a:extLst>
            </p:cNvPr>
            <p:cNvPicPr/>
            <p:nvPr/>
          </p:nvPicPr>
          <p:blipFill>
            <a:blip r:embed="rId2" cstate="print"/>
            <a:stretch>
              <a:fillRect/>
            </a:stretch>
          </p:blipFill>
          <p:spPr>
            <a:xfrm>
              <a:off x="9588" y="9588"/>
              <a:ext cx="2420620" cy="3085591"/>
            </a:xfrm>
            <a:prstGeom prst="rect">
              <a:avLst/>
            </a:prstGeom>
          </p:spPr>
        </p:pic>
        <p:sp>
          <p:nvSpPr>
            <p:cNvPr id="6" name="Graphic 28">
              <a:extLst>
                <a:ext uri="{FF2B5EF4-FFF2-40B4-BE49-F238E27FC236}">
                  <a16:creationId xmlns:a16="http://schemas.microsoft.com/office/drawing/2014/main" id="{EF4389C2-016F-A8C7-E6A4-E52A50238EFA}"/>
                </a:ext>
              </a:extLst>
            </p:cNvPr>
            <p:cNvSpPr/>
            <p:nvPr/>
          </p:nvSpPr>
          <p:spPr>
            <a:xfrm>
              <a:off x="4762" y="4762"/>
              <a:ext cx="2430145" cy="3095625"/>
            </a:xfrm>
            <a:custGeom>
              <a:avLst/>
              <a:gdLst/>
              <a:ahLst/>
              <a:cxnLst/>
              <a:rect l="l" t="t" r="r" b="b"/>
              <a:pathLst>
                <a:path w="2430145" h="3095625">
                  <a:moveTo>
                    <a:pt x="0" y="3095116"/>
                  </a:moveTo>
                  <a:lnTo>
                    <a:pt x="2430145" y="3095116"/>
                  </a:lnTo>
                  <a:lnTo>
                    <a:pt x="2430145" y="0"/>
                  </a:lnTo>
                  <a:lnTo>
                    <a:pt x="0" y="0"/>
                  </a:lnTo>
                  <a:lnTo>
                    <a:pt x="0" y="3095116"/>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109979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0E43D-DBD4-3F35-CCB5-493737246277}"/>
              </a:ext>
            </a:extLst>
          </p:cNvPr>
          <p:cNvSpPr>
            <a:spLocks noGrp="1"/>
          </p:cNvSpPr>
          <p:nvPr>
            <p:ph idx="1"/>
          </p:nvPr>
        </p:nvSpPr>
        <p:spPr/>
        <p:txBody>
          <a:bodyPr/>
          <a:lstStyle/>
          <a:p>
            <a:pPr marL="139700" marR="0">
              <a:lnSpc>
                <a:spcPct val="107000"/>
              </a:lnSpc>
              <a:spcBef>
                <a:spcPts val="5"/>
              </a:spcBef>
              <a:spcAft>
                <a:spcPts val="0"/>
              </a:spcAft>
            </a:pPr>
            <a:r>
              <a:rPr lang="en-US" sz="1600" dirty="0" err="1">
                <a:effectLst/>
                <a:latin typeface="Carlito"/>
                <a:ea typeface="Carlito"/>
                <a:cs typeface="Carlito"/>
              </a:rPr>
              <a:t>Asce</a:t>
            </a:r>
            <a:r>
              <a:rPr lang="en-US" sz="1600" spc="-15" dirty="0">
                <a:effectLst/>
                <a:latin typeface="Carlito"/>
                <a:ea typeface="Carlito"/>
                <a:cs typeface="Carlito"/>
              </a:rPr>
              <a:t> </a:t>
            </a:r>
            <a:r>
              <a:rPr lang="en-US" sz="1600" dirty="0" err="1">
                <a:effectLst/>
                <a:latin typeface="Carlito"/>
                <a:ea typeface="Carlito"/>
                <a:cs typeface="Carlito"/>
              </a:rPr>
              <a:t>cet</a:t>
            </a:r>
            <a:r>
              <a:rPr lang="en-US" sz="1600" spc="-15" dirty="0">
                <a:effectLst/>
                <a:latin typeface="Carlito"/>
                <a:ea typeface="Carlito"/>
                <a:cs typeface="Carlito"/>
              </a:rPr>
              <a:t> </a:t>
            </a:r>
            <a:r>
              <a:rPr lang="en-US" sz="1600" dirty="0">
                <a:effectLst/>
                <a:latin typeface="Carlito"/>
                <a:ea typeface="Carlito"/>
                <a:cs typeface="Carlito"/>
              </a:rPr>
              <a:t>chapter</a:t>
            </a:r>
            <a:r>
              <a:rPr lang="en-US" sz="1600" spc="-25" dirty="0">
                <a:effectLst/>
                <a:latin typeface="Carlito"/>
                <a:ea typeface="Carlito"/>
                <a:cs typeface="Carlito"/>
              </a:rPr>
              <a:t> </a:t>
            </a:r>
            <a:r>
              <a:rPr lang="en-US" sz="1600" dirty="0">
                <a:effectLst/>
                <a:latin typeface="Carlito"/>
                <a:ea typeface="Carlito"/>
                <a:cs typeface="Carlito"/>
              </a:rPr>
              <a:t>conducted</a:t>
            </a:r>
            <a:r>
              <a:rPr lang="en-US" sz="1600" spc="-20" dirty="0">
                <a:effectLst/>
                <a:latin typeface="Carlito"/>
                <a:ea typeface="Carlito"/>
                <a:cs typeface="Carlito"/>
              </a:rPr>
              <a:t> </a:t>
            </a:r>
            <a:r>
              <a:rPr lang="en-US" sz="1600" dirty="0">
                <a:effectLst/>
                <a:latin typeface="Carlito"/>
                <a:ea typeface="Carlito"/>
                <a:cs typeface="Carlito"/>
              </a:rPr>
              <a:t>the</a:t>
            </a:r>
            <a:r>
              <a:rPr lang="en-US" sz="1600" spc="-20" dirty="0">
                <a:effectLst/>
                <a:latin typeface="Carlito"/>
                <a:ea typeface="Carlito"/>
                <a:cs typeface="Carlito"/>
              </a:rPr>
              <a:t> </a:t>
            </a:r>
            <a:r>
              <a:rPr lang="en-US" sz="1600" dirty="0">
                <a:effectLst/>
                <a:latin typeface="Carlito"/>
                <a:ea typeface="Carlito"/>
                <a:cs typeface="Carlito"/>
              </a:rPr>
              <a:t>prelims</a:t>
            </a:r>
            <a:r>
              <a:rPr lang="en-US" sz="1600" spc="-20" dirty="0">
                <a:effectLst/>
                <a:latin typeface="Carlito"/>
                <a:ea typeface="Carlito"/>
                <a:cs typeface="Carlito"/>
              </a:rPr>
              <a:t> </a:t>
            </a:r>
            <a:r>
              <a:rPr lang="en-US" sz="1600" dirty="0">
                <a:effectLst/>
                <a:latin typeface="Carlito"/>
                <a:ea typeface="Carlito"/>
                <a:cs typeface="Carlito"/>
              </a:rPr>
              <a:t>of</a:t>
            </a:r>
            <a:r>
              <a:rPr lang="en-US" sz="1600" spc="-15" dirty="0">
                <a:effectLst/>
                <a:latin typeface="Carlito"/>
                <a:ea typeface="Carlito"/>
                <a:cs typeface="Carlito"/>
              </a:rPr>
              <a:t> </a:t>
            </a:r>
            <a:r>
              <a:rPr lang="en-US" sz="1600" dirty="0">
                <a:effectLst/>
                <a:latin typeface="Carlito"/>
                <a:ea typeface="Carlito"/>
                <a:cs typeface="Carlito"/>
              </a:rPr>
              <a:t>an</a:t>
            </a:r>
            <a:r>
              <a:rPr lang="en-US" sz="1600" spc="-15" dirty="0">
                <a:effectLst/>
                <a:latin typeface="Carlito"/>
                <a:ea typeface="Carlito"/>
                <a:cs typeface="Carlito"/>
              </a:rPr>
              <a:t> </a:t>
            </a:r>
            <a:r>
              <a:rPr lang="en-US" sz="1600" dirty="0">
                <a:effectLst/>
                <a:latin typeface="Carlito"/>
                <a:ea typeface="Carlito"/>
                <a:cs typeface="Carlito"/>
              </a:rPr>
              <a:t>idea</a:t>
            </a:r>
            <a:r>
              <a:rPr lang="en-US" sz="1600" spc="-20" dirty="0">
                <a:effectLst/>
                <a:latin typeface="Carlito"/>
                <a:ea typeface="Carlito"/>
                <a:cs typeface="Carlito"/>
              </a:rPr>
              <a:t> </a:t>
            </a:r>
            <a:r>
              <a:rPr lang="en-US" sz="1600" dirty="0">
                <a:effectLst/>
                <a:latin typeface="Carlito"/>
                <a:ea typeface="Carlito"/>
                <a:cs typeface="Carlito"/>
              </a:rPr>
              <a:t>pitching</a:t>
            </a:r>
            <a:r>
              <a:rPr lang="en-US" sz="1600" spc="-15" dirty="0">
                <a:effectLst/>
                <a:latin typeface="Carlito"/>
                <a:ea typeface="Carlito"/>
                <a:cs typeface="Carlito"/>
              </a:rPr>
              <a:t> </a:t>
            </a:r>
            <a:r>
              <a:rPr lang="en-US" sz="1600" dirty="0">
                <a:effectLst/>
                <a:latin typeface="Carlito"/>
                <a:ea typeface="Carlito"/>
                <a:cs typeface="Carlito"/>
              </a:rPr>
              <a:t>competition -IDEATE, exclusively for civil engineering students.</a:t>
            </a:r>
            <a:endParaRPr lang="en-IN" sz="1600" dirty="0">
              <a:effectLst/>
              <a:latin typeface="Carlito"/>
              <a:ea typeface="Carlito"/>
              <a:cs typeface="Carlito"/>
            </a:endParaRPr>
          </a:p>
          <a:p>
            <a:pPr marL="139700" marR="189865">
              <a:lnSpc>
                <a:spcPct val="107000"/>
              </a:lnSpc>
              <a:spcBef>
                <a:spcPts val="795"/>
              </a:spcBef>
              <a:spcAft>
                <a:spcPts val="0"/>
              </a:spcAft>
            </a:pPr>
            <a:r>
              <a:rPr lang="en-US" sz="1600" dirty="0">
                <a:effectLst/>
                <a:latin typeface="Carlito"/>
                <a:ea typeface="Carlito"/>
                <a:cs typeface="Carlito"/>
              </a:rPr>
              <a:t>Over</a:t>
            </a:r>
            <a:r>
              <a:rPr lang="en-US" sz="1600" spc="-35" dirty="0">
                <a:effectLst/>
                <a:latin typeface="Carlito"/>
                <a:ea typeface="Carlito"/>
                <a:cs typeface="Carlito"/>
              </a:rPr>
              <a:t> </a:t>
            </a:r>
            <a:r>
              <a:rPr lang="en-US" sz="1600" dirty="0">
                <a:effectLst/>
                <a:latin typeface="Carlito"/>
                <a:ea typeface="Carlito"/>
                <a:cs typeface="Carlito"/>
              </a:rPr>
              <a:t>15</a:t>
            </a:r>
            <a:r>
              <a:rPr lang="en-US" sz="1600" spc="-45" dirty="0">
                <a:effectLst/>
                <a:latin typeface="Carlito"/>
                <a:ea typeface="Carlito"/>
                <a:cs typeface="Carlito"/>
              </a:rPr>
              <a:t> </a:t>
            </a:r>
            <a:r>
              <a:rPr lang="en-US" sz="1600" dirty="0">
                <a:effectLst/>
                <a:latin typeface="Carlito"/>
                <a:ea typeface="Carlito"/>
                <a:cs typeface="Carlito"/>
              </a:rPr>
              <a:t>teams</a:t>
            </a:r>
            <a:r>
              <a:rPr lang="en-US" sz="1600" spc="-10" dirty="0">
                <a:effectLst/>
                <a:latin typeface="Carlito"/>
                <a:ea typeface="Carlito"/>
                <a:cs typeface="Carlito"/>
              </a:rPr>
              <a:t> </a:t>
            </a:r>
            <a:r>
              <a:rPr lang="en-US" sz="1600" dirty="0">
                <a:effectLst/>
                <a:latin typeface="Carlito"/>
                <a:ea typeface="Carlito"/>
                <a:cs typeface="Carlito"/>
              </a:rPr>
              <a:t>participated</a:t>
            </a:r>
            <a:r>
              <a:rPr lang="en-US" sz="1600" spc="-15" dirty="0">
                <a:effectLst/>
                <a:latin typeface="Carlito"/>
                <a:ea typeface="Carlito"/>
                <a:cs typeface="Carlito"/>
              </a:rPr>
              <a:t> </a:t>
            </a:r>
            <a:r>
              <a:rPr lang="en-US" sz="1600" dirty="0">
                <a:effectLst/>
                <a:latin typeface="Carlito"/>
                <a:ea typeface="Carlito"/>
                <a:cs typeface="Carlito"/>
              </a:rPr>
              <a:t>and</a:t>
            </a:r>
            <a:r>
              <a:rPr lang="en-US" sz="1600" spc="-25" dirty="0">
                <a:effectLst/>
                <a:latin typeface="Carlito"/>
                <a:ea typeface="Carlito"/>
                <a:cs typeface="Carlito"/>
              </a:rPr>
              <a:t> </a:t>
            </a:r>
            <a:r>
              <a:rPr lang="en-US" sz="1600" dirty="0">
                <a:effectLst/>
                <a:latin typeface="Carlito"/>
                <a:ea typeface="Carlito"/>
                <a:cs typeface="Carlito"/>
              </a:rPr>
              <a:t>4</a:t>
            </a:r>
            <a:r>
              <a:rPr lang="en-US" sz="1600" spc="-45" dirty="0">
                <a:effectLst/>
                <a:latin typeface="Carlito"/>
                <a:ea typeface="Carlito"/>
                <a:cs typeface="Carlito"/>
              </a:rPr>
              <a:t> </a:t>
            </a:r>
            <a:r>
              <a:rPr lang="en-US" sz="1600" dirty="0">
                <a:effectLst/>
                <a:latin typeface="Carlito"/>
                <a:ea typeface="Carlito"/>
                <a:cs typeface="Carlito"/>
              </a:rPr>
              <a:t>of</a:t>
            </a:r>
            <a:r>
              <a:rPr lang="en-US" sz="1600" spc="-20" dirty="0">
                <a:effectLst/>
                <a:latin typeface="Carlito"/>
                <a:ea typeface="Carlito"/>
                <a:cs typeface="Carlito"/>
              </a:rPr>
              <a:t> </a:t>
            </a:r>
            <a:r>
              <a:rPr lang="en-US" sz="1600" dirty="0">
                <a:effectLst/>
                <a:latin typeface="Carlito"/>
                <a:ea typeface="Carlito"/>
                <a:cs typeface="Carlito"/>
              </a:rPr>
              <a:t>them</a:t>
            </a:r>
            <a:r>
              <a:rPr lang="en-US" sz="1600" spc="-40" dirty="0">
                <a:effectLst/>
                <a:latin typeface="Carlito"/>
                <a:ea typeface="Carlito"/>
                <a:cs typeface="Carlito"/>
              </a:rPr>
              <a:t> </a:t>
            </a:r>
            <a:r>
              <a:rPr lang="en-US" sz="1600" dirty="0">
                <a:effectLst/>
                <a:latin typeface="Carlito"/>
                <a:ea typeface="Carlito"/>
                <a:cs typeface="Carlito"/>
              </a:rPr>
              <a:t>are</a:t>
            </a:r>
            <a:r>
              <a:rPr lang="en-US" sz="1600" spc="-15" dirty="0">
                <a:effectLst/>
                <a:latin typeface="Carlito"/>
                <a:ea typeface="Carlito"/>
                <a:cs typeface="Carlito"/>
              </a:rPr>
              <a:t> </a:t>
            </a:r>
            <a:r>
              <a:rPr lang="en-US" sz="1600" dirty="0">
                <a:effectLst/>
                <a:latin typeface="Carlito"/>
                <a:ea typeface="Carlito"/>
                <a:cs typeface="Carlito"/>
              </a:rPr>
              <a:t>selected to</a:t>
            </a:r>
            <a:r>
              <a:rPr lang="en-US" sz="1600" spc="-40" dirty="0">
                <a:effectLst/>
                <a:latin typeface="Carlito"/>
                <a:ea typeface="Carlito"/>
                <a:cs typeface="Carlito"/>
              </a:rPr>
              <a:t> </a:t>
            </a:r>
            <a:r>
              <a:rPr lang="en-US" sz="1600" dirty="0">
                <a:effectLst/>
                <a:latin typeface="Carlito"/>
                <a:ea typeface="Carlito"/>
                <a:cs typeface="Carlito"/>
              </a:rPr>
              <a:t>the</a:t>
            </a:r>
            <a:r>
              <a:rPr lang="en-US" sz="1600" spc="-25" dirty="0">
                <a:effectLst/>
                <a:latin typeface="Carlito"/>
                <a:ea typeface="Carlito"/>
                <a:cs typeface="Carlito"/>
              </a:rPr>
              <a:t> </a:t>
            </a:r>
            <a:r>
              <a:rPr lang="en-US" sz="1600" dirty="0">
                <a:effectLst/>
                <a:latin typeface="Carlito"/>
                <a:ea typeface="Carlito"/>
                <a:cs typeface="Carlito"/>
              </a:rPr>
              <a:t>finals</a:t>
            </a:r>
            <a:r>
              <a:rPr lang="en-US" sz="1600" spc="-35" dirty="0">
                <a:effectLst/>
                <a:latin typeface="Carlito"/>
                <a:ea typeface="Carlito"/>
                <a:cs typeface="Carlito"/>
              </a:rPr>
              <a:t> </a:t>
            </a:r>
            <a:r>
              <a:rPr lang="en-US" sz="1600" dirty="0">
                <a:effectLst/>
                <a:latin typeface="Carlito"/>
                <a:ea typeface="Carlito"/>
                <a:cs typeface="Carlito"/>
              </a:rPr>
              <a:t>which</a:t>
            </a:r>
            <a:r>
              <a:rPr lang="en-US" sz="1600" spc="-25" dirty="0">
                <a:effectLst/>
                <a:latin typeface="Carlito"/>
                <a:ea typeface="Carlito"/>
                <a:cs typeface="Carlito"/>
              </a:rPr>
              <a:t> </a:t>
            </a:r>
            <a:r>
              <a:rPr lang="en-US" sz="1600" dirty="0">
                <a:effectLst/>
                <a:latin typeface="Carlito"/>
                <a:ea typeface="Carlito"/>
                <a:cs typeface="Carlito"/>
              </a:rPr>
              <a:t>is</a:t>
            </a:r>
            <a:r>
              <a:rPr lang="en-US" sz="1600" spc="-25" dirty="0">
                <a:effectLst/>
                <a:latin typeface="Carlito"/>
                <a:ea typeface="Carlito"/>
                <a:cs typeface="Carlito"/>
              </a:rPr>
              <a:t> </a:t>
            </a:r>
            <a:r>
              <a:rPr lang="en-US" sz="1600" dirty="0">
                <a:effectLst/>
                <a:latin typeface="Carlito"/>
                <a:ea typeface="Carlito"/>
                <a:cs typeface="Carlito"/>
              </a:rPr>
              <a:t>set to be conducted by last of September. The competition aimed at bringing out innovative ideas that could be applied at department level and most of the ideas were really good.</a:t>
            </a:r>
            <a:endParaRPr lang="en-IN" sz="1600" dirty="0">
              <a:effectLst/>
              <a:latin typeface="Carlito"/>
              <a:ea typeface="Carlito"/>
              <a:cs typeface="Carlito"/>
            </a:endParaRPr>
          </a:p>
          <a:p>
            <a:endParaRPr lang="en-IN" dirty="0"/>
          </a:p>
        </p:txBody>
      </p:sp>
    </p:spTree>
    <p:extLst>
      <p:ext uri="{BB962C8B-B14F-4D97-AF65-F5344CB8AC3E}">
        <p14:creationId xmlns:p14="http://schemas.microsoft.com/office/powerpoint/2010/main" val="128361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A group of people posing for a photo  Description automatically generated">
            <a:extLst>
              <a:ext uri="{FF2B5EF4-FFF2-40B4-BE49-F238E27FC236}">
                <a16:creationId xmlns:a16="http://schemas.microsoft.com/office/drawing/2014/main" id="{BA3625C4-A83C-3246-A54F-39D8D8514A39}"/>
              </a:ext>
            </a:extLst>
          </p:cNvPr>
          <p:cNvGrpSpPr>
            <a:grpSpLocks/>
          </p:cNvGrpSpPr>
          <p:nvPr/>
        </p:nvGrpSpPr>
        <p:grpSpPr>
          <a:xfrm>
            <a:off x="959388" y="1350818"/>
            <a:ext cx="2728595" cy="3261995"/>
            <a:chOff x="0" y="0"/>
            <a:chExt cx="2728595" cy="3262629"/>
          </a:xfrm>
        </p:grpSpPr>
        <p:pic>
          <p:nvPicPr>
            <p:cNvPr id="8" name="Image 33" descr="A group of people posing for a photo  Description automatically generated">
              <a:extLst>
                <a:ext uri="{FF2B5EF4-FFF2-40B4-BE49-F238E27FC236}">
                  <a16:creationId xmlns:a16="http://schemas.microsoft.com/office/drawing/2014/main" id="{B39CFA25-A06E-3F50-94DB-74751D6769C8}"/>
                </a:ext>
              </a:extLst>
            </p:cNvPr>
            <p:cNvPicPr/>
            <p:nvPr/>
          </p:nvPicPr>
          <p:blipFill>
            <a:blip r:embed="rId2" cstate="print"/>
            <a:stretch>
              <a:fillRect/>
            </a:stretch>
          </p:blipFill>
          <p:spPr>
            <a:xfrm>
              <a:off x="9842" y="9842"/>
              <a:ext cx="2709545" cy="3243579"/>
            </a:xfrm>
            <a:prstGeom prst="rect">
              <a:avLst/>
            </a:prstGeom>
          </p:spPr>
        </p:pic>
        <p:sp>
          <p:nvSpPr>
            <p:cNvPr id="9" name="Graphic 34">
              <a:extLst>
                <a:ext uri="{FF2B5EF4-FFF2-40B4-BE49-F238E27FC236}">
                  <a16:creationId xmlns:a16="http://schemas.microsoft.com/office/drawing/2014/main" id="{59C3B194-1B3D-5C58-8220-4E7F7DE72D11}"/>
                </a:ext>
              </a:extLst>
            </p:cNvPr>
            <p:cNvSpPr/>
            <p:nvPr/>
          </p:nvSpPr>
          <p:spPr>
            <a:xfrm>
              <a:off x="4762" y="4762"/>
              <a:ext cx="2719070" cy="3253104"/>
            </a:xfrm>
            <a:custGeom>
              <a:avLst/>
              <a:gdLst/>
              <a:ahLst/>
              <a:cxnLst/>
              <a:rect l="l" t="t" r="r" b="b"/>
              <a:pathLst>
                <a:path w="2719070" h="3253104">
                  <a:moveTo>
                    <a:pt x="0" y="3253105"/>
                  </a:moveTo>
                  <a:lnTo>
                    <a:pt x="2719070" y="3253105"/>
                  </a:lnTo>
                  <a:lnTo>
                    <a:pt x="2719070" y="0"/>
                  </a:lnTo>
                  <a:lnTo>
                    <a:pt x="0" y="0"/>
                  </a:lnTo>
                  <a:lnTo>
                    <a:pt x="0" y="3253105"/>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
        <p:nvSpPr>
          <p:cNvPr id="10" name="Rectangle 7">
            <a:extLst>
              <a:ext uri="{FF2B5EF4-FFF2-40B4-BE49-F238E27FC236}">
                <a16:creationId xmlns:a16="http://schemas.microsoft.com/office/drawing/2014/main" id="{70ED6AF3-D88F-22F5-D074-534ED937B6DA}"/>
              </a:ext>
            </a:extLst>
          </p:cNvPr>
          <p:cNvSpPr>
            <a:spLocks noChangeArrowheads="1"/>
          </p:cNvSpPr>
          <p:nvPr/>
        </p:nvSpPr>
        <p:spPr bwMode="auto">
          <a:xfrm>
            <a:off x="3948278" y="1350818"/>
            <a:ext cx="8109252" cy="36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a typeface="Carlito"/>
              <a:cs typeface="Carlito"/>
            </a:endParaRPr>
          </a:p>
          <a:p>
            <a:pPr marL="139700" marR="0">
              <a:lnSpc>
                <a:spcPct val="107000"/>
              </a:lnSpc>
              <a:spcBef>
                <a:spcPts val="5"/>
              </a:spcBef>
              <a:spcAft>
                <a:spcPts val="0"/>
              </a:spcAft>
            </a:pPr>
            <a:r>
              <a:rPr lang="en-US" sz="2000" b="1" dirty="0" err="1">
                <a:effectLst/>
                <a:latin typeface="Bahnschrift Light" panose="020B0502040204020203" pitchFamily="34" charset="0"/>
                <a:ea typeface="Carlito"/>
                <a:cs typeface="Carlito"/>
              </a:rPr>
              <a:t>Asce</a:t>
            </a:r>
            <a:r>
              <a:rPr lang="en-US" sz="2000" b="1" spc="-15" dirty="0">
                <a:effectLst/>
                <a:latin typeface="Bahnschrift Light" panose="020B0502040204020203" pitchFamily="34" charset="0"/>
                <a:ea typeface="Carlito"/>
                <a:cs typeface="Carlito"/>
              </a:rPr>
              <a:t> </a:t>
            </a:r>
            <a:r>
              <a:rPr lang="en-US" sz="2000" b="1" dirty="0" err="1">
                <a:effectLst/>
                <a:latin typeface="Bahnschrift Light" panose="020B0502040204020203" pitchFamily="34" charset="0"/>
                <a:ea typeface="Carlito"/>
                <a:cs typeface="Carlito"/>
              </a:rPr>
              <a:t>cet</a:t>
            </a:r>
            <a:r>
              <a:rPr lang="en-US" sz="2000" b="1" spc="-15" dirty="0">
                <a:effectLst/>
                <a:latin typeface="Bahnschrift Light" panose="020B0502040204020203" pitchFamily="34" charset="0"/>
                <a:ea typeface="Carlito"/>
                <a:cs typeface="Carlito"/>
              </a:rPr>
              <a:t> </a:t>
            </a:r>
            <a:r>
              <a:rPr lang="en-US" sz="2000" b="1" dirty="0">
                <a:effectLst/>
                <a:latin typeface="Bahnschrift Light" panose="020B0502040204020203" pitchFamily="34" charset="0"/>
                <a:ea typeface="Carlito"/>
                <a:cs typeface="Carlito"/>
              </a:rPr>
              <a:t>chapter</a:t>
            </a:r>
            <a:r>
              <a:rPr lang="en-US" sz="2000" b="1" spc="-2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conducted</a:t>
            </a:r>
            <a:r>
              <a:rPr lang="en-US" sz="2000" spc="-2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the</a:t>
            </a:r>
            <a:r>
              <a:rPr lang="en-US" sz="2000" spc="-2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prelims</a:t>
            </a:r>
            <a:r>
              <a:rPr lang="en-US" sz="2000" spc="-2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of</a:t>
            </a:r>
            <a:r>
              <a:rPr lang="en-US" sz="2000" spc="-1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an</a:t>
            </a:r>
            <a:r>
              <a:rPr lang="en-US" sz="2000" spc="-1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idea</a:t>
            </a:r>
            <a:r>
              <a:rPr lang="en-US" sz="2000" spc="-2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pitching</a:t>
            </a:r>
            <a:r>
              <a:rPr lang="en-US" sz="2000" spc="-1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competition -IDEATE, exclusively for civil engineering students.</a:t>
            </a:r>
            <a:endParaRPr lang="en-IN" sz="2000" dirty="0">
              <a:effectLst/>
              <a:latin typeface="Bahnschrift Light" panose="020B0502040204020203" pitchFamily="34" charset="0"/>
              <a:ea typeface="Carlito"/>
              <a:cs typeface="Carlito"/>
            </a:endParaRPr>
          </a:p>
          <a:p>
            <a:pPr marL="139700" marR="189865">
              <a:lnSpc>
                <a:spcPct val="107000"/>
              </a:lnSpc>
              <a:spcBef>
                <a:spcPts val="795"/>
              </a:spcBef>
              <a:spcAft>
                <a:spcPts val="0"/>
              </a:spcAft>
            </a:pPr>
            <a:r>
              <a:rPr lang="en-US" sz="2000" dirty="0">
                <a:effectLst/>
                <a:latin typeface="Bahnschrift Light" panose="020B0502040204020203" pitchFamily="34" charset="0"/>
                <a:ea typeface="Carlito"/>
                <a:cs typeface="Carlito"/>
              </a:rPr>
              <a:t>Over</a:t>
            </a:r>
            <a:r>
              <a:rPr lang="en-US" sz="2000" spc="-3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15</a:t>
            </a:r>
            <a:r>
              <a:rPr lang="en-US" sz="2000" spc="-4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teams</a:t>
            </a:r>
            <a:r>
              <a:rPr lang="en-US" sz="2000" spc="-1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participated</a:t>
            </a:r>
            <a:r>
              <a:rPr lang="en-US" sz="2000" spc="-1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and</a:t>
            </a:r>
            <a:r>
              <a:rPr lang="en-US" sz="2000" spc="-2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4</a:t>
            </a:r>
            <a:r>
              <a:rPr lang="en-US" sz="2000" spc="-4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of</a:t>
            </a:r>
            <a:r>
              <a:rPr lang="en-US" sz="2000" spc="-2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them</a:t>
            </a:r>
            <a:r>
              <a:rPr lang="en-US" sz="2000" spc="-4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are</a:t>
            </a:r>
            <a:r>
              <a:rPr lang="en-US" sz="2000" spc="-1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selected to</a:t>
            </a:r>
            <a:r>
              <a:rPr lang="en-US" sz="2000" spc="-40"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the</a:t>
            </a:r>
            <a:r>
              <a:rPr lang="en-US" sz="2000" spc="-2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finals</a:t>
            </a:r>
            <a:r>
              <a:rPr lang="en-US" sz="2000" spc="-3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which</a:t>
            </a:r>
            <a:r>
              <a:rPr lang="en-US" sz="2000" spc="-2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is</a:t>
            </a:r>
            <a:r>
              <a:rPr lang="en-US" sz="2000" spc="-25" dirty="0">
                <a:effectLst/>
                <a:latin typeface="Bahnschrift Light" panose="020B0502040204020203" pitchFamily="34" charset="0"/>
                <a:ea typeface="Carlito"/>
                <a:cs typeface="Carlito"/>
              </a:rPr>
              <a:t> </a:t>
            </a:r>
            <a:r>
              <a:rPr lang="en-US" sz="2000" dirty="0">
                <a:effectLst/>
                <a:latin typeface="Bahnschrift Light" panose="020B0502040204020203" pitchFamily="34" charset="0"/>
                <a:ea typeface="Carlito"/>
                <a:cs typeface="Carlito"/>
              </a:rPr>
              <a:t>set to be conducted by last of September. The competition aimed at bringing out innovative ideas that could be applied at department level and most of the ideas were really good.</a:t>
            </a:r>
            <a:endParaRPr lang="en-IN" sz="2000" dirty="0">
              <a:effectLst/>
              <a:latin typeface="Bahnschrift Light" panose="020B0502040204020203" pitchFamily="34" charset="0"/>
              <a:ea typeface="Carlito"/>
              <a:cs typeface="Carli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Bahnschrift Light" panose="020B0502040204020203" pitchFamily="34" charset="0"/>
                <a:ea typeface="Carlito"/>
                <a:cs typeface="Carlito"/>
              </a:rPr>
              <a:t>  The second winning group passed in the preliminary stage and    then they presented the topic parking problems, interlocking tiles withstand high traffic and weather conditions.</a:t>
            </a:r>
            <a:endParaRPr kumimoji="0" lang="en-US" altLang="en-US" sz="2000" b="0" i="0" u="none" strike="noStrike" cap="none" normalizeH="0" baseline="0" dirty="0">
              <a:ln>
                <a:noFill/>
              </a:ln>
              <a:solidFill>
                <a:schemeClr val="tx1"/>
              </a:solidFill>
              <a:effectLst/>
              <a:latin typeface="Bahnschrift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842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F83CF-EE51-EA68-A75B-AF106E188D82}"/>
              </a:ext>
            </a:extLst>
          </p:cNvPr>
          <p:cNvSpPr>
            <a:spLocks noGrp="1"/>
          </p:cNvSpPr>
          <p:nvPr>
            <p:ph idx="1"/>
          </p:nvPr>
        </p:nvSpPr>
        <p:spPr>
          <a:xfrm>
            <a:off x="3890356" y="681644"/>
            <a:ext cx="7863840" cy="5652654"/>
          </a:xfrm>
        </p:spPr>
        <p:txBody>
          <a:bodyPr/>
          <a:lstStyle/>
          <a:p>
            <a:pPr marL="0" indent="0">
              <a:buNone/>
            </a:pPr>
            <a:r>
              <a:rPr kumimoji="0" lang="en-US" altLang="en-US" sz="1900" b="0" i="0" u="none" strike="noStrike" cap="none" normalizeH="0" baseline="0" dirty="0">
                <a:ln>
                  <a:noFill/>
                </a:ln>
                <a:solidFill>
                  <a:schemeClr val="tx1"/>
                </a:solidFill>
                <a:effectLst/>
                <a:latin typeface="Abadi Extra Light" panose="020B0204020104020204" pitchFamily="34" charset="0"/>
                <a:ea typeface="Carlito"/>
                <a:cs typeface="Carlito"/>
              </a:rPr>
              <a:t>The third prize winners competed in the preliminary stage with the idea of sustainable development of the entire civil department by addressing about water harvesting system, parking issues,</a:t>
            </a:r>
            <a:endParaRPr kumimoji="0" lang="en-US" altLang="en-US" sz="1900" b="0" i="0" u="none" strike="noStrike" cap="none" normalizeH="0" baseline="0" dirty="0">
              <a:ln>
                <a:noFill/>
              </a:ln>
              <a:solidFill>
                <a:schemeClr val="tx1"/>
              </a:solidFill>
              <a:effectLst/>
              <a:latin typeface="Abadi Extra Light" panose="020B02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badi Extra Light" panose="020B0204020104020204" pitchFamily="34" charset="0"/>
                <a:ea typeface="Carlito"/>
                <a:cs typeface="Carlito"/>
              </a:rPr>
              <a:t>solar lambs, waste management, planetarium renovation etc. In the final stage they proposed a plan of a new construction as a replacement for planetarium, which is a self sustainable</a:t>
            </a:r>
            <a:endParaRPr kumimoji="0" lang="en-US" altLang="en-US" sz="1900" b="0" i="0" u="none" strike="noStrike" cap="none" normalizeH="0" baseline="0" dirty="0">
              <a:ln>
                <a:noFill/>
              </a:ln>
              <a:solidFill>
                <a:schemeClr val="tx1"/>
              </a:solidFill>
              <a:effectLst/>
              <a:latin typeface="Abadi Extra Light" panose="020B02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badi Extra Light" panose="020B0204020104020204" pitchFamily="34" charset="0"/>
                <a:ea typeface="Carlito"/>
                <a:cs typeface="Carlito"/>
              </a:rPr>
              <a:t>building that was cited as a </a:t>
            </a:r>
            <a:r>
              <a:rPr kumimoji="0" lang="en-US" altLang="en-US" sz="1900" b="0" i="0" u="none" strike="noStrike" cap="none" normalizeH="0" baseline="0" dirty="0" err="1">
                <a:ln>
                  <a:noFill/>
                </a:ln>
                <a:solidFill>
                  <a:schemeClr val="tx1"/>
                </a:solidFill>
                <a:effectLst/>
                <a:latin typeface="Abadi Extra Light" panose="020B0204020104020204" pitchFamily="34" charset="0"/>
                <a:ea typeface="Carlito"/>
                <a:cs typeface="Carlito"/>
              </a:rPr>
              <a:t>cet</a:t>
            </a:r>
            <a:r>
              <a:rPr kumimoji="0" lang="en-US" altLang="en-US" sz="1900" b="0" i="0" u="none" strike="noStrike" cap="none" normalizeH="0" baseline="0" dirty="0">
                <a:ln>
                  <a:noFill/>
                </a:ln>
                <a:solidFill>
                  <a:schemeClr val="tx1"/>
                </a:solidFill>
                <a:effectLst/>
                <a:latin typeface="Abadi Extra Light" panose="020B0204020104020204" pitchFamily="34" charset="0"/>
                <a:ea typeface="Carlito"/>
                <a:cs typeface="Carlito"/>
              </a:rPr>
              <a:t> </a:t>
            </a:r>
            <a:r>
              <a:rPr kumimoji="0" lang="en-US" altLang="en-US" sz="1900" b="0" i="0" u="none" strike="noStrike" cap="none" normalizeH="0" baseline="0" dirty="0" err="1">
                <a:ln>
                  <a:noFill/>
                </a:ln>
                <a:solidFill>
                  <a:schemeClr val="tx1"/>
                </a:solidFill>
                <a:effectLst/>
                <a:latin typeface="Abadi Extra Light" panose="020B0204020104020204" pitchFamily="34" charset="0"/>
                <a:ea typeface="Carlito"/>
                <a:cs typeface="Carlito"/>
              </a:rPr>
              <a:t>memorium</a:t>
            </a:r>
            <a:endParaRPr kumimoji="0" lang="en-US" altLang="en-US" sz="1900" b="0" i="0" u="none" strike="noStrike" cap="none" normalizeH="0" baseline="0" dirty="0">
              <a:ln>
                <a:noFill/>
              </a:ln>
              <a:solidFill>
                <a:schemeClr val="tx1"/>
              </a:solidFill>
              <a:effectLst/>
              <a:latin typeface="Abadi Extra Light" panose="020B0204020104020204" pitchFamily="34" charset="0"/>
            </a:endParaRPr>
          </a:p>
          <a:p>
            <a:endParaRPr lang="en-IN" dirty="0"/>
          </a:p>
        </p:txBody>
      </p:sp>
      <p:grpSp>
        <p:nvGrpSpPr>
          <p:cNvPr id="4" name="Group 3" descr="A group of people holding hands  Description automatically generated">
            <a:extLst>
              <a:ext uri="{FF2B5EF4-FFF2-40B4-BE49-F238E27FC236}">
                <a16:creationId xmlns:a16="http://schemas.microsoft.com/office/drawing/2014/main" id="{43DC47F5-E7DA-C03F-8394-F0B6C6522261}"/>
              </a:ext>
            </a:extLst>
          </p:cNvPr>
          <p:cNvGrpSpPr>
            <a:grpSpLocks/>
          </p:cNvGrpSpPr>
          <p:nvPr/>
        </p:nvGrpSpPr>
        <p:grpSpPr>
          <a:xfrm>
            <a:off x="722716" y="882099"/>
            <a:ext cx="2752004" cy="3008258"/>
            <a:chOff x="0" y="0"/>
            <a:chExt cx="2511425" cy="3300095"/>
          </a:xfrm>
        </p:grpSpPr>
        <p:pic>
          <p:nvPicPr>
            <p:cNvPr id="5" name="Image 30" descr="A group of people holding hands  Description automatically generated">
              <a:extLst>
                <a:ext uri="{FF2B5EF4-FFF2-40B4-BE49-F238E27FC236}">
                  <a16:creationId xmlns:a16="http://schemas.microsoft.com/office/drawing/2014/main" id="{F7D2079B-4C60-52FE-02F2-941BEE71254C}"/>
                </a:ext>
              </a:extLst>
            </p:cNvPr>
            <p:cNvPicPr/>
            <p:nvPr/>
          </p:nvPicPr>
          <p:blipFill>
            <a:blip r:embed="rId2" cstate="print"/>
            <a:stretch>
              <a:fillRect/>
            </a:stretch>
          </p:blipFill>
          <p:spPr>
            <a:xfrm>
              <a:off x="9842" y="9842"/>
              <a:ext cx="2492375" cy="3281045"/>
            </a:xfrm>
            <a:prstGeom prst="rect">
              <a:avLst/>
            </a:prstGeom>
          </p:spPr>
        </p:pic>
        <p:sp>
          <p:nvSpPr>
            <p:cNvPr id="6" name="Graphic 31">
              <a:extLst>
                <a:ext uri="{FF2B5EF4-FFF2-40B4-BE49-F238E27FC236}">
                  <a16:creationId xmlns:a16="http://schemas.microsoft.com/office/drawing/2014/main" id="{4B842004-10BC-CB17-F4EA-4EC57C548CB5}"/>
                </a:ext>
              </a:extLst>
            </p:cNvPr>
            <p:cNvSpPr/>
            <p:nvPr/>
          </p:nvSpPr>
          <p:spPr>
            <a:xfrm>
              <a:off x="4762" y="4762"/>
              <a:ext cx="2501900" cy="3290570"/>
            </a:xfrm>
            <a:custGeom>
              <a:avLst/>
              <a:gdLst/>
              <a:ahLst/>
              <a:cxnLst/>
              <a:rect l="l" t="t" r="r" b="b"/>
              <a:pathLst>
                <a:path w="2501900" h="3290570">
                  <a:moveTo>
                    <a:pt x="0" y="3290569"/>
                  </a:moveTo>
                  <a:lnTo>
                    <a:pt x="2501900" y="3290569"/>
                  </a:lnTo>
                  <a:lnTo>
                    <a:pt x="2501900" y="0"/>
                  </a:lnTo>
                  <a:lnTo>
                    <a:pt x="0" y="0"/>
                  </a:lnTo>
                  <a:lnTo>
                    <a:pt x="0" y="3290569"/>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grpSp>
        <p:nvGrpSpPr>
          <p:cNvPr id="7" name="Group 6">
            <a:extLst>
              <a:ext uri="{FF2B5EF4-FFF2-40B4-BE49-F238E27FC236}">
                <a16:creationId xmlns:a16="http://schemas.microsoft.com/office/drawing/2014/main" id="{446C0E85-1853-47F5-2327-680187DD00A2}"/>
              </a:ext>
            </a:extLst>
          </p:cNvPr>
          <p:cNvGrpSpPr>
            <a:grpSpLocks/>
          </p:cNvGrpSpPr>
          <p:nvPr/>
        </p:nvGrpSpPr>
        <p:grpSpPr>
          <a:xfrm>
            <a:off x="4247021" y="3416531"/>
            <a:ext cx="4475480" cy="2524125"/>
            <a:chOff x="4762" y="4762"/>
            <a:chExt cx="4475480" cy="2524125"/>
          </a:xfrm>
        </p:grpSpPr>
        <p:pic>
          <p:nvPicPr>
            <p:cNvPr id="8" name="Image 36">
              <a:extLst>
                <a:ext uri="{FF2B5EF4-FFF2-40B4-BE49-F238E27FC236}">
                  <a16:creationId xmlns:a16="http://schemas.microsoft.com/office/drawing/2014/main" id="{94A94465-314A-4C48-F8AB-011B3FA38032}"/>
                </a:ext>
              </a:extLst>
            </p:cNvPr>
            <p:cNvPicPr/>
            <p:nvPr/>
          </p:nvPicPr>
          <p:blipFill>
            <a:blip r:embed="rId3" cstate="print"/>
            <a:stretch>
              <a:fillRect/>
            </a:stretch>
          </p:blipFill>
          <p:spPr>
            <a:xfrm>
              <a:off x="9842" y="9207"/>
              <a:ext cx="4465955" cy="2514600"/>
            </a:xfrm>
            <a:prstGeom prst="rect">
              <a:avLst/>
            </a:prstGeom>
          </p:spPr>
        </p:pic>
        <p:sp>
          <p:nvSpPr>
            <p:cNvPr id="9" name="Graphic 37">
              <a:extLst>
                <a:ext uri="{FF2B5EF4-FFF2-40B4-BE49-F238E27FC236}">
                  <a16:creationId xmlns:a16="http://schemas.microsoft.com/office/drawing/2014/main" id="{CABD9C8A-169E-09C2-2093-80A4A7BFED61}"/>
                </a:ext>
              </a:extLst>
            </p:cNvPr>
            <p:cNvSpPr/>
            <p:nvPr/>
          </p:nvSpPr>
          <p:spPr>
            <a:xfrm>
              <a:off x="4762" y="4762"/>
              <a:ext cx="4475480" cy="2524125"/>
            </a:xfrm>
            <a:custGeom>
              <a:avLst/>
              <a:gdLst/>
              <a:ahLst/>
              <a:cxnLst/>
              <a:rect l="l" t="t" r="r" b="b"/>
              <a:pathLst>
                <a:path w="4475480" h="2524125">
                  <a:moveTo>
                    <a:pt x="0" y="2524125"/>
                  </a:moveTo>
                  <a:lnTo>
                    <a:pt x="4475480" y="2524125"/>
                  </a:lnTo>
                  <a:lnTo>
                    <a:pt x="4475480" y="0"/>
                  </a:lnTo>
                  <a:lnTo>
                    <a:pt x="0" y="0"/>
                  </a:lnTo>
                  <a:lnTo>
                    <a:pt x="0" y="2524125"/>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399373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8F2A-9EE6-169C-E93A-D1554D358A1C}"/>
              </a:ext>
            </a:extLst>
          </p:cNvPr>
          <p:cNvSpPr>
            <a:spLocks noGrp="1"/>
          </p:cNvSpPr>
          <p:nvPr>
            <p:ph type="title"/>
          </p:nvPr>
        </p:nvSpPr>
        <p:spPr>
          <a:xfrm>
            <a:off x="1066800" y="642594"/>
            <a:ext cx="10058400" cy="2199218"/>
          </a:xfrm>
        </p:spPr>
        <p:txBody>
          <a:bodyPr>
            <a:normAutofit/>
          </a:bodyPr>
          <a:lstStyle/>
          <a:p>
            <a:r>
              <a:rPr lang="en-US" sz="3200" b="1" dirty="0">
                <a:solidFill>
                  <a:srgbClr val="1F5F9F"/>
                </a:solidFill>
                <a:effectLst/>
                <a:latin typeface="Carlito"/>
                <a:ea typeface="Carlito"/>
                <a:cs typeface="Carlito"/>
              </a:rPr>
              <a:t>WORKSHOP</a:t>
            </a:r>
            <a:r>
              <a:rPr lang="en-US" sz="3200" b="1" spc="-40" dirty="0">
                <a:solidFill>
                  <a:srgbClr val="1F5F9F"/>
                </a:solidFill>
                <a:effectLst/>
                <a:latin typeface="Carlito"/>
                <a:ea typeface="Carlito"/>
                <a:cs typeface="Carlito"/>
              </a:rPr>
              <a:t> </a:t>
            </a:r>
            <a:r>
              <a:rPr lang="en-US" sz="3200" b="1" dirty="0">
                <a:solidFill>
                  <a:srgbClr val="1F5F9F"/>
                </a:solidFill>
                <a:effectLst/>
                <a:latin typeface="Carlito"/>
                <a:ea typeface="Carlito"/>
                <a:cs typeface="Carlito"/>
              </a:rPr>
              <a:t>ON</a:t>
            </a:r>
            <a:r>
              <a:rPr lang="en-US" sz="3200" b="1" spc="-35" dirty="0">
                <a:solidFill>
                  <a:srgbClr val="1F5F9F"/>
                </a:solidFill>
                <a:effectLst/>
                <a:latin typeface="Carlito"/>
                <a:ea typeface="Carlito"/>
                <a:cs typeface="Carlito"/>
              </a:rPr>
              <a:t> </a:t>
            </a:r>
            <a:r>
              <a:rPr lang="en-US" sz="3200" b="1" dirty="0">
                <a:solidFill>
                  <a:srgbClr val="1F5F9F"/>
                </a:solidFill>
                <a:effectLst/>
                <a:latin typeface="Carlito"/>
                <a:ea typeface="Carlito"/>
                <a:cs typeface="Carlito"/>
              </a:rPr>
              <a:t>BASICS</a:t>
            </a:r>
            <a:r>
              <a:rPr lang="en-US" sz="3200" b="1" spc="-10" dirty="0">
                <a:solidFill>
                  <a:srgbClr val="1F5F9F"/>
                </a:solidFill>
                <a:effectLst/>
                <a:latin typeface="Carlito"/>
                <a:ea typeface="Carlito"/>
                <a:cs typeface="Carlito"/>
              </a:rPr>
              <a:t> </a:t>
            </a:r>
            <a:r>
              <a:rPr lang="en-US" sz="3200" b="1" dirty="0">
                <a:solidFill>
                  <a:srgbClr val="1F5F9F"/>
                </a:solidFill>
                <a:effectLst/>
                <a:latin typeface="Carlito"/>
                <a:ea typeface="Carlito"/>
                <a:cs typeface="Carlito"/>
              </a:rPr>
              <a:t>OF</a:t>
            </a:r>
            <a:r>
              <a:rPr lang="en-US" sz="3200" b="1" spc="-10" dirty="0">
                <a:solidFill>
                  <a:srgbClr val="1F5F9F"/>
                </a:solidFill>
                <a:effectLst/>
                <a:latin typeface="Carlito"/>
                <a:ea typeface="Carlito"/>
                <a:cs typeface="Carlito"/>
              </a:rPr>
              <a:t> </a:t>
            </a:r>
            <a:r>
              <a:rPr lang="en-US" sz="3200" b="1" dirty="0">
                <a:solidFill>
                  <a:srgbClr val="1F5F9F"/>
                </a:solidFill>
                <a:effectLst/>
                <a:latin typeface="Carlito"/>
                <a:ea typeface="Carlito"/>
                <a:cs typeface="Carlito"/>
              </a:rPr>
              <a:t>AUTOCAD</a:t>
            </a:r>
            <a:r>
              <a:rPr lang="en-US" sz="3200" b="1" spc="-20" dirty="0">
                <a:solidFill>
                  <a:srgbClr val="1F5F9F"/>
                </a:solidFill>
                <a:effectLst/>
                <a:latin typeface="Carlito"/>
                <a:ea typeface="Carlito"/>
                <a:cs typeface="Carlito"/>
              </a:rPr>
              <a:t> </a:t>
            </a:r>
            <a:r>
              <a:rPr lang="en-US" sz="3200" b="1" dirty="0">
                <a:solidFill>
                  <a:srgbClr val="1F5F9F"/>
                </a:solidFill>
                <a:effectLst/>
                <a:latin typeface="Carlito"/>
                <a:ea typeface="Carlito"/>
                <a:cs typeface="Carlito"/>
              </a:rPr>
              <a:t>AND</a:t>
            </a:r>
            <a:r>
              <a:rPr lang="en-US" sz="3200" b="1" spc="-25" dirty="0">
                <a:solidFill>
                  <a:srgbClr val="1F5F9F"/>
                </a:solidFill>
                <a:effectLst/>
                <a:latin typeface="Carlito"/>
                <a:ea typeface="Carlito"/>
                <a:cs typeface="Carlito"/>
              </a:rPr>
              <a:t> </a:t>
            </a:r>
            <a:r>
              <a:rPr lang="en-US" sz="3200" b="1" spc="-10" dirty="0">
                <a:solidFill>
                  <a:srgbClr val="1F5F9F"/>
                </a:solidFill>
                <a:effectLst/>
                <a:latin typeface="Carlito"/>
                <a:ea typeface="Carlito"/>
                <a:cs typeface="Carlito"/>
              </a:rPr>
              <a:t>REVIT</a:t>
            </a:r>
            <a:br>
              <a:rPr lang="en-IN" sz="1800" b="1" dirty="0">
                <a:effectLst/>
                <a:latin typeface="Carlito"/>
                <a:ea typeface="Carlito"/>
                <a:cs typeface="Carlito"/>
              </a:rPr>
            </a:br>
            <a:endParaRPr lang="en-IN" dirty="0"/>
          </a:p>
        </p:txBody>
      </p:sp>
      <p:sp>
        <p:nvSpPr>
          <p:cNvPr id="3" name="Content Placeholder 2">
            <a:extLst>
              <a:ext uri="{FF2B5EF4-FFF2-40B4-BE49-F238E27FC236}">
                <a16:creationId xmlns:a16="http://schemas.microsoft.com/office/drawing/2014/main" id="{86364009-2F2F-99CE-9F8A-6EA7D32503CF}"/>
              </a:ext>
            </a:extLst>
          </p:cNvPr>
          <p:cNvSpPr>
            <a:spLocks noGrp="1"/>
          </p:cNvSpPr>
          <p:nvPr>
            <p:ph idx="1"/>
          </p:nvPr>
        </p:nvSpPr>
        <p:spPr>
          <a:xfrm>
            <a:off x="1066800" y="2103120"/>
            <a:ext cx="6032269" cy="3749040"/>
          </a:xfrm>
        </p:spPr>
        <p:txBody>
          <a:bodyPr>
            <a:normAutofit fontScale="85000" lnSpcReduction="20000"/>
          </a:bodyPr>
          <a:lstStyle/>
          <a:p>
            <a:pPr marL="139700" marR="0">
              <a:spcBef>
                <a:spcPts val="585"/>
              </a:spcBef>
              <a:spcAft>
                <a:spcPts val="0"/>
              </a:spcAft>
            </a:pP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DATE:</a:t>
            </a:r>
            <a:r>
              <a:rPr lang="en-US" sz="2100" spc="-5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03</a:t>
            </a:r>
            <a:r>
              <a:rPr lang="en-US" sz="2100" spc="-6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October</a:t>
            </a:r>
            <a:r>
              <a:rPr lang="en-US" sz="2100" spc="-5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spc="-20" dirty="0">
                <a:effectLst/>
                <a:latin typeface="Calibri Light" panose="020F0302020204030204" pitchFamily="34" charset="0"/>
                <a:ea typeface="Calibri Light" panose="020F0302020204030204" pitchFamily="34" charset="0"/>
                <a:cs typeface="Calibri Light" panose="020F0302020204030204" pitchFamily="34" charset="0"/>
              </a:rPr>
              <a:t>2023</a:t>
            </a:r>
            <a:endParaRPr lang="en-IN" sz="2100" dirty="0">
              <a:effectLst/>
              <a:latin typeface="Calibri Light" panose="020F0302020204030204" pitchFamily="34" charset="0"/>
              <a:ea typeface="Calibri Light" panose="020F0302020204030204" pitchFamily="34" charset="0"/>
              <a:cs typeface="Calibri Light" panose="020F0302020204030204" pitchFamily="34" charset="0"/>
            </a:endParaRPr>
          </a:p>
          <a:p>
            <a:pPr marL="139700" marR="0">
              <a:spcBef>
                <a:spcPts val="940"/>
              </a:spcBef>
              <a:spcAft>
                <a:spcPts val="0"/>
              </a:spcAft>
            </a:pP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TIME:</a:t>
            </a:r>
            <a:r>
              <a:rPr lang="en-US" sz="2100" spc="-3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2.30</a:t>
            </a:r>
            <a:r>
              <a:rPr lang="en-US" sz="2100" spc="-5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PM</a:t>
            </a:r>
            <a:r>
              <a:rPr lang="en-US" sz="2100" spc="-3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to</a:t>
            </a:r>
            <a:r>
              <a:rPr lang="en-US" sz="2100" spc="-2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4.00</a:t>
            </a:r>
            <a:r>
              <a:rPr lang="en-US" sz="2100" spc="-3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spc="-25" dirty="0">
                <a:effectLst/>
                <a:latin typeface="Calibri Light" panose="020F0302020204030204" pitchFamily="34" charset="0"/>
                <a:ea typeface="Calibri Light" panose="020F0302020204030204" pitchFamily="34" charset="0"/>
                <a:cs typeface="Calibri Light" panose="020F0302020204030204" pitchFamily="34" charset="0"/>
              </a:rPr>
              <a:t>PM</a:t>
            </a:r>
            <a:endParaRPr lang="en-IN" sz="2100" dirty="0">
              <a:effectLst/>
              <a:latin typeface="Calibri Light" panose="020F0302020204030204" pitchFamily="34" charset="0"/>
              <a:ea typeface="Calibri Light" panose="020F0302020204030204" pitchFamily="34" charset="0"/>
              <a:cs typeface="Calibri Light" panose="020F0302020204030204" pitchFamily="34" charset="0"/>
            </a:endParaRPr>
          </a:p>
          <a:p>
            <a:pPr marL="139700" marR="0">
              <a:spcBef>
                <a:spcPts val="965"/>
              </a:spcBef>
              <a:spcAft>
                <a:spcPts val="0"/>
              </a:spcAft>
            </a:pP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Platform:</a:t>
            </a:r>
            <a:r>
              <a:rPr lang="en-US" sz="2100" spc="-4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Google</a:t>
            </a:r>
            <a:r>
              <a:rPr lang="en-US" sz="2100" spc="-1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spc="-20" dirty="0">
                <a:effectLst/>
                <a:latin typeface="Calibri Light" panose="020F0302020204030204" pitchFamily="34" charset="0"/>
                <a:ea typeface="Calibri Light" panose="020F0302020204030204" pitchFamily="34" charset="0"/>
                <a:cs typeface="Calibri Light" panose="020F0302020204030204" pitchFamily="34" charset="0"/>
              </a:rPr>
              <a:t>Meet</a:t>
            </a:r>
            <a:endParaRPr lang="en-IN" sz="2100" dirty="0">
              <a:effectLst/>
              <a:latin typeface="Calibri Light" panose="020F0302020204030204" pitchFamily="34" charset="0"/>
              <a:ea typeface="Calibri Light" panose="020F0302020204030204" pitchFamily="34" charset="0"/>
              <a:cs typeface="Calibri Light" panose="020F0302020204030204" pitchFamily="34" charset="0"/>
            </a:endParaRPr>
          </a:p>
          <a:p>
            <a:pPr marL="139700" marR="189865">
              <a:lnSpc>
                <a:spcPct val="107000"/>
              </a:lnSpc>
              <a:spcBef>
                <a:spcPts val="970"/>
              </a:spcBef>
              <a:spcAft>
                <a:spcPts val="0"/>
              </a:spcAft>
            </a:pP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The ASCE student chapter organized a workshop as part of the IEDC summit 2023, hosted at CET. The workshop, titled "Basics of AutoCAD 2D and 3D and Revit,"</a:t>
            </a:r>
            <a:r>
              <a:rPr lang="en-US" sz="2100" spc="-4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aimed</a:t>
            </a:r>
            <a:r>
              <a:rPr lang="en-US" sz="2100" spc="-3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to</a:t>
            </a:r>
            <a:r>
              <a:rPr lang="en-US" sz="2100" spc="-3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foster</a:t>
            </a:r>
            <a:r>
              <a:rPr lang="en-US" sz="2100" spc="-4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design</a:t>
            </a:r>
            <a:r>
              <a:rPr lang="en-US" sz="2100" spc="-4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excellence</a:t>
            </a:r>
            <a:r>
              <a:rPr lang="en-US" sz="2100" spc="-45"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among</a:t>
            </a:r>
            <a:r>
              <a:rPr lang="en-US" sz="2100" spc="-3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young minds.</a:t>
            </a:r>
            <a:r>
              <a:rPr lang="en-US" sz="2100" spc="-2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This</a:t>
            </a:r>
            <a:r>
              <a:rPr lang="en-US" sz="2100" spc="-4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online</a:t>
            </a:r>
            <a:r>
              <a:rPr lang="en-US" sz="2100" spc="-20"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event took place on October 3, 2023. </a:t>
            </a:r>
            <a:r>
              <a:rPr lang="en-US" sz="2100" dirty="0" err="1">
                <a:effectLst/>
                <a:latin typeface="Calibri Light" panose="020F0302020204030204" pitchFamily="34" charset="0"/>
                <a:ea typeface="Calibri Light" panose="020F0302020204030204" pitchFamily="34" charset="0"/>
                <a:cs typeface="Calibri Light" panose="020F0302020204030204" pitchFamily="34" charset="0"/>
              </a:rPr>
              <a:t>Abhiram</a:t>
            </a:r>
            <a:r>
              <a:rPr lang="en-US" sz="2100" dirty="0">
                <a:effectLst/>
                <a:latin typeface="Calibri Light" panose="020F0302020204030204" pitchFamily="34" charset="0"/>
                <a:ea typeface="Calibri Light" panose="020F0302020204030204" pitchFamily="34" charset="0"/>
                <a:cs typeface="Calibri Light" panose="020F0302020204030204" pitchFamily="34" charset="0"/>
              </a:rPr>
              <a:t> S, the President of ASCE CET, and A Chandu Krishna, both certified Autodesk professionals, led the workshop. A total of 262 students participated via google meet, joining from the comfort of their own spaces with the necessary software at their disposal</a:t>
            </a:r>
            <a:r>
              <a:rPr lang="en-US" sz="1800" dirty="0">
                <a:effectLst/>
                <a:latin typeface="Carlito"/>
                <a:ea typeface="Carlito"/>
                <a:cs typeface="Carlito"/>
              </a:rPr>
              <a:t>.</a:t>
            </a:r>
            <a:endParaRPr lang="en-IN" sz="1800" dirty="0">
              <a:effectLst/>
              <a:latin typeface="Carlito"/>
              <a:ea typeface="Carlito"/>
              <a:cs typeface="Carlito"/>
            </a:endParaRPr>
          </a:p>
          <a:p>
            <a:endParaRPr lang="en-IN" dirty="0"/>
          </a:p>
        </p:txBody>
      </p:sp>
      <p:grpSp>
        <p:nvGrpSpPr>
          <p:cNvPr id="4" name="Group 3">
            <a:extLst>
              <a:ext uri="{FF2B5EF4-FFF2-40B4-BE49-F238E27FC236}">
                <a16:creationId xmlns:a16="http://schemas.microsoft.com/office/drawing/2014/main" id="{9D9E75AD-EB5C-2F74-7DE8-A9E9EA616419}"/>
              </a:ext>
            </a:extLst>
          </p:cNvPr>
          <p:cNvGrpSpPr>
            <a:grpSpLocks/>
          </p:cNvGrpSpPr>
          <p:nvPr/>
        </p:nvGrpSpPr>
        <p:grpSpPr>
          <a:xfrm>
            <a:off x="7363864" y="2014194"/>
            <a:ext cx="3362325" cy="3749040"/>
            <a:chOff x="4762" y="4762"/>
            <a:chExt cx="3362325" cy="3593465"/>
          </a:xfrm>
        </p:grpSpPr>
        <p:pic>
          <p:nvPicPr>
            <p:cNvPr id="5" name="Image 39">
              <a:extLst>
                <a:ext uri="{FF2B5EF4-FFF2-40B4-BE49-F238E27FC236}">
                  <a16:creationId xmlns:a16="http://schemas.microsoft.com/office/drawing/2014/main" id="{B1306C3C-5FAE-7E6B-327A-3EBDCB1D1F4B}"/>
                </a:ext>
              </a:extLst>
            </p:cNvPr>
            <p:cNvPicPr/>
            <p:nvPr/>
          </p:nvPicPr>
          <p:blipFill>
            <a:blip r:embed="rId2" cstate="print"/>
            <a:stretch>
              <a:fillRect/>
            </a:stretch>
          </p:blipFill>
          <p:spPr>
            <a:xfrm>
              <a:off x="9842" y="9207"/>
              <a:ext cx="3346450" cy="3270885"/>
            </a:xfrm>
            <a:prstGeom prst="rect">
              <a:avLst/>
            </a:prstGeom>
          </p:spPr>
        </p:pic>
        <p:sp>
          <p:nvSpPr>
            <p:cNvPr id="6" name="Graphic 40">
              <a:extLst>
                <a:ext uri="{FF2B5EF4-FFF2-40B4-BE49-F238E27FC236}">
                  <a16:creationId xmlns:a16="http://schemas.microsoft.com/office/drawing/2014/main" id="{C9F45193-3329-C24B-B148-298AB5BF1524}"/>
                </a:ext>
              </a:extLst>
            </p:cNvPr>
            <p:cNvSpPr/>
            <p:nvPr/>
          </p:nvSpPr>
          <p:spPr>
            <a:xfrm>
              <a:off x="4762" y="4762"/>
              <a:ext cx="3362325" cy="3593465"/>
            </a:xfrm>
            <a:custGeom>
              <a:avLst/>
              <a:gdLst/>
              <a:ahLst/>
              <a:cxnLst/>
              <a:rect l="l" t="t" r="r" b="b"/>
              <a:pathLst>
                <a:path w="3362325" h="3593465">
                  <a:moveTo>
                    <a:pt x="0" y="3593465"/>
                  </a:moveTo>
                  <a:lnTo>
                    <a:pt x="3362325" y="3593465"/>
                  </a:lnTo>
                  <a:lnTo>
                    <a:pt x="3362325" y="0"/>
                  </a:lnTo>
                  <a:lnTo>
                    <a:pt x="0" y="0"/>
                  </a:lnTo>
                  <a:lnTo>
                    <a:pt x="0" y="3593465"/>
                  </a:lnTo>
                  <a:close/>
                </a:path>
              </a:pathLst>
            </a:custGeom>
            <a:ln w="9524">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392326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905CA-6F10-FA3C-FCEA-2055F31D01AD}"/>
              </a:ext>
            </a:extLst>
          </p:cNvPr>
          <p:cNvSpPr>
            <a:spLocks noGrp="1"/>
          </p:cNvSpPr>
          <p:nvPr>
            <p:ph idx="1"/>
          </p:nvPr>
        </p:nvSpPr>
        <p:spPr>
          <a:xfrm>
            <a:off x="581891" y="565265"/>
            <a:ext cx="6151418" cy="4422371"/>
          </a:xfrm>
        </p:spPr>
        <p:txBody>
          <a:bodyPr/>
          <a:lstStyle/>
          <a:p>
            <a:r>
              <a:rPr lang="en-US" sz="1800" dirty="0">
                <a:effectLst/>
                <a:latin typeface="Candara Light" panose="020E0502030303020204" pitchFamily="34" charset="0"/>
                <a:ea typeface="Carlito"/>
                <a:cs typeface="Carlito"/>
              </a:rPr>
              <a:t>During the workshop, participants were instructed on the fundamentals of AutoCAD</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2D</a:t>
            </a:r>
            <a:r>
              <a:rPr lang="en-US" sz="1800" spc="-3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and</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3D,</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enabling</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them</a:t>
            </a:r>
            <a:r>
              <a:rPr lang="en-US" sz="1800" spc="-4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to</a:t>
            </a:r>
            <a:r>
              <a:rPr lang="en-US" sz="1800" spc="-3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create</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2D</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plans</a:t>
            </a:r>
            <a:r>
              <a:rPr lang="en-US" sz="1800" spc="-4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for</a:t>
            </a:r>
            <a:r>
              <a:rPr lang="en-US" sz="1800" spc="-3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houses</a:t>
            </a:r>
            <a:r>
              <a:rPr lang="en-US" sz="1800" spc="-3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and</a:t>
            </a:r>
            <a:r>
              <a:rPr lang="en-US" sz="1800" spc="-4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buildings. Additionally, they learned the basics of Revit and received a demonstration of creating 3D house designs. This event provided a valuable opportunity for students to enhance their design skills and knowledge in these essential software tools</a:t>
            </a:r>
          </a:p>
          <a:p>
            <a:r>
              <a:rPr lang="en-US" sz="1800" dirty="0">
                <a:effectLst/>
                <a:latin typeface="Candara Light" panose="020E0502030303020204" pitchFamily="34" charset="0"/>
                <a:ea typeface="Carlito"/>
                <a:cs typeface="Carlito"/>
              </a:rPr>
              <a:t>The</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workshop's</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impact</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resonates</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not</a:t>
            </a:r>
            <a:r>
              <a:rPr lang="en-US" sz="1800" spc="-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only</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in</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the</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technical</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knowledge</a:t>
            </a:r>
            <a:r>
              <a:rPr lang="en-US" sz="1800" spc="-1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gained but</a:t>
            </a:r>
            <a:r>
              <a:rPr lang="en-US" sz="1800" spc="-1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also</a:t>
            </a:r>
            <a:r>
              <a:rPr lang="en-US" sz="1800" spc="-3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in</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the</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inspiration</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it</a:t>
            </a:r>
            <a:r>
              <a:rPr lang="en-US" sz="1800" spc="-1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provided</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to</a:t>
            </a:r>
            <a:r>
              <a:rPr lang="en-US" sz="1800" spc="-3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the</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next</a:t>
            </a:r>
            <a:r>
              <a:rPr lang="en-US" sz="1800" spc="-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generation</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of</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designers</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and engineers. It was a testament to the ASCE's commitment to nurturing the talents of the future.</a:t>
            </a:r>
            <a:endParaRPr lang="en-IN" sz="1800" dirty="0">
              <a:effectLst/>
              <a:latin typeface="Candara Light" panose="020E0502030303020204" pitchFamily="34" charset="0"/>
              <a:ea typeface="Carlito"/>
              <a:cs typeface="Carlito"/>
            </a:endParaRPr>
          </a:p>
          <a:p>
            <a:endParaRPr lang="en-IN" dirty="0"/>
          </a:p>
        </p:txBody>
      </p:sp>
      <p:grpSp>
        <p:nvGrpSpPr>
          <p:cNvPr id="4" name="Group 3">
            <a:extLst>
              <a:ext uri="{FF2B5EF4-FFF2-40B4-BE49-F238E27FC236}">
                <a16:creationId xmlns:a16="http://schemas.microsoft.com/office/drawing/2014/main" id="{9A55879A-2230-E5A5-22B7-95589E66021C}"/>
              </a:ext>
            </a:extLst>
          </p:cNvPr>
          <p:cNvGrpSpPr>
            <a:grpSpLocks/>
          </p:cNvGrpSpPr>
          <p:nvPr/>
        </p:nvGrpSpPr>
        <p:grpSpPr>
          <a:xfrm>
            <a:off x="7364555" y="2469746"/>
            <a:ext cx="3813810" cy="3813810"/>
            <a:chOff x="4762" y="4762"/>
            <a:chExt cx="3813810" cy="3813810"/>
          </a:xfrm>
        </p:grpSpPr>
        <p:pic>
          <p:nvPicPr>
            <p:cNvPr id="5" name="Image 42">
              <a:extLst>
                <a:ext uri="{FF2B5EF4-FFF2-40B4-BE49-F238E27FC236}">
                  <a16:creationId xmlns:a16="http://schemas.microsoft.com/office/drawing/2014/main" id="{8A7F1EE7-3CD4-1E27-173B-2CB52B9E0909}"/>
                </a:ext>
              </a:extLst>
            </p:cNvPr>
            <p:cNvPicPr/>
            <p:nvPr/>
          </p:nvPicPr>
          <p:blipFill>
            <a:blip r:embed="rId2" cstate="print"/>
            <a:stretch>
              <a:fillRect/>
            </a:stretch>
          </p:blipFill>
          <p:spPr>
            <a:xfrm>
              <a:off x="9842" y="100647"/>
              <a:ext cx="3804285" cy="3615690"/>
            </a:xfrm>
            <a:prstGeom prst="rect">
              <a:avLst/>
            </a:prstGeom>
          </p:spPr>
        </p:pic>
        <p:sp>
          <p:nvSpPr>
            <p:cNvPr id="6" name="Graphic 43">
              <a:extLst>
                <a:ext uri="{FF2B5EF4-FFF2-40B4-BE49-F238E27FC236}">
                  <a16:creationId xmlns:a16="http://schemas.microsoft.com/office/drawing/2014/main" id="{0F780F4B-198D-6F59-7A6D-28221A30AE38}"/>
                </a:ext>
              </a:extLst>
            </p:cNvPr>
            <p:cNvSpPr/>
            <p:nvPr/>
          </p:nvSpPr>
          <p:spPr>
            <a:xfrm>
              <a:off x="4762" y="4762"/>
              <a:ext cx="3813810" cy="3813810"/>
            </a:xfrm>
            <a:custGeom>
              <a:avLst/>
              <a:gdLst/>
              <a:ahLst/>
              <a:cxnLst/>
              <a:rect l="l" t="t" r="r" b="b"/>
              <a:pathLst>
                <a:path w="3813810" h="3813810">
                  <a:moveTo>
                    <a:pt x="0" y="3813810"/>
                  </a:moveTo>
                  <a:lnTo>
                    <a:pt x="3813810" y="3813810"/>
                  </a:lnTo>
                  <a:lnTo>
                    <a:pt x="3813810" y="0"/>
                  </a:lnTo>
                  <a:lnTo>
                    <a:pt x="0" y="0"/>
                  </a:lnTo>
                  <a:lnTo>
                    <a:pt x="0" y="3813810"/>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192841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A40A-75DC-D17F-0C64-6663375EA9F6}"/>
              </a:ext>
            </a:extLst>
          </p:cNvPr>
          <p:cNvSpPr>
            <a:spLocks noGrp="1"/>
          </p:cNvSpPr>
          <p:nvPr>
            <p:ph type="title"/>
          </p:nvPr>
        </p:nvSpPr>
        <p:spPr>
          <a:xfrm>
            <a:off x="635653" y="1008354"/>
            <a:ext cx="10669655" cy="2420646"/>
          </a:xfrm>
        </p:spPr>
        <p:txBody>
          <a:bodyPr>
            <a:normAutofit/>
          </a:bodyPr>
          <a:lstStyle/>
          <a:p>
            <a:pPr marL="0" marR="259715">
              <a:lnSpc>
                <a:spcPts val="3070"/>
              </a:lnSpc>
              <a:spcBef>
                <a:spcPts val="0"/>
              </a:spcBef>
              <a:spcAft>
                <a:spcPts val="0"/>
              </a:spcAft>
            </a:pPr>
            <a:r>
              <a:rPr lang="en-US" sz="3000" b="1" kern="0" dirty="0">
                <a:solidFill>
                  <a:srgbClr val="375F92"/>
                </a:solidFill>
                <a:effectLst/>
                <a:latin typeface="Carlito"/>
                <a:ea typeface="Carlito"/>
                <a:cs typeface="Carlito"/>
              </a:rPr>
              <a:t>FIRST</a:t>
            </a:r>
            <a:r>
              <a:rPr lang="en-US" sz="3000" b="1" kern="0" spc="-20" dirty="0">
                <a:solidFill>
                  <a:srgbClr val="375F92"/>
                </a:solidFill>
                <a:effectLst/>
                <a:latin typeface="Carlito"/>
                <a:ea typeface="Carlito"/>
                <a:cs typeface="Carlito"/>
              </a:rPr>
              <a:t> </a:t>
            </a:r>
            <a:r>
              <a:rPr lang="en-US" sz="3000" b="1" kern="0" dirty="0">
                <a:solidFill>
                  <a:srgbClr val="375F92"/>
                </a:solidFill>
                <a:effectLst/>
                <a:latin typeface="Carlito"/>
                <a:ea typeface="Carlito"/>
                <a:cs typeface="Carlito"/>
              </a:rPr>
              <a:t>YEAR</a:t>
            </a:r>
            <a:r>
              <a:rPr lang="en-US" sz="3000" b="1" kern="0" spc="-25" dirty="0">
                <a:solidFill>
                  <a:srgbClr val="375F92"/>
                </a:solidFill>
                <a:effectLst/>
                <a:latin typeface="Carlito"/>
                <a:ea typeface="Carlito"/>
                <a:cs typeface="Carlito"/>
              </a:rPr>
              <a:t> </a:t>
            </a:r>
            <a:r>
              <a:rPr lang="en-US" sz="3000" b="1" kern="0" spc="-10" dirty="0">
                <a:solidFill>
                  <a:srgbClr val="375F92"/>
                </a:solidFill>
                <a:effectLst/>
                <a:latin typeface="Carlito"/>
                <a:ea typeface="Carlito"/>
                <a:cs typeface="Carlito"/>
              </a:rPr>
              <a:t>ORIENTATION</a:t>
            </a:r>
            <a:br>
              <a:rPr lang="en-IN" sz="3000" b="1" kern="0" dirty="0">
                <a:effectLst/>
                <a:latin typeface="Carlito"/>
                <a:ea typeface="Carlito"/>
                <a:cs typeface="Carlito"/>
              </a:rPr>
            </a:br>
            <a:r>
              <a:rPr lang="en-US" sz="3000" b="1" dirty="0">
                <a:solidFill>
                  <a:srgbClr val="375F92"/>
                </a:solidFill>
                <a:effectLst/>
                <a:latin typeface="Carlito"/>
                <a:ea typeface="Carlito"/>
                <a:cs typeface="Carlito"/>
              </a:rPr>
              <a:t>BATCH</a:t>
            </a:r>
            <a:r>
              <a:rPr lang="en-US" sz="3000" b="1" spc="-50" dirty="0">
                <a:solidFill>
                  <a:srgbClr val="375F92"/>
                </a:solidFill>
                <a:effectLst/>
                <a:latin typeface="Carlito"/>
                <a:ea typeface="Carlito"/>
                <a:cs typeface="Carlito"/>
              </a:rPr>
              <a:t> </a:t>
            </a:r>
            <a:r>
              <a:rPr lang="en-US" sz="3000" b="1" dirty="0">
                <a:solidFill>
                  <a:srgbClr val="375F92"/>
                </a:solidFill>
                <a:effectLst/>
                <a:latin typeface="Carlito"/>
                <a:ea typeface="Carlito"/>
                <a:cs typeface="Carlito"/>
              </a:rPr>
              <a:t>2023-</a:t>
            </a:r>
            <a:r>
              <a:rPr lang="en-US" sz="3000" b="1" spc="-20" dirty="0">
                <a:solidFill>
                  <a:srgbClr val="375F92"/>
                </a:solidFill>
                <a:effectLst/>
                <a:latin typeface="Carlito"/>
                <a:ea typeface="Carlito"/>
                <a:cs typeface="Carlito"/>
              </a:rPr>
              <a:t>2027</a:t>
            </a:r>
            <a:br>
              <a:rPr lang="en-IN" sz="3000" b="1" dirty="0">
                <a:effectLst/>
                <a:latin typeface="Carlito"/>
                <a:ea typeface="Carlito"/>
                <a:cs typeface="Carlito"/>
              </a:rPr>
            </a:br>
            <a:endParaRPr lang="en-IN" sz="3000" dirty="0"/>
          </a:p>
        </p:txBody>
      </p:sp>
      <p:sp>
        <p:nvSpPr>
          <p:cNvPr id="3" name="Content Placeholder 2">
            <a:extLst>
              <a:ext uri="{FF2B5EF4-FFF2-40B4-BE49-F238E27FC236}">
                <a16:creationId xmlns:a16="http://schemas.microsoft.com/office/drawing/2014/main" id="{B1669C01-CA62-E5E4-AEA8-E9C429B2E807}"/>
              </a:ext>
            </a:extLst>
          </p:cNvPr>
          <p:cNvSpPr>
            <a:spLocks noGrp="1"/>
          </p:cNvSpPr>
          <p:nvPr>
            <p:ph idx="1"/>
          </p:nvPr>
        </p:nvSpPr>
        <p:spPr>
          <a:xfrm>
            <a:off x="635654" y="2427317"/>
            <a:ext cx="10669654" cy="8345978"/>
          </a:xfrm>
        </p:spPr>
        <p:txBody>
          <a:bodyPr>
            <a:noAutofit/>
          </a:bodyPr>
          <a:lstStyle/>
          <a:p>
            <a:pPr marL="185420" marR="4860290" indent="0">
              <a:lnSpc>
                <a:spcPct val="155000"/>
              </a:lnSpc>
              <a:spcBef>
                <a:spcPts val="1035"/>
              </a:spcBef>
              <a:spcAft>
                <a:spcPts val="0"/>
              </a:spcAft>
              <a:buNone/>
            </a:pPr>
            <a:endParaRPr lang="en-IN" sz="2400" dirty="0">
              <a:effectLst/>
              <a:latin typeface="Carlito"/>
              <a:ea typeface="Carlito"/>
              <a:cs typeface="Carlito"/>
            </a:endParaRPr>
          </a:p>
          <a:p>
            <a:pPr marL="185420" marR="4860290" indent="0">
              <a:lnSpc>
                <a:spcPct val="155000"/>
              </a:lnSpc>
              <a:spcBef>
                <a:spcPts val="1035"/>
              </a:spcBef>
              <a:spcAft>
                <a:spcPts val="0"/>
              </a:spcAft>
              <a:buNone/>
            </a:pPr>
            <a:r>
              <a:rPr lang="en-US" sz="3000" spc="-10" dirty="0">
                <a:effectLst/>
                <a:latin typeface="Carlito"/>
                <a:ea typeface="Carlito"/>
                <a:cs typeface="Carlito"/>
              </a:rPr>
              <a:t>Date:25/09/2023 </a:t>
            </a:r>
          </a:p>
          <a:p>
            <a:pPr marL="185420" marR="4860290" indent="0">
              <a:lnSpc>
                <a:spcPct val="155000"/>
              </a:lnSpc>
              <a:spcBef>
                <a:spcPts val="1035"/>
              </a:spcBef>
              <a:spcAft>
                <a:spcPts val="0"/>
              </a:spcAft>
              <a:buNone/>
            </a:pPr>
            <a:r>
              <a:rPr lang="en-US" sz="3000" spc="-10" dirty="0">
                <a:effectLst/>
                <a:latin typeface="Carlito"/>
                <a:ea typeface="Carlito"/>
                <a:cs typeface="Carlito"/>
              </a:rPr>
              <a:t>Time:3.00-4.00pm </a:t>
            </a:r>
          </a:p>
          <a:p>
            <a:pPr marL="185420" marR="4860290" indent="0">
              <a:lnSpc>
                <a:spcPct val="155000"/>
              </a:lnSpc>
              <a:spcBef>
                <a:spcPts val="1035"/>
              </a:spcBef>
              <a:spcAft>
                <a:spcPts val="0"/>
              </a:spcAft>
              <a:buNone/>
            </a:pPr>
            <a:r>
              <a:rPr lang="en-US" sz="3000" dirty="0">
                <a:effectLst/>
                <a:latin typeface="Carlito"/>
                <a:ea typeface="Carlito"/>
                <a:cs typeface="Carlito"/>
              </a:rPr>
              <a:t>Venue:</a:t>
            </a:r>
            <a:r>
              <a:rPr lang="en-US" sz="3000" spc="-50" dirty="0">
                <a:effectLst/>
                <a:latin typeface="Carlito"/>
                <a:ea typeface="Carlito"/>
                <a:cs typeface="Carlito"/>
              </a:rPr>
              <a:t> </a:t>
            </a:r>
            <a:r>
              <a:rPr lang="en-US" sz="3000" dirty="0">
                <a:effectLst/>
                <a:latin typeface="Carlito"/>
                <a:ea typeface="Carlito"/>
                <a:cs typeface="Carlito"/>
              </a:rPr>
              <a:t>Seminar</a:t>
            </a:r>
            <a:r>
              <a:rPr lang="en-US" sz="3000" spc="-50" dirty="0">
                <a:effectLst/>
                <a:latin typeface="Carlito"/>
                <a:ea typeface="Carlito"/>
                <a:cs typeface="Carlito"/>
              </a:rPr>
              <a:t> </a:t>
            </a:r>
            <a:r>
              <a:rPr lang="en-US" sz="3000" dirty="0">
                <a:effectLst/>
                <a:latin typeface="Carlito"/>
                <a:ea typeface="Carlito"/>
                <a:cs typeface="Carlito"/>
              </a:rPr>
              <a:t>Hall</a:t>
            </a:r>
            <a:r>
              <a:rPr lang="en-US" sz="3000" spc="-45" dirty="0">
                <a:effectLst/>
                <a:latin typeface="Carlito"/>
                <a:ea typeface="Carlito"/>
                <a:cs typeface="Carlito"/>
              </a:rPr>
              <a:t> </a:t>
            </a:r>
            <a:r>
              <a:rPr lang="en-US" sz="3000" dirty="0">
                <a:effectLst/>
                <a:latin typeface="Carlito"/>
                <a:ea typeface="Carlito"/>
                <a:cs typeface="Carlito"/>
              </a:rPr>
              <a:t>1</a:t>
            </a:r>
            <a:endParaRPr lang="en-IN" sz="3000" dirty="0">
              <a:effectLst/>
              <a:latin typeface="Carlito"/>
              <a:ea typeface="Carlito"/>
              <a:cs typeface="Carlito"/>
            </a:endParaRPr>
          </a:p>
        </p:txBody>
      </p:sp>
      <p:grpSp>
        <p:nvGrpSpPr>
          <p:cNvPr id="4" name="Group 3" descr="A poster for an event  Description automatically generated">
            <a:extLst>
              <a:ext uri="{FF2B5EF4-FFF2-40B4-BE49-F238E27FC236}">
                <a16:creationId xmlns:a16="http://schemas.microsoft.com/office/drawing/2014/main" id="{6700C5EC-926A-E9ED-5C3C-F247D9C4095A}"/>
              </a:ext>
            </a:extLst>
          </p:cNvPr>
          <p:cNvGrpSpPr>
            <a:grpSpLocks/>
          </p:cNvGrpSpPr>
          <p:nvPr/>
        </p:nvGrpSpPr>
        <p:grpSpPr>
          <a:xfrm>
            <a:off x="6284423" y="1263536"/>
            <a:ext cx="4125884" cy="4365910"/>
            <a:chOff x="4762" y="4762"/>
            <a:chExt cx="2381250" cy="2964180"/>
          </a:xfrm>
        </p:grpSpPr>
        <p:pic>
          <p:nvPicPr>
            <p:cNvPr id="5" name="Image 45" descr="A poster for an event  Description automatically generated">
              <a:extLst>
                <a:ext uri="{FF2B5EF4-FFF2-40B4-BE49-F238E27FC236}">
                  <a16:creationId xmlns:a16="http://schemas.microsoft.com/office/drawing/2014/main" id="{F40F98A4-D49B-413C-4716-0ABFA71508E8}"/>
                </a:ext>
              </a:extLst>
            </p:cNvPr>
            <p:cNvPicPr/>
            <p:nvPr/>
          </p:nvPicPr>
          <p:blipFill>
            <a:blip r:embed="rId2" cstate="print"/>
            <a:stretch>
              <a:fillRect/>
            </a:stretch>
          </p:blipFill>
          <p:spPr>
            <a:xfrm>
              <a:off x="9588" y="9588"/>
              <a:ext cx="2371725" cy="2954655"/>
            </a:xfrm>
            <a:prstGeom prst="rect">
              <a:avLst/>
            </a:prstGeom>
          </p:spPr>
        </p:pic>
        <p:sp>
          <p:nvSpPr>
            <p:cNvPr id="6" name="Graphic 46">
              <a:extLst>
                <a:ext uri="{FF2B5EF4-FFF2-40B4-BE49-F238E27FC236}">
                  <a16:creationId xmlns:a16="http://schemas.microsoft.com/office/drawing/2014/main" id="{195D6195-FA6D-8428-23EF-C269102D516A}"/>
                </a:ext>
              </a:extLst>
            </p:cNvPr>
            <p:cNvSpPr/>
            <p:nvPr/>
          </p:nvSpPr>
          <p:spPr>
            <a:xfrm>
              <a:off x="4762" y="4762"/>
              <a:ext cx="2381250" cy="2964180"/>
            </a:xfrm>
            <a:custGeom>
              <a:avLst/>
              <a:gdLst/>
              <a:ahLst/>
              <a:cxnLst/>
              <a:rect l="l" t="t" r="r" b="b"/>
              <a:pathLst>
                <a:path w="2381250" h="2964180">
                  <a:moveTo>
                    <a:pt x="0" y="2964180"/>
                  </a:moveTo>
                  <a:lnTo>
                    <a:pt x="2381250" y="2964180"/>
                  </a:lnTo>
                  <a:lnTo>
                    <a:pt x="2381250" y="0"/>
                  </a:lnTo>
                  <a:lnTo>
                    <a:pt x="0" y="0"/>
                  </a:lnTo>
                  <a:lnTo>
                    <a:pt x="0" y="2964180"/>
                  </a:lnTo>
                  <a:close/>
                </a:path>
              </a:pathLst>
            </a:custGeom>
            <a:ln w="9524">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4265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6A145A-9542-A389-45F3-4BBE0181D079}"/>
              </a:ext>
            </a:extLst>
          </p:cNvPr>
          <p:cNvSpPr txBox="1"/>
          <p:nvPr/>
        </p:nvSpPr>
        <p:spPr>
          <a:xfrm>
            <a:off x="1118388" y="2038086"/>
            <a:ext cx="9955224" cy="2308324"/>
          </a:xfrm>
          <a:prstGeom prst="rect">
            <a:avLst/>
          </a:prstGeom>
          <a:noFill/>
        </p:spPr>
        <p:txBody>
          <a:bodyPr wrap="square" rtlCol="0">
            <a:spAutoFit/>
          </a:bodyPr>
          <a:lstStyle/>
          <a:p>
            <a:r>
              <a:rPr lang="en-US" sz="2400" dirty="0"/>
              <a:t>ASCE CET STUDENT CHAPTER , inaugurated on 27</a:t>
            </a:r>
            <a:r>
              <a:rPr lang="en-US" sz="2400" baseline="30000" dirty="0"/>
              <a:t>th</a:t>
            </a:r>
            <a:r>
              <a:rPr lang="en-US" sz="2400" dirty="0"/>
              <a:t> of September 2022 aims to nurture civil engineering students to become future civil engineering students to serve the society</a:t>
            </a:r>
          </a:p>
          <a:p>
            <a:r>
              <a:rPr lang="en-IN" sz="2400" dirty="0"/>
              <a:t>It tries to apply innovative state-of-art practices and the latest technologies to develop ASCE student chapter members for identifying sustainable civil engineering solutions</a:t>
            </a:r>
            <a:r>
              <a:rPr lang="en-IN" dirty="0"/>
              <a:t>.</a:t>
            </a:r>
          </a:p>
        </p:txBody>
      </p:sp>
    </p:spTree>
    <p:extLst>
      <p:ext uri="{BB962C8B-B14F-4D97-AF65-F5344CB8AC3E}">
        <p14:creationId xmlns:p14="http://schemas.microsoft.com/office/powerpoint/2010/main" val="204954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35D31-C12D-618C-548F-C5DF74BA8B4B}"/>
              </a:ext>
            </a:extLst>
          </p:cNvPr>
          <p:cNvSpPr>
            <a:spLocks noGrp="1"/>
          </p:cNvSpPr>
          <p:nvPr>
            <p:ph idx="1"/>
          </p:nvPr>
        </p:nvSpPr>
        <p:spPr>
          <a:xfrm>
            <a:off x="498763" y="482138"/>
            <a:ext cx="11105803" cy="5685906"/>
          </a:xfrm>
        </p:spPr>
        <p:txBody>
          <a:bodyPr>
            <a:normAutofit/>
          </a:bodyPr>
          <a:lstStyle/>
          <a:p>
            <a:pPr marL="0" indent="0">
              <a:buNone/>
            </a:pPr>
            <a:r>
              <a:rPr lang="en-US" sz="2400" dirty="0">
                <a:effectLst/>
                <a:latin typeface="Candara Light" panose="020E0502030303020204" pitchFamily="34" charset="0"/>
                <a:ea typeface="Carlito"/>
                <a:cs typeface="Carlito"/>
              </a:rPr>
              <a:t>The ASCE CET Chapter conducted the first-year orientation program with the</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objective</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of</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welcoming</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new</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students,</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providing</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information</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about</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the objectives, aspects and performance of ASCE chapter and establishing a sense of</a:t>
            </a:r>
            <a:r>
              <a:rPr lang="en-US" sz="2400" spc="-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community</a:t>
            </a:r>
            <a:r>
              <a:rPr lang="en-US" sz="2400" spc="-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within</a:t>
            </a:r>
            <a:r>
              <a:rPr lang="en-US" sz="2400" spc="-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the</a:t>
            </a:r>
            <a:r>
              <a:rPr lang="en-US" sz="2400" spc="-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chapter. Around 70-100 students</a:t>
            </a:r>
            <a:r>
              <a:rPr lang="en-US" sz="2400" spc="-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attended the orientation, making it a successful event.</a:t>
            </a:r>
            <a:endParaRPr lang="en-IN" sz="2400" dirty="0">
              <a:effectLst/>
              <a:latin typeface="Candara Light" panose="020E0502030303020204" pitchFamily="34" charset="0"/>
              <a:ea typeface="Carlito"/>
              <a:cs typeface="Carlito"/>
            </a:endParaRPr>
          </a:p>
          <a:p>
            <a:pPr marL="0" indent="0">
              <a:buNone/>
            </a:pPr>
            <a:r>
              <a:rPr lang="en-US" sz="2400" dirty="0">
                <a:effectLst/>
                <a:latin typeface="Candara Light" panose="020E0502030303020204" pitchFamily="34" charset="0"/>
                <a:ea typeface="Carlito"/>
                <a:cs typeface="Carlito"/>
              </a:rPr>
              <a:t>The orientation started with the welcome address by </a:t>
            </a:r>
            <a:r>
              <a:rPr lang="en-US" sz="2400" dirty="0" err="1">
                <a:effectLst/>
                <a:latin typeface="Candara Light" panose="020E0502030303020204" pitchFamily="34" charset="0"/>
                <a:ea typeface="Carlito"/>
                <a:cs typeface="Carlito"/>
              </a:rPr>
              <a:t>Abhiram</a:t>
            </a:r>
            <a:r>
              <a:rPr lang="en-US" sz="2400" dirty="0">
                <a:effectLst/>
                <a:latin typeface="Candara Light" panose="020E0502030303020204" pitchFamily="34" charset="0"/>
                <a:ea typeface="Carlito"/>
                <a:cs typeface="Carlito"/>
              </a:rPr>
              <a:t> S, President ASCE Student chapter. He presented an overview report of the initiatives and</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activities</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conducted</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by</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the</a:t>
            </a:r>
            <a:r>
              <a:rPr lang="en-US" sz="2400" spc="-1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committee</a:t>
            </a:r>
            <a:r>
              <a:rPr lang="en-US" sz="2400" spc="-2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so</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far.</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Following</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that</a:t>
            </a:r>
            <a:r>
              <a:rPr lang="en-US" sz="2400" spc="-15"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Dr.</a:t>
            </a:r>
            <a:r>
              <a:rPr lang="en-US" sz="2400" spc="-20" dirty="0">
                <a:effectLst/>
                <a:latin typeface="Candara Light" panose="020E0502030303020204" pitchFamily="34" charset="0"/>
                <a:ea typeface="Carlito"/>
                <a:cs typeface="Carlito"/>
              </a:rPr>
              <a:t> </a:t>
            </a:r>
            <a:r>
              <a:rPr lang="en-US" sz="2400" dirty="0">
                <a:effectLst/>
                <a:latin typeface="Candara Light" panose="020E0502030303020204" pitchFamily="34" charset="0"/>
                <a:ea typeface="Carlito"/>
                <a:cs typeface="Carlito"/>
              </a:rPr>
              <a:t>Anusha, faculty advisor of ASCE CET addressed the students and </a:t>
            </a:r>
            <a:r>
              <a:rPr lang="en-US" sz="2400" dirty="0" err="1">
                <a:effectLst/>
                <a:latin typeface="Candara Light" panose="020E0502030303020204" pitchFamily="34" charset="0"/>
                <a:ea typeface="Carlito"/>
                <a:cs typeface="Carlito"/>
              </a:rPr>
              <a:t>emphasised</a:t>
            </a:r>
            <a:r>
              <a:rPr lang="en-US" sz="2400" dirty="0">
                <a:effectLst/>
                <a:latin typeface="Candara Light" panose="020E0502030303020204" pitchFamily="34" charset="0"/>
                <a:ea typeface="Carlito"/>
                <a:cs typeface="Carlito"/>
              </a:rPr>
              <a:t> on the importance of ASCE in academic and professional development of civil engineering students. She talked about the role of ASCE in providing networking opportunities and overall development in professional career.</a:t>
            </a:r>
            <a:endParaRPr lang="en-IN" sz="2400" dirty="0">
              <a:latin typeface="Candara Light" panose="020E0502030303020204" pitchFamily="34" charset="0"/>
            </a:endParaRPr>
          </a:p>
        </p:txBody>
      </p:sp>
    </p:spTree>
    <p:extLst>
      <p:ext uri="{BB962C8B-B14F-4D97-AF65-F5344CB8AC3E}">
        <p14:creationId xmlns:p14="http://schemas.microsoft.com/office/powerpoint/2010/main" val="409542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D14A1-6BFD-BFAA-9C69-1E9BB9BE3715}"/>
              </a:ext>
            </a:extLst>
          </p:cNvPr>
          <p:cNvSpPr>
            <a:spLocks noGrp="1"/>
          </p:cNvSpPr>
          <p:nvPr>
            <p:ph idx="1"/>
          </p:nvPr>
        </p:nvSpPr>
        <p:spPr>
          <a:xfrm>
            <a:off x="432262" y="515389"/>
            <a:ext cx="10692938" cy="5437355"/>
          </a:xfrm>
        </p:spPr>
        <p:txBody>
          <a:bodyPr/>
          <a:lstStyle/>
          <a:p>
            <a:pPr marL="139700" marR="681355" indent="0" algn="just">
              <a:lnSpc>
                <a:spcPct val="107000"/>
              </a:lnSpc>
              <a:spcBef>
                <a:spcPts val="935"/>
              </a:spcBef>
              <a:spcAft>
                <a:spcPts val="0"/>
              </a:spcAft>
              <a:buNone/>
            </a:pPr>
            <a:r>
              <a:rPr lang="en-US" sz="1800" dirty="0">
                <a:effectLst/>
                <a:latin typeface="Candara Light" panose="020E0502030303020204" pitchFamily="34" charset="0"/>
                <a:ea typeface="Cambria Math" panose="02040503050406030204" pitchFamily="18" charset="0"/>
                <a:cs typeface="Carlito"/>
              </a:rPr>
              <a:t>Joe Thomas </a:t>
            </a:r>
            <a:r>
              <a:rPr lang="en-US" sz="1800" dirty="0" err="1">
                <a:effectLst/>
                <a:latin typeface="Candara Light" panose="020E0502030303020204" pitchFamily="34" charset="0"/>
                <a:ea typeface="Cambria Math" panose="02040503050406030204" pitchFamily="18" charset="0"/>
                <a:cs typeface="Carlito"/>
              </a:rPr>
              <a:t>Cheriyan</a:t>
            </a:r>
            <a:r>
              <a:rPr lang="en-US" sz="1800" dirty="0">
                <a:effectLst/>
                <a:latin typeface="Candara Light" panose="020E0502030303020204" pitchFamily="34" charset="0"/>
                <a:ea typeface="Cambria Math" panose="02040503050406030204" pitchFamily="18" charset="0"/>
                <a:cs typeface="Carlito"/>
              </a:rPr>
              <a:t> (Corresponding Secretary) briefed on the activities conducted</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last</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year.</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He</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talked</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about</a:t>
            </a:r>
            <a:r>
              <a:rPr lang="en-US" sz="1800" spc="-1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the</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events,</a:t>
            </a:r>
            <a:r>
              <a:rPr lang="en-US" sz="1800" spc="-1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workshops</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and</a:t>
            </a:r>
            <a:r>
              <a:rPr lang="en-US" sz="1800" spc="-2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webinars conducted by ASCE CET. Also shared the details of upcoming events and</a:t>
            </a:r>
            <a:endParaRPr lang="en-IN" sz="1800" dirty="0">
              <a:effectLst/>
              <a:latin typeface="Candara Light" panose="020E0502030303020204" pitchFamily="34" charset="0"/>
              <a:ea typeface="Cambria Math" panose="02040503050406030204" pitchFamily="18" charset="0"/>
              <a:cs typeface="Carlito"/>
            </a:endParaRPr>
          </a:p>
          <a:p>
            <a:pPr marL="0" marR="0" indent="0">
              <a:lnSpc>
                <a:spcPct val="107000"/>
              </a:lnSpc>
              <a:spcBef>
                <a:spcPts val="40"/>
              </a:spcBef>
              <a:spcAft>
                <a:spcPts val="0"/>
              </a:spcAft>
              <a:buNone/>
            </a:pPr>
            <a:br>
              <a:rPr lang="en-US" sz="1800" dirty="0">
                <a:effectLst/>
                <a:latin typeface="Candara Light" panose="020E0502030303020204" pitchFamily="34" charset="0"/>
                <a:ea typeface="Cambria Math" panose="02040503050406030204" pitchFamily="18" charset="0"/>
                <a:cs typeface="Carlito"/>
              </a:rPr>
            </a:br>
            <a:r>
              <a:rPr lang="en-US" sz="1800" dirty="0">
                <a:effectLst/>
                <a:latin typeface="Candara Light" panose="020E0502030303020204" pitchFamily="34" charset="0"/>
                <a:ea typeface="Cambria Math" panose="02040503050406030204" pitchFamily="18" charset="0"/>
                <a:cs typeface="Carlito"/>
              </a:rPr>
              <a:t>encouraged</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the</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students</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to</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participate</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in</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the events</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and</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make</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use</a:t>
            </a:r>
            <a:r>
              <a:rPr lang="en-US" sz="1800" spc="-1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of</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the opportunities provided by ASCE.</a:t>
            </a:r>
            <a:endParaRPr lang="en-IN" sz="1800" dirty="0">
              <a:effectLst/>
              <a:latin typeface="Candara Light" panose="020E0502030303020204" pitchFamily="34" charset="0"/>
              <a:ea typeface="Cambria Math" panose="02040503050406030204" pitchFamily="18" charset="0"/>
              <a:cs typeface="Carlito"/>
            </a:endParaRPr>
          </a:p>
          <a:p>
            <a:pPr marL="139700" marR="462280" indent="0">
              <a:lnSpc>
                <a:spcPct val="107000"/>
              </a:lnSpc>
              <a:spcBef>
                <a:spcPts val="940"/>
              </a:spcBef>
              <a:spcAft>
                <a:spcPts val="0"/>
              </a:spcAft>
              <a:buNone/>
            </a:pPr>
            <a:r>
              <a:rPr lang="en-US" sz="1800" dirty="0" err="1">
                <a:effectLst/>
                <a:latin typeface="Candara Light" panose="020E0502030303020204" pitchFamily="34" charset="0"/>
                <a:ea typeface="Cambria Math" panose="02040503050406030204" pitchFamily="18" charset="0"/>
                <a:cs typeface="Carlito"/>
              </a:rPr>
              <a:t>Ascharya</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A</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(Vice</a:t>
            </a:r>
            <a:r>
              <a:rPr lang="en-US" sz="1800" spc="-15"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President)</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detailed</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the</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registration</a:t>
            </a:r>
            <a:r>
              <a:rPr lang="en-US" sz="1800" spc="-1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procedure</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to</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join</a:t>
            </a:r>
            <a:r>
              <a:rPr lang="en-US" sz="1800" spc="-20" dirty="0">
                <a:effectLst/>
                <a:latin typeface="Candara Light" panose="020E0502030303020204" pitchFamily="34" charset="0"/>
                <a:ea typeface="Cambria Math" panose="02040503050406030204" pitchFamily="18" charset="0"/>
                <a:cs typeface="Carlito"/>
              </a:rPr>
              <a:t> </a:t>
            </a:r>
            <a:r>
              <a:rPr lang="en-US" sz="1800" dirty="0">
                <a:effectLst/>
                <a:latin typeface="Candara Light" panose="020E0502030303020204" pitchFamily="34" charset="0"/>
                <a:ea typeface="Cambria Math" panose="02040503050406030204" pitchFamily="18" charset="0"/>
                <a:cs typeface="Carlito"/>
              </a:rPr>
              <a:t>the </a:t>
            </a:r>
            <a:r>
              <a:rPr lang="en-US" sz="1800" dirty="0" err="1">
                <a:effectLst/>
                <a:latin typeface="Candara Light" panose="020E0502030303020204" pitchFamily="34" charset="0"/>
                <a:ea typeface="Cambria Math" panose="02040503050406030204" pitchFamily="18" charset="0"/>
                <a:cs typeface="Carlito"/>
              </a:rPr>
              <a:t>organisation</a:t>
            </a:r>
            <a:r>
              <a:rPr lang="en-US" sz="1800" dirty="0">
                <a:effectLst/>
                <a:latin typeface="Candara Light" panose="020E0502030303020204" pitchFamily="34" charset="0"/>
                <a:ea typeface="Cambria Math" panose="02040503050406030204" pitchFamily="18" charset="0"/>
                <a:cs typeface="Carlito"/>
              </a:rPr>
              <a:t>. She spoke about the importance of ASCE Membership, its benefits and registration fees. She also clarified the doubts regarding registration procedure.</a:t>
            </a:r>
            <a:endParaRPr lang="en-IN" sz="1800" dirty="0">
              <a:effectLst/>
              <a:latin typeface="Candara Light" panose="020E0502030303020204" pitchFamily="34" charset="0"/>
              <a:ea typeface="Cambria Math" panose="02040503050406030204" pitchFamily="18" charset="0"/>
              <a:cs typeface="Carlito"/>
            </a:endParaRPr>
          </a:p>
          <a:p>
            <a:endParaRPr lang="en-IN" dirty="0"/>
          </a:p>
        </p:txBody>
      </p:sp>
    </p:spTree>
    <p:extLst>
      <p:ext uri="{BB962C8B-B14F-4D97-AF65-F5344CB8AC3E}">
        <p14:creationId xmlns:p14="http://schemas.microsoft.com/office/powerpoint/2010/main" val="340967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CF3CA-4AA6-21E8-6F8D-464D16222229}"/>
              </a:ext>
            </a:extLst>
          </p:cNvPr>
          <p:cNvSpPr>
            <a:spLocks noGrp="1"/>
          </p:cNvSpPr>
          <p:nvPr>
            <p:ph idx="1"/>
          </p:nvPr>
        </p:nvSpPr>
        <p:spPr>
          <a:xfrm>
            <a:off x="6096000" y="1138843"/>
            <a:ext cx="5289665" cy="5071595"/>
          </a:xfrm>
        </p:spPr>
        <p:txBody>
          <a:bodyPr/>
          <a:lstStyle/>
          <a:p>
            <a:r>
              <a:rPr lang="en-US" sz="1800" dirty="0">
                <a:effectLst/>
                <a:latin typeface="Candara Light" panose="020E0502030303020204" pitchFamily="34" charset="0"/>
                <a:ea typeface="Carlito"/>
                <a:cs typeface="Carlito"/>
              </a:rPr>
              <a:t>At the end of the event, an informal session talk session was arranged which provided an opportunity for new students to ask questions, clarify concerns and engage in open discussions with experienced members and advisors. This session provided a relaxed and inclusive atmosphere for addressing</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individual</a:t>
            </a:r>
            <a:r>
              <a:rPr lang="en-US" sz="1800" spc="-20"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concerns</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and</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fostering</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a</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sense</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of</a:t>
            </a:r>
            <a:r>
              <a:rPr lang="en-US" sz="1800" spc="-1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community</a:t>
            </a:r>
            <a:r>
              <a:rPr lang="en-US" sz="1800" spc="-25" dirty="0">
                <a:effectLst/>
                <a:latin typeface="Candara Light" panose="020E0502030303020204" pitchFamily="34" charset="0"/>
                <a:ea typeface="Carlito"/>
                <a:cs typeface="Carlito"/>
              </a:rPr>
              <a:t> </a:t>
            </a:r>
            <a:r>
              <a:rPr lang="en-US" sz="1800" dirty="0">
                <a:effectLst/>
                <a:latin typeface="Candara Light" panose="020E0502030303020204" pitchFamily="34" charset="0"/>
                <a:ea typeface="Carlito"/>
                <a:cs typeface="Carlito"/>
              </a:rPr>
              <a:t>within the ASCE Chapter.</a:t>
            </a:r>
            <a:endParaRPr lang="en-IN" sz="1800" dirty="0">
              <a:effectLst/>
              <a:latin typeface="Candara Light" panose="020E0502030303020204" pitchFamily="34" charset="0"/>
              <a:ea typeface="Carlito"/>
              <a:cs typeface="Carlito"/>
            </a:endParaRPr>
          </a:p>
          <a:p>
            <a:endParaRPr lang="en-IN" dirty="0"/>
          </a:p>
        </p:txBody>
      </p:sp>
      <p:grpSp>
        <p:nvGrpSpPr>
          <p:cNvPr id="4" name="Group 3" descr="A group of people in a classroom  Description automatically generated">
            <a:extLst>
              <a:ext uri="{FF2B5EF4-FFF2-40B4-BE49-F238E27FC236}">
                <a16:creationId xmlns:a16="http://schemas.microsoft.com/office/drawing/2014/main" id="{688A0790-58FF-D412-DE59-E1B0D413D108}"/>
              </a:ext>
            </a:extLst>
          </p:cNvPr>
          <p:cNvGrpSpPr>
            <a:grpSpLocks/>
          </p:cNvGrpSpPr>
          <p:nvPr/>
        </p:nvGrpSpPr>
        <p:grpSpPr>
          <a:xfrm>
            <a:off x="545869" y="1645921"/>
            <a:ext cx="5289665" cy="4073236"/>
            <a:chOff x="4762" y="4762"/>
            <a:chExt cx="5534025" cy="3187065"/>
          </a:xfrm>
        </p:grpSpPr>
        <p:pic>
          <p:nvPicPr>
            <p:cNvPr id="5" name="Image 48" descr="A group of people in a classroom  Description automatically generated">
              <a:extLst>
                <a:ext uri="{FF2B5EF4-FFF2-40B4-BE49-F238E27FC236}">
                  <a16:creationId xmlns:a16="http://schemas.microsoft.com/office/drawing/2014/main" id="{7E0ED8F3-1E67-20E0-6DB3-CD5B890470B4}"/>
                </a:ext>
              </a:extLst>
            </p:cNvPr>
            <p:cNvPicPr/>
            <p:nvPr/>
          </p:nvPicPr>
          <p:blipFill>
            <a:blip r:embed="rId2" cstate="print"/>
            <a:stretch>
              <a:fillRect/>
            </a:stretch>
          </p:blipFill>
          <p:spPr>
            <a:xfrm>
              <a:off x="9525" y="9588"/>
              <a:ext cx="5524500" cy="3177539"/>
            </a:xfrm>
            <a:prstGeom prst="rect">
              <a:avLst/>
            </a:prstGeom>
          </p:spPr>
        </p:pic>
        <p:sp>
          <p:nvSpPr>
            <p:cNvPr id="6" name="Graphic 49">
              <a:extLst>
                <a:ext uri="{FF2B5EF4-FFF2-40B4-BE49-F238E27FC236}">
                  <a16:creationId xmlns:a16="http://schemas.microsoft.com/office/drawing/2014/main" id="{6877314B-01C0-249D-D244-E31F3E0CFB7E}"/>
                </a:ext>
              </a:extLst>
            </p:cNvPr>
            <p:cNvSpPr/>
            <p:nvPr/>
          </p:nvSpPr>
          <p:spPr>
            <a:xfrm>
              <a:off x="4762" y="4762"/>
              <a:ext cx="5534025" cy="3187065"/>
            </a:xfrm>
            <a:custGeom>
              <a:avLst/>
              <a:gdLst/>
              <a:ahLst/>
              <a:cxnLst/>
              <a:rect l="l" t="t" r="r" b="b"/>
              <a:pathLst>
                <a:path w="5534025" h="3187065">
                  <a:moveTo>
                    <a:pt x="0" y="3187064"/>
                  </a:moveTo>
                  <a:lnTo>
                    <a:pt x="5534025" y="3187064"/>
                  </a:lnTo>
                  <a:lnTo>
                    <a:pt x="5534025" y="0"/>
                  </a:lnTo>
                  <a:lnTo>
                    <a:pt x="0" y="0"/>
                  </a:lnTo>
                  <a:lnTo>
                    <a:pt x="0" y="3187064"/>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261843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6A84-F692-5C4A-21B2-E0C70EF337ED}"/>
              </a:ext>
            </a:extLst>
          </p:cNvPr>
          <p:cNvSpPr>
            <a:spLocks noGrp="1"/>
          </p:cNvSpPr>
          <p:nvPr>
            <p:ph type="title"/>
          </p:nvPr>
        </p:nvSpPr>
        <p:spPr/>
        <p:txBody>
          <a:bodyPr/>
          <a:lstStyle/>
          <a:p>
            <a:r>
              <a:rPr lang="en-US" sz="1800" b="1" kern="0" dirty="0">
                <a:solidFill>
                  <a:srgbClr val="375F92"/>
                </a:solidFill>
                <a:effectLst/>
                <a:latin typeface="Carlito"/>
                <a:ea typeface="Carlito"/>
                <a:cs typeface="Carlito"/>
              </a:rPr>
              <a:t>AUTOCLASH</a:t>
            </a:r>
            <a:r>
              <a:rPr lang="en-US" sz="1800" b="1" kern="0" spc="-40" dirty="0">
                <a:solidFill>
                  <a:srgbClr val="375F92"/>
                </a:solidFill>
                <a:effectLst/>
                <a:latin typeface="Carlito"/>
                <a:ea typeface="Carlito"/>
                <a:cs typeface="Carlito"/>
              </a:rPr>
              <a:t> </a:t>
            </a:r>
            <a:r>
              <a:rPr lang="en-US" sz="1800" b="1" kern="0" spc="-25" dirty="0">
                <a:solidFill>
                  <a:srgbClr val="375F92"/>
                </a:solidFill>
                <a:effectLst/>
                <a:latin typeface="Carlito"/>
                <a:ea typeface="Carlito"/>
                <a:cs typeface="Carlito"/>
              </a:rPr>
              <a:t>2.0</a:t>
            </a:r>
            <a:br>
              <a:rPr lang="en-IN" sz="1800" b="1" kern="0" dirty="0">
                <a:effectLst/>
                <a:latin typeface="Carlito"/>
                <a:ea typeface="Carlito"/>
                <a:cs typeface="Carlito"/>
              </a:rPr>
            </a:br>
            <a:endParaRPr lang="en-IN" dirty="0"/>
          </a:p>
        </p:txBody>
      </p:sp>
      <p:sp>
        <p:nvSpPr>
          <p:cNvPr id="3" name="Content Placeholder 2">
            <a:extLst>
              <a:ext uri="{FF2B5EF4-FFF2-40B4-BE49-F238E27FC236}">
                <a16:creationId xmlns:a16="http://schemas.microsoft.com/office/drawing/2014/main" id="{249B55D7-1CE0-812D-DE5F-8DC5CCC0B836}"/>
              </a:ext>
            </a:extLst>
          </p:cNvPr>
          <p:cNvSpPr>
            <a:spLocks noGrp="1"/>
          </p:cNvSpPr>
          <p:nvPr>
            <p:ph idx="1"/>
          </p:nvPr>
        </p:nvSpPr>
        <p:spPr>
          <a:xfrm>
            <a:off x="1066800" y="2103120"/>
            <a:ext cx="6464531" cy="4112286"/>
          </a:xfrm>
        </p:spPr>
        <p:txBody>
          <a:bodyPr/>
          <a:lstStyle/>
          <a:p>
            <a:pPr marL="0" marR="0" indent="0">
              <a:spcBef>
                <a:spcPts val="2005"/>
              </a:spcBef>
              <a:spcAft>
                <a:spcPts val="0"/>
              </a:spcAft>
              <a:buNone/>
            </a:pPr>
            <a:r>
              <a:rPr lang="en-US" sz="1800" dirty="0">
                <a:effectLst/>
                <a:latin typeface="Carlito"/>
                <a:ea typeface="Carlito"/>
                <a:cs typeface="Carlito"/>
              </a:rPr>
              <a:t>Auto</a:t>
            </a:r>
            <a:r>
              <a:rPr lang="en-US" sz="1800" spc="-15" dirty="0">
                <a:effectLst/>
                <a:latin typeface="Carlito"/>
                <a:ea typeface="Carlito"/>
                <a:cs typeface="Carlito"/>
              </a:rPr>
              <a:t> </a:t>
            </a:r>
            <a:r>
              <a:rPr lang="en-US" sz="1800" dirty="0">
                <a:effectLst/>
                <a:latin typeface="Carlito"/>
                <a:ea typeface="Carlito"/>
                <a:cs typeface="Carlito"/>
              </a:rPr>
              <a:t>clash</a:t>
            </a:r>
            <a:r>
              <a:rPr lang="en-US" sz="1800" spc="-15" dirty="0">
                <a:effectLst/>
                <a:latin typeface="Carlito"/>
                <a:ea typeface="Carlito"/>
                <a:cs typeface="Carlito"/>
              </a:rPr>
              <a:t> </a:t>
            </a:r>
            <a:r>
              <a:rPr lang="en-US" sz="1800" dirty="0">
                <a:effectLst/>
                <a:latin typeface="Carlito"/>
                <a:ea typeface="Carlito"/>
                <a:cs typeface="Carlito"/>
              </a:rPr>
              <a:t>2.0</a:t>
            </a:r>
            <a:r>
              <a:rPr lang="en-US" sz="1800" spc="-5" dirty="0">
                <a:effectLst/>
                <a:latin typeface="Carlito"/>
                <a:ea typeface="Carlito"/>
                <a:cs typeface="Carlito"/>
              </a:rPr>
              <a:t> </a:t>
            </a:r>
            <a:r>
              <a:rPr lang="en-US" sz="1800" dirty="0">
                <a:effectLst/>
                <a:latin typeface="Carlito"/>
                <a:ea typeface="Carlito"/>
                <a:cs typeface="Carlito"/>
              </a:rPr>
              <a:t>is</a:t>
            </a:r>
            <a:r>
              <a:rPr lang="en-US" sz="1800" spc="-15" dirty="0">
                <a:effectLst/>
                <a:latin typeface="Carlito"/>
                <a:ea typeface="Carlito"/>
                <a:cs typeface="Carlito"/>
              </a:rPr>
              <a:t> </a:t>
            </a:r>
            <a:r>
              <a:rPr lang="en-US" sz="1800" dirty="0">
                <a:effectLst/>
                <a:latin typeface="Carlito"/>
                <a:ea typeface="Carlito"/>
                <a:cs typeface="Carlito"/>
              </a:rPr>
              <a:t>an</a:t>
            </a:r>
            <a:r>
              <a:rPr lang="en-US" sz="1800" spc="-15" dirty="0">
                <a:effectLst/>
                <a:latin typeface="Carlito"/>
                <a:ea typeface="Carlito"/>
                <a:cs typeface="Carlito"/>
              </a:rPr>
              <a:t> </a:t>
            </a:r>
            <a:r>
              <a:rPr lang="en-US" sz="1800" dirty="0">
                <a:effectLst/>
                <a:latin typeface="Carlito"/>
                <a:ea typeface="Carlito"/>
                <a:cs typeface="Carlito"/>
              </a:rPr>
              <a:t>event</a:t>
            </a:r>
            <a:r>
              <a:rPr lang="en-US" sz="1800" spc="-10" dirty="0">
                <a:effectLst/>
                <a:latin typeface="Carlito"/>
                <a:ea typeface="Carlito"/>
                <a:cs typeface="Carlito"/>
              </a:rPr>
              <a:t> </a:t>
            </a:r>
            <a:r>
              <a:rPr lang="en-US" sz="1800" dirty="0">
                <a:effectLst/>
                <a:latin typeface="Carlito"/>
                <a:ea typeface="Carlito"/>
                <a:cs typeface="Carlito"/>
              </a:rPr>
              <a:t>conducted</a:t>
            </a:r>
            <a:r>
              <a:rPr lang="en-US" sz="1800" spc="-5" dirty="0">
                <a:effectLst/>
                <a:latin typeface="Carlito"/>
                <a:ea typeface="Carlito"/>
                <a:cs typeface="Carlito"/>
              </a:rPr>
              <a:t> </a:t>
            </a:r>
            <a:r>
              <a:rPr lang="en-US" sz="1800" dirty="0">
                <a:effectLst/>
                <a:latin typeface="Carlito"/>
                <a:ea typeface="Carlito"/>
                <a:cs typeface="Carlito"/>
              </a:rPr>
              <a:t>in</a:t>
            </a:r>
            <a:r>
              <a:rPr lang="en-US" sz="1800" spc="-10" dirty="0">
                <a:effectLst/>
                <a:latin typeface="Carlito"/>
                <a:ea typeface="Carlito"/>
                <a:cs typeface="Carlito"/>
              </a:rPr>
              <a:t> </a:t>
            </a:r>
            <a:r>
              <a:rPr lang="en-US" sz="1800" dirty="0">
                <a:effectLst/>
                <a:latin typeface="Carlito"/>
                <a:ea typeface="Carlito"/>
                <a:cs typeface="Carlito"/>
              </a:rPr>
              <a:t>Pantheon</a:t>
            </a:r>
            <a:r>
              <a:rPr lang="en-US" sz="1800" spc="-15" dirty="0">
                <a:effectLst/>
                <a:latin typeface="Carlito"/>
                <a:ea typeface="Carlito"/>
                <a:cs typeface="Carlito"/>
              </a:rPr>
              <a:t> </a:t>
            </a:r>
            <a:r>
              <a:rPr lang="en-US" sz="1800" dirty="0">
                <a:effectLst/>
                <a:latin typeface="Carlito"/>
                <a:ea typeface="Carlito"/>
                <a:cs typeface="Carlito"/>
              </a:rPr>
              <a:t>9.0</a:t>
            </a:r>
            <a:r>
              <a:rPr lang="en-US" sz="1800" spc="-20" dirty="0">
                <a:effectLst/>
                <a:latin typeface="Carlito"/>
                <a:ea typeface="Carlito"/>
                <a:cs typeface="Carlito"/>
              </a:rPr>
              <a:t> </a:t>
            </a:r>
            <a:r>
              <a:rPr lang="en-US" sz="1800" dirty="0">
                <a:effectLst/>
                <a:latin typeface="Carlito"/>
                <a:ea typeface="Carlito"/>
                <a:cs typeface="Carlito"/>
              </a:rPr>
              <a:t>in</a:t>
            </a:r>
            <a:r>
              <a:rPr lang="en-US" sz="1800" spc="-5" dirty="0">
                <a:effectLst/>
                <a:latin typeface="Carlito"/>
                <a:ea typeface="Carlito"/>
                <a:cs typeface="Carlito"/>
              </a:rPr>
              <a:t> </a:t>
            </a:r>
            <a:r>
              <a:rPr lang="en-US" sz="1800" dirty="0">
                <a:effectLst/>
                <a:latin typeface="Carlito"/>
                <a:ea typeface="Carlito"/>
                <a:cs typeface="Carlito"/>
              </a:rPr>
              <a:t>collaboration</a:t>
            </a:r>
            <a:r>
              <a:rPr lang="en-US" sz="1800" spc="-15" dirty="0">
                <a:effectLst/>
                <a:latin typeface="Carlito"/>
                <a:ea typeface="Carlito"/>
                <a:cs typeface="Carlito"/>
              </a:rPr>
              <a:t> </a:t>
            </a:r>
            <a:r>
              <a:rPr lang="en-US" sz="1800" dirty="0">
                <a:effectLst/>
                <a:latin typeface="Carlito"/>
                <a:ea typeface="Carlito"/>
                <a:cs typeface="Carlito"/>
              </a:rPr>
              <a:t>with</a:t>
            </a:r>
            <a:r>
              <a:rPr lang="en-US" sz="1800" spc="-15" dirty="0">
                <a:effectLst/>
                <a:latin typeface="Carlito"/>
                <a:ea typeface="Carlito"/>
                <a:cs typeface="Carlito"/>
              </a:rPr>
              <a:t> </a:t>
            </a:r>
            <a:r>
              <a:rPr lang="en-US" sz="1800" dirty="0">
                <a:effectLst/>
                <a:latin typeface="Carlito"/>
                <a:ea typeface="Carlito"/>
                <a:cs typeface="Carlito"/>
              </a:rPr>
              <a:t>ASCE CET CHAPTER.</a:t>
            </a:r>
            <a:endParaRPr lang="en-IN" sz="1800" dirty="0">
              <a:effectLst/>
              <a:latin typeface="Carlito"/>
              <a:ea typeface="Carlito"/>
              <a:cs typeface="Carlito"/>
            </a:endParaRPr>
          </a:p>
          <a:p>
            <a:pPr marL="0" marR="0" indent="0">
              <a:spcBef>
                <a:spcPts val="5"/>
              </a:spcBef>
              <a:spcAft>
                <a:spcPts val="0"/>
              </a:spcAft>
              <a:buNone/>
            </a:pPr>
            <a:r>
              <a:rPr lang="en-US" sz="1800" dirty="0">
                <a:effectLst/>
                <a:latin typeface="Carlito"/>
                <a:ea typeface="Carlito"/>
                <a:cs typeface="Carlito"/>
              </a:rPr>
              <a:t>DATE:</a:t>
            </a:r>
            <a:r>
              <a:rPr lang="en-US" sz="1800" spc="-50" dirty="0">
                <a:effectLst/>
                <a:latin typeface="Carlito"/>
                <a:ea typeface="Carlito"/>
                <a:cs typeface="Carlito"/>
              </a:rPr>
              <a:t> </a:t>
            </a:r>
            <a:r>
              <a:rPr lang="en-US" sz="1800" spc="-10" dirty="0">
                <a:effectLst/>
                <a:latin typeface="Carlito"/>
                <a:ea typeface="Carlito"/>
                <a:cs typeface="Carlito"/>
              </a:rPr>
              <a:t>24/11/2023</a:t>
            </a:r>
            <a:endParaRPr lang="en-IN" sz="1800" dirty="0">
              <a:effectLst/>
              <a:latin typeface="Carlito"/>
              <a:ea typeface="Carlito"/>
              <a:cs typeface="Carlito"/>
            </a:endParaRPr>
          </a:p>
          <a:p>
            <a:pPr marL="0" marR="0" indent="0">
              <a:lnSpc>
                <a:spcPts val="1950"/>
              </a:lnSpc>
              <a:spcBef>
                <a:spcPts val="5"/>
              </a:spcBef>
              <a:spcAft>
                <a:spcPts val="0"/>
              </a:spcAft>
              <a:buNone/>
            </a:pPr>
            <a:r>
              <a:rPr lang="en-US" sz="1800" dirty="0">
                <a:effectLst/>
                <a:latin typeface="Carlito"/>
                <a:ea typeface="Carlito"/>
                <a:cs typeface="Carlito"/>
              </a:rPr>
              <a:t>TIME:</a:t>
            </a:r>
            <a:r>
              <a:rPr lang="en-US" sz="1800" spc="-35" dirty="0">
                <a:effectLst/>
                <a:latin typeface="Carlito"/>
                <a:ea typeface="Carlito"/>
                <a:cs typeface="Carlito"/>
              </a:rPr>
              <a:t> </a:t>
            </a:r>
            <a:r>
              <a:rPr lang="en-US" sz="1800" dirty="0">
                <a:effectLst/>
                <a:latin typeface="Carlito"/>
                <a:ea typeface="Carlito"/>
                <a:cs typeface="Carlito"/>
              </a:rPr>
              <a:t>9:00am</a:t>
            </a:r>
            <a:r>
              <a:rPr lang="en-US" sz="1800" spc="-45" dirty="0">
                <a:effectLst/>
                <a:latin typeface="Carlito"/>
                <a:ea typeface="Carlito"/>
                <a:cs typeface="Carlito"/>
              </a:rPr>
              <a:t> </a:t>
            </a:r>
            <a:r>
              <a:rPr lang="en-US" sz="1800" dirty="0">
                <a:effectLst/>
                <a:latin typeface="Carlito"/>
                <a:ea typeface="Carlito"/>
                <a:cs typeface="Carlito"/>
              </a:rPr>
              <a:t>to</a:t>
            </a:r>
            <a:r>
              <a:rPr lang="en-US" sz="1800" spc="-35" dirty="0">
                <a:effectLst/>
                <a:latin typeface="Carlito"/>
                <a:ea typeface="Carlito"/>
                <a:cs typeface="Carlito"/>
              </a:rPr>
              <a:t> </a:t>
            </a:r>
            <a:r>
              <a:rPr lang="en-US" sz="1800" spc="-10" dirty="0">
                <a:effectLst/>
                <a:latin typeface="Carlito"/>
                <a:ea typeface="Carlito"/>
                <a:cs typeface="Carlito"/>
              </a:rPr>
              <a:t>05:00pm.</a:t>
            </a:r>
          </a:p>
          <a:p>
            <a:pPr marL="0" indent="0">
              <a:lnSpc>
                <a:spcPts val="1950"/>
              </a:lnSpc>
              <a:spcBef>
                <a:spcPts val="5"/>
              </a:spcBef>
              <a:buNone/>
            </a:pPr>
            <a:r>
              <a:rPr lang="en-US" sz="1800" dirty="0">
                <a:effectLst/>
                <a:latin typeface="Carlito"/>
                <a:ea typeface="Carlito"/>
                <a:cs typeface="Carlito"/>
              </a:rPr>
              <a:t>VENUE:</a:t>
            </a:r>
            <a:r>
              <a:rPr lang="en-US" sz="1800" spc="-45" dirty="0">
                <a:effectLst/>
                <a:latin typeface="Carlito"/>
                <a:ea typeface="Carlito"/>
                <a:cs typeface="Carlito"/>
              </a:rPr>
              <a:t> </a:t>
            </a:r>
            <a:r>
              <a:rPr lang="en-US" sz="1800" dirty="0">
                <a:effectLst/>
                <a:latin typeface="Carlito"/>
                <a:ea typeface="Carlito"/>
                <a:cs typeface="Carlito"/>
              </a:rPr>
              <a:t>ROOM</a:t>
            </a:r>
            <a:r>
              <a:rPr lang="en-US" sz="1800" spc="-30" dirty="0">
                <a:effectLst/>
                <a:latin typeface="Carlito"/>
                <a:ea typeface="Carlito"/>
                <a:cs typeface="Carlito"/>
              </a:rPr>
              <a:t> </a:t>
            </a:r>
            <a:r>
              <a:rPr lang="en-US" sz="1800" dirty="0">
                <a:effectLst/>
                <a:latin typeface="Carlito"/>
                <a:ea typeface="Carlito"/>
                <a:cs typeface="Carlito"/>
              </a:rPr>
              <a:t>NO</a:t>
            </a:r>
            <a:r>
              <a:rPr lang="en-US" sz="1800" spc="-45" dirty="0">
                <a:effectLst/>
                <a:latin typeface="Carlito"/>
                <a:ea typeface="Carlito"/>
                <a:cs typeface="Carlito"/>
              </a:rPr>
              <a:t> </a:t>
            </a:r>
            <a:r>
              <a:rPr lang="en-US" sz="1800" dirty="0">
                <a:effectLst/>
                <a:latin typeface="Carlito"/>
                <a:ea typeface="Carlito"/>
                <a:cs typeface="Carlito"/>
              </a:rPr>
              <a:t>107</a:t>
            </a:r>
            <a:r>
              <a:rPr lang="en-US" sz="1800" spc="-50" dirty="0">
                <a:effectLst/>
                <a:latin typeface="Carlito"/>
                <a:ea typeface="Carlito"/>
                <a:cs typeface="Carlito"/>
              </a:rPr>
              <a:t> </a:t>
            </a:r>
            <a:r>
              <a:rPr lang="en-US" sz="1800" dirty="0">
                <a:effectLst/>
                <a:latin typeface="Carlito"/>
                <a:ea typeface="Carlito"/>
                <a:cs typeface="Carlito"/>
              </a:rPr>
              <a:t>CE3</a:t>
            </a:r>
            <a:r>
              <a:rPr lang="en-US" sz="1800" spc="-35" dirty="0">
                <a:effectLst/>
                <a:latin typeface="Carlito"/>
                <a:ea typeface="Carlito"/>
                <a:cs typeface="Carlito"/>
              </a:rPr>
              <a:t> </a:t>
            </a:r>
            <a:r>
              <a:rPr lang="en-US" sz="1800" dirty="0">
                <a:effectLst/>
                <a:latin typeface="Carlito"/>
                <a:ea typeface="Carlito"/>
                <a:cs typeface="Carlito"/>
              </a:rPr>
              <a:t>BLOCK</a:t>
            </a:r>
            <a:r>
              <a:rPr lang="en-US" sz="1800" spc="-35" dirty="0">
                <a:effectLst/>
                <a:latin typeface="Carlito"/>
                <a:ea typeface="Carlito"/>
                <a:cs typeface="Carlito"/>
              </a:rPr>
              <a:t> </a:t>
            </a:r>
            <a:r>
              <a:rPr lang="en-US" sz="1800" dirty="0">
                <a:effectLst/>
                <a:latin typeface="Carlito"/>
                <a:ea typeface="Carlito"/>
                <a:cs typeface="Carlito"/>
              </a:rPr>
              <a:t>CIVIL</a:t>
            </a:r>
            <a:r>
              <a:rPr lang="en-US" sz="1800" spc="-45" dirty="0">
                <a:effectLst/>
                <a:latin typeface="Carlito"/>
                <a:ea typeface="Carlito"/>
                <a:cs typeface="Carlito"/>
              </a:rPr>
              <a:t> </a:t>
            </a:r>
            <a:r>
              <a:rPr lang="en-US" sz="1800" dirty="0">
                <a:effectLst/>
                <a:latin typeface="Carlito"/>
                <a:ea typeface="Carlito"/>
                <a:cs typeface="Carlito"/>
              </a:rPr>
              <a:t>DEPARTMENT</a:t>
            </a:r>
            <a:r>
              <a:rPr lang="en-US" sz="1800" spc="-40" dirty="0">
                <a:effectLst/>
                <a:latin typeface="Carlito"/>
                <a:ea typeface="Carlito"/>
                <a:cs typeface="Carlito"/>
              </a:rPr>
              <a:t> </a:t>
            </a:r>
            <a:r>
              <a:rPr lang="en-US" sz="1800" spc="-20" dirty="0">
                <a:effectLst/>
                <a:latin typeface="Carlito"/>
                <a:ea typeface="Carlito"/>
                <a:cs typeface="Carlito"/>
              </a:rPr>
              <a:t>CET.</a:t>
            </a:r>
            <a:endParaRPr lang="en-IN" sz="1800" dirty="0">
              <a:effectLst/>
              <a:latin typeface="Carlito"/>
              <a:ea typeface="Carlito"/>
              <a:cs typeface="Carlito"/>
            </a:endParaRPr>
          </a:p>
          <a:p>
            <a:pPr marL="0" marR="0" indent="0">
              <a:lnSpc>
                <a:spcPts val="1950"/>
              </a:lnSpc>
              <a:spcBef>
                <a:spcPts val="5"/>
              </a:spcBef>
              <a:spcAft>
                <a:spcPts val="0"/>
              </a:spcAft>
              <a:buNone/>
            </a:pPr>
            <a:endParaRPr lang="en-IN" sz="1800" dirty="0">
              <a:effectLst/>
              <a:latin typeface="Carlito"/>
              <a:ea typeface="Carlito"/>
              <a:cs typeface="Carlito"/>
            </a:endParaRPr>
          </a:p>
          <a:p>
            <a:endParaRPr lang="en-IN" dirty="0"/>
          </a:p>
        </p:txBody>
      </p:sp>
      <p:grpSp>
        <p:nvGrpSpPr>
          <p:cNvPr id="4" name="Group 3" descr="A blue and white poster  Description automatically generated">
            <a:extLst>
              <a:ext uri="{FF2B5EF4-FFF2-40B4-BE49-F238E27FC236}">
                <a16:creationId xmlns:a16="http://schemas.microsoft.com/office/drawing/2014/main" id="{96691BA9-7031-5529-34F5-6AAAA1CA9B83}"/>
              </a:ext>
            </a:extLst>
          </p:cNvPr>
          <p:cNvGrpSpPr>
            <a:grpSpLocks/>
          </p:cNvGrpSpPr>
          <p:nvPr/>
        </p:nvGrpSpPr>
        <p:grpSpPr>
          <a:xfrm>
            <a:off x="8207403" y="2369676"/>
            <a:ext cx="2460625" cy="3082925"/>
            <a:chOff x="4762" y="4762"/>
            <a:chExt cx="2460625" cy="3082925"/>
          </a:xfrm>
        </p:grpSpPr>
        <p:pic>
          <p:nvPicPr>
            <p:cNvPr id="5" name="Image 51" descr="A blue and white poster  Description automatically generated">
              <a:extLst>
                <a:ext uri="{FF2B5EF4-FFF2-40B4-BE49-F238E27FC236}">
                  <a16:creationId xmlns:a16="http://schemas.microsoft.com/office/drawing/2014/main" id="{ECE9B9F1-82EF-CE68-E8C4-1333492DB2CB}"/>
                </a:ext>
              </a:extLst>
            </p:cNvPr>
            <p:cNvPicPr/>
            <p:nvPr/>
          </p:nvPicPr>
          <p:blipFill>
            <a:blip r:embed="rId2" cstate="print"/>
            <a:stretch>
              <a:fillRect/>
            </a:stretch>
          </p:blipFill>
          <p:spPr>
            <a:xfrm>
              <a:off x="9588" y="9461"/>
              <a:ext cx="2451100" cy="3073399"/>
            </a:xfrm>
            <a:prstGeom prst="rect">
              <a:avLst/>
            </a:prstGeom>
          </p:spPr>
        </p:pic>
        <p:sp>
          <p:nvSpPr>
            <p:cNvPr id="6" name="Graphic 52">
              <a:extLst>
                <a:ext uri="{FF2B5EF4-FFF2-40B4-BE49-F238E27FC236}">
                  <a16:creationId xmlns:a16="http://schemas.microsoft.com/office/drawing/2014/main" id="{58779EED-E7E5-3AE3-9492-96E8D2EDF5DC}"/>
                </a:ext>
              </a:extLst>
            </p:cNvPr>
            <p:cNvSpPr/>
            <p:nvPr/>
          </p:nvSpPr>
          <p:spPr>
            <a:xfrm>
              <a:off x="4762" y="4762"/>
              <a:ext cx="2460625" cy="3082925"/>
            </a:xfrm>
            <a:custGeom>
              <a:avLst/>
              <a:gdLst/>
              <a:ahLst/>
              <a:cxnLst/>
              <a:rect l="l" t="t" r="r" b="b"/>
              <a:pathLst>
                <a:path w="2460625" h="3082925">
                  <a:moveTo>
                    <a:pt x="0" y="3082925"/>
                  </a:moveTo>
                  <a:lnTo>
                    <a:pt x="2460625" y="3082925"/>
                  </a:lnTo>
                  <a:lnTo>
                    <a:pt x="2460625" y="0"/>
                  </a:lnTo>
                  <a:lnTo>
                    <a:pt x="0" y="0"/>
                  </a:lnTo>
                  <a:lnTo>
                    <a:pt x="0" y="3082925"/>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131857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28520-5F97-7E4F-92E6-A858FBE7118F}"/>
              </a:ext>
            </a:extLst>
          </p:cNvPr>
          <p:cNvSpPr>
            <a:spLocks noGrp="1"/>
          </p:cNvSpPr>
          <p:nvPr>
            <p:ph idx="1"/>
          </p:nvPr>
        </p:nvSpPr>
        <p:spPr>
          <a:xfrm>
            <a:off x="482137" y="631767"/>
            <a:ext cx="11139055" cy="5619404"/>
          </a:xfrm>
        </p:spPr>
        <p:txBody>
          <a:bodyPr/>
          <a:lstStyle/>
          <a:p>
            <a:pPr marL="0" indent="0">
              <a:buNone/>
            </a:pPr>
            <a:r>
              <a:rPr lang="en-US" sz="1800" dirty="0">
                <a:effectLst/>
                <a:latin typeface="Carlito"/>
                <a:ea typeface="Carlito"/>
                <a:cs typeface="Carlito"/>
              </a:rPr>
              <a:t>Auto clash 2.0 is a CAD competition conducted by ASCE CET. The competition</a:t>
            </a:r>
            <a:r>
              <a:rPr lang="en-US" sz="1800" spc="200" dirty="0">
                <a:effectLst/>
                <a:latin typeface="Carlito"/>
                <a:ea typeface="Carlito"/>
                <a:cs typeface="Carlito"/>
              </a:rPr>
              <a:t> </a:t>
            </a:r>
            <a:r>
              <a:rPr lang="en-US" sz="1800" dirty="0">
                <a:effectLst/>
                <a:latin typeface="Carlito"/>
                <a:ea typeface="Carlito"/>
                <a:cs typeface="Carlito"/>
              </a:rPr>
              <a:t>was conducted in two sessions. The fore noon session included a presentation by the coordinators about the competition which described about the event, the problem statement, time allotted and potential judging criteria. The event had about 7 teams to compete (a total of 20 members). The teams where given particular</a:t>
            </a:r>
            <a:r>
              <a:rPr lang="en-US" sz="1800" spc="-25" dirty="0">
                <a:effectLst/>
                <a:latin typeface="Carlito"/>
                <a:ea typeface="Carlito"/>
                <a:cs typeface="Carlito"/>
              </a:rPr>
              <a:t> </a:t>
            </a:r>
            <a:r>
              <a:rPr lang="en-US" sz="1800" dirty="0">
                <a:effectLst/>
                <a:latin typeface="Carlito"/>
                <a:ea typeface="Carlito"/>
                <a:cs typeface="Carlito"/>
              </a:rPr>
              <a:t>locations</a:t>
            </a:r>
            <a:r>
              <a:rPr lang="en-US" sz="1800" spc="-20" dirty="0">
                <a:effectLst/>
                <a:latin typeface="Carlito"/>
                <a:ea typeface="Carlito"/>
                <a:cs typeface="Carlito"/>
              </a:rPr>
              <a:t> </a:t>
            </a:r>
            <a:r>
              <a:rPr lang="en-US" sz="1800" dirty="0">
                <a:effectLst/>
                <a:latin typeface="Carlito"/>
                <a:ea typeface="Carlito"/>
                <a:cs typeface="Carlito"/>
              </a:rPr>
              <a:t>in</a:t>
            </a:r>
            <a:r>
              <a:rPr lang="en-US" sz="1800" spc="-20"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campus</a:t>
            </a:r>
            <a:r>
              <a:rPr lang="en-US" sz="1800" spc="-5" dirty="0">
                <a:effectLst/>
                <a:latin typeface="Carlito"/>
                <a:ea typeface="Carlito"/>
                <a:cs typeface="Carlito"/>
              </a:rPr>
              <a:t> </a:t>
            </a:r>
            <a:r>
              <a:rPr lang="en-US" sz="1800" dirty="0">
                <a:effectLst/>
                <a:latin typeface="Carlito"/>
                <a:ea typeface="Carlito"/>
                <a:cs typeface="Carlito"/>
              </a:rPr>
              <a:t>such</a:t>
            </a:r>
            <a:r>
              <a:rPr lang="en-US" sz="1800" spc="-20" dirty="0">
                <a:effectLst/>
                <a:latin typeface="Carlito"/>
                <a:ea typeface="Carlito"/>
                <a:cs typeface="Carlito"/>
              </a:rPr>
              <a:t> </a:t>
            </a:r>
            <a:r>
              <a:rPr lang="en-US" sz="1800" dirty="0">
                <a:effectLst/>
                <a:latin typeface="Carlito"/>
                <a:ea typeface="Carlito"/>
                <a:cs typeface="Carlito"/>
              </a:rPr>
              <a:t>as</a:t>
            </a:r>
            <a:r>
              <a:rPr lang="en-US" sz="1800" spc="-20" dirty="0">
                <a:effectLst/>
                <a:latin typeface="Carlito"/>
                <a:ea typeface="Carlito"/>
                <a:cs typeface="Carlito"/>
              </a:rPr>
              <a:t> </a:t>
            </a:r>
            <a:r>
              <a:rPr lang="en-US" sz="1800" dirty="0">
                <a:effectLst/>
                <a:latin typeface="Carlito"/>
                <a:ea typeface="Carlito"/>
                <a:cs typeface="Carlito"/>
              </a:rPr>
              <a:t>Archie</a:t>
            </a:r>
            <a:r>
              <a:rPr lang="en-US" sz="1800" spc="-20" dirty="0">
                <a:effectLst/>
                <a:latin typeface="Carlito"/>
                <a:ea typeface="Carlito"/>
                <a:cs typeface="Carlito"/>
              </a:rPr>
              <a:t> </a:t>
            </a:r>
            <a:r>
              <a:rPr lang="en-US" sz="1800" dirty="0">
                <a:effectLst/>
                <a:latin typeface="Carlito"/>
                <a:ea typeface="Carlito"/>
                <a:cs typeface="Carlito"/>
              </a:rPr>
              <a:t>corner,</a:t>
            </a:r>
            <a:r>
              <a:rPr lang="en-US" sz="1800" spc="-20" dirty="0">
                <a:effectLst/>
                <a:latin typeface="Carlito"/>
                <a:ea typeface="Carlito"/>
                <a:cs typeface="Carlito"/>
              </a:rPr>
              <a:t> </a:t>
            </a:r>
            <a:r>
              <a:rPr lang="en-US" sz="1800" dirty="0">
                <a:effectLst/>
                <a:latin typeface="Carlito"/>
                <a:ea typeface="Carlito"/>
                <a:cs typeface="Carlito"/>
              </a:rPr>
              <a:t>Golden</a:t>
            </a:r>
            <a:r>
              <a:rPr lang="en-US" sz="1800" spc="-5" dirty="0">
                <a:effectLst/>
                <a:latin typeface="Carlito"/>
                <a:ea typeface="Carlito"/>
                <a:cs typeface="Carlito"/>
              </a:rPr>
              <a:t> </a:t>
            </a:r>
            <a:r>
              <a:rPr lang="en-US" sz="1800" dirty="0">
                <a:effectLst/>
                <a:latin typeface="Carlito"/>
                <a:ea typeface="Carlito"/>
                <a:cs typeface="Carlito"/>
              </a:rPr>
              <a:t>walkway,</a:t>
            </a:r>
            <a:r>
              <a:rPr lang="en-US" sz="1800" spc="-20" dirty="0">
                <a:effectLst/>
                <a:latin typeface="Carlito"/>
                <a:ea typeface="Carlito"/>
                <a:cs typeface="Carlito"/>
              </a:rPr>
              <a:t> </a:t>
            </a:r>
            <a:r>
              <a:rPr lang="en-US" sz="1800" dirty="0" err="1">
                <a:effectLst/>
                <a:latin typeface="Carlito"/>
                <a:ea typeface="Carlito"/>
                <a:cs typeface="Carlito"/>
              </a:rPr>
              <a:t>Sargam</a:t>
            </a:r>
            <a:r>
              <a:rPr lang="en-US" sz="1800" dirty="0">
                <a:effectLst/>
                <a:latin typeface="Carlito"/>
                <a:ea typeface="Carlito"/>
                <a:cs typeface="Carlito"/>
              </a:rPr>
              <a:t> stage etc. And they were asked to make CAD drawings of the existing structures</a:t>
            </a:r>
            <a:r>
              <a:rPr lang="en-US" sz="1800" spc="200" dirty="0">
                <a:effectLst/>
                <a:latin typeface="Carlito"/>
                <a:ea typeface="Carlito"/>
                <a:cs typeface="Carlito"/>
              </a:rPr>
              <a:t> </a:t>
            </a:r>
            <a:r>
              <a:rPr lang="en-US" sz="1800" dirty="0">
                <a:effectLst/>
                <a:latin typeface="Carlito"/>
                <a:ea typeface="Carlito"/>
                <a:cs typeface="Carlito"/>
              </a:rPr>
              <a:t>as well as to incorporate possible additions such as parking space, study area, open stages, rain water harvesting system etc. The teams were allotted with about 3hrs from 11:00am to 01:00 pm to visit the listed locations and to make necessary readings, rough sketches </a:t>
            </a:r>
            <a:r>
              <a:rPr lang="en-US" sz="1800" dirty="0" err="1">
                <a:effectLst/>
                <a:latin typeface="Carlito"/>
                <a:ea typeface="Carlito"/>
                <a:cs typeface="Carlito"/>
              </a:rPr>
              <a:t>etc</a:t>
            </a:r>
            <a:endParaRPr lang="en-IN" dirty="0"/>
          </a:p>
        </p:txBody>
      </p:sp>
    </p:spTree>
    <p:extLst>
      <p:ext uri="{BB962C8B-B14F-4D97-AF65-F5344CB8AC3E}">
        <p14:creationId xmlns:p14="http://schemas.microsoft.com/office/powerpoint/2010/main" val="125534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E7AA2-DB53-8197-B576-44A2AEF111D4}"/>
              </a:ext>
            </a:extLst>
          </p:cNvPr>
          <p:cNvSpPr>
            <a:spLocks noGrp="1"/>
          </p:cNvSpPr>
          <p:nvPr>
            <p:ph idx="1"/>
          </p:nvPr>
        </p:nvSpPr>
        <p:spPr>
          <a:xfrm>
            <a:off x="498764" y="548640"/>
            <a:ext cx="10626436" cy="5404104"/>
          </a:xfrm>
        </p:spPr>
        <p:txBody>
          <a:bodyPr/>
          <a:lstStyle/>
          <a:p>
            <a:pPr marL="0" marR="0" indent="0">
              <a:lnSpc>
                <a:spcPts val="1950"/>
              </a:lnSpc>
              <a:spcBef>
                <a:spcPts val="0"/>
              </a:spcBef>
              <a:spcAft>
                <a:spcPts val="0"/>
              </a:spcAft>
              <a:buNone/>
            </a:pPr>
            <a:r>
              <a:rPr lang="en-US" sz="1800" dirty="0">
                <a:effectLst/>
                <a:latin typeface="Carlito"/>
                <a:ea typeface="Carlito"/>
                <a:cs typeface="Carlito"/>
              </a:rPr>
              <a:t>This</a:t>
            </a:r>
            <a:r>
              <a:rPr lang="en-US" sz="1800" spc="-35" dirty="0">
                <a:effectLst/>
                <a:latin typeface="Carlito"/>
                <a:ea typeface="Carlito"/>
                <a:cs typeface="Carlito"/>
              </a:rPr>
              <a:t> </a:t>
            </a:r>
            <a:r>
              <a:rPr lang="en-US" sz="1800" dirty="0">
                <a:effectLst/>
                <a:latin typeface="Carlito"/>
                <a:ea typeface="Carlito"/>
                <a:cs typeface="Carlito"/>
              </a:rPr>
              <a:t>was</a:t>
            </a:r>
            <a:r>
              <a:rPr lang="en-US" sz="1800" spc="-35" dirty="0">
                <a:effectLst/>
                <a:latin typeface="Carlito"/>
                <a:ea typeface="Carlito"/>
                <a:cs typeface="Carlito"/>
              </a:rPr>
              <a:t> </a:t>
            </a:r>
            <a:r>
              <a:rPr lang="en-US" sz="1800" dirty="0">
                <a:effectLst/>
                <a:latin typeface="Carlito"/>
                <a:ea typeface="Carlito"/>
                <a:cs typeface="Carlito"/>
              </a:rPr>
              <a:t>followed</a:t>
            </a:r>
            <a:r>
              <a:rPr lang="en-US" sz="1800" spc="-25" dirty="0">
                <a:effectLst/>
                <a:latin typeface="Carlito"/>
                <a:ea typeface="Carlito"/>
                <a:cs typeface="Carlito"/>
              </a:rPr>
              <a:t> </a:t>
            </a:r>
            <a:r>
              <a:rPr lang="en-US" sz="1800" dirty="0">
                <a:effectLst/>
                <a:latin typeface="Carlito"/>
                <a:ea typeface="Carlito"/>
                <a:cs typeface="Carlito"/>
              </a:rPr>
              <a:t>by</a:t>
            </a:r>
            <a:r>
              <a:rPr lang="en-US" sz="1800" spc="-35" dirty="0">
                <a:effectLst/>
                <a:latin typeface="Carlito"/>
                <a:ea typeface="Carlito"/>
                <a:cs typeface="Carlito"/>
              </a:rPr>
              <a:t> </a:t>
            </a:r>
            <a:r>
              <a:rPr lang="en-US" sz="1800" dirty="0">
                <a:effectLst/>
                <a:latin typeface="Carlito"/>
                <a:ea typeface="Carlito"/>
                <a:cs typeface="Carlito"/>
              </a:rPr>
              <a:t>a</a:t>
            </a:r>
            <a:r>
              <a:rPr lang="en-US" sz="1800" spc="-35" dirty="0">
                <a:effectLst/>
                <a:latin typeface="Carlito"/>
                <a:ea typeface="Carlito"/>
                <a:cs typeface="Carlito"/>
              </a:rPr>
              <a:t> </a:t>
            </a:r>
            <a:r>
              <a:rPr lang="en-US" sz="1800" dirty="0">
                <a:effectLst/>
                <a:latin typeface="Carlito"/>
                <a:ea typeface="Carlito"/>
                <a:cs typeface="Carlito"/>
              </a:rPr>
              <a:t>lunch</a:t>
            </a:r>
            <a:r>
              <a:rPr lang="en-US" sz="1800" spc="-35" dirty="0">
                <a:effectLst/>
                <a:latin typeface="Carlito"/>
                <a:ea typeface="Carlito"/>
                <a:cs typeface="Carlito"/>
              </a:rPr>
              <a:t> </a:t>
            </a:r>
            <a:r>
              <a:rPr lang="en-US" sz="1800" dirty="0">
                <a:effectLst/>
                <a:latin typeface="Carlito"/>
                <a:ea typeface="Carlito"/>
                <a:cs typeface="Carlito"/>
              </a:rPr>
              <a:t>break</a:t>
            </a:r>
            <a:r>
              <a:rPr lang="en-US" sz="1800" spc="-35" dirty="0">
                <a:effectLst/>
                <a:latin typeface="Carlito"/>
                <a:ea typeface="Carlito"/>
                <a:cs typeface="Carlito"/>
              </a:rPr>
              <a:t> </a:t>
            </a:r>
            <a:r>
              <a:rPr lang="en-US" sz="1800" dirty="0">
                <a:effectLst/>
                <a:latin typeface="Carlito"/>
                <a:ea typeface="Carlito"/>
                <a:cs typeface="Carlito"/>
              </a:rPr>
              <a:t>for</a:t>
            </a:r>
            <a:r>
              <a:rPr lang="en-US" sz="1800" spc="-40" dirty="0">
                <a:effectLst/>
                <a:latin typeface="Carlito"/>
                <a:ea typeface="Carlito"/>
                <a:cs typeface="Carlito"/>
              </a:rPr>
              <a:t> </a:t>
            </a:r>
            <a:r>
              <a:rPr lang="en-US" sz="1800" dirty="0">
                <a:effectLst/>
                <a:latin typeface="Carlito"/>
                <a:ea typeface="Carlito"/>
                <a:cs typeface="Carlito"/>
              </a:rPr>
              <a:t>about</a:t>
            </a:r>
            <a:r>
              <a:rPr lang="en-US" sz="1800" spc="-30" dirty="0">
                <a:effectLst/>
                <a:latin typeface="Carlito"/>
                <a:ea typeface="Carlito"/>
                <a:cs typeface="Carlito"/>
              </a:rPr>
              <a:t> </a:t>
            </a:r>
            <a:r>
              <a:rPr lang="en-US" sz="1800" dirty="0">
                <a:effectLst/>
                <a:latin typeface="Carlito"/>
                <a:ea typeface="Carlito"/>
                <a:cs typeface="Carlito"/>
              </a:rPr>
              <a:t>an</a:t>
            </a:r>
            <a:r>
              <a:rPr lang="en-US" sz="1800" spc="-30" dirty="0">
                <a:effectLst/>
                <a:latin typeface="Carlito"/>
                <a:ea typeface="Carlito"/>
                <a:cs typeface="Carlito"/>
              </a:rPr>
              <a:t> </a:t>
            </a:r>
            <a:r>
              <a:rPr lang="en-US" sz="1800" spc="-10" dirty="0">
                <a:effectLst/>
                <a:latin typeface="Carlito"/>
                <a:ea typeface="Carlito"/>
                <a:cs typeface="Carlito"/>
              </a:rPr>
              <a:t>hour.</a:t>
            </a:r>
            <a:endParaRPr lang="en-IN" sz="1800" dirty="0">
              <a:effectLst/>
              <a:latin typeface="Carlito"/>
              <a:ea typeface="Carlito"/>
              <a:cs typeface="Carlito"/>
            </a:endParaRPr>
          </a:p>
          <a:p>
            <a:pPr marL="0" marR="0" indent="0">
              <a:spcBef>
                <a:spcPts val="0"/>
              </a:spcBef>
              <a:spcAft>
                <a:spcPts val="0"/>
              </a:spcAft>
              <a:buNone/>
            </a:pPr>
            <a:r>
              <a:rPr lang="en-US" sz="1800" dirty="0">
                <a:effectLst/>
                <a:latin typeface="Carlito"/>
                <a:ea typeface="Carlito"/>
                <a:cs typeface="Carlito"/>
              </a:rPr>
              <a:t>The competition resumed at 02:00pm. The teams were asked to make CAD drawings</a:t>
            </a:r>
            <a:r>
              <a:rPr lang="en-US" sz="1800" spc="-20" dirty="0">
                <a:effectLst/>
                <a:latin typeface="Carlito"/>
                <a:ea typeface="Carlito"/>
                <a:cs typeface="Carlito"/>
              </a:rPr>
              <a:t> </a:t>
            </a:r>
            <a:r>
              <a:rPr lang="en-US" sz="1800" dirty="0">
                <a:effectLst/>
                <a:latin typeface="Carlito"/>
                <a:ea typeface="Carlito"/>
                <a:cs typeface="Carlito"/>
              </a:rPr>
              <a:t>for</a:t>
            </a:r>
            <a:r>
              <a:rPr lang="en-US" sz="1800" spc="-25"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locations</a:t>
            </a:r>
            <a:r>
              <a:rPr lang="en-US" sz="1800" spc="-20" dirty="0">
                <a:effectLst/>
                <a:latin typeface="Carlito"/>
                <a:ea typeface="Carlito"/>
                <a:cs typeface="Carlito"/>
              </a:rPr>
              <a:t> </a:t>
            </a:r>
            <a:r>
              <a:rPr lang="en-US" sz="1800" dirty="0">
                <a:effectLst/>
                <a:latin typeface="Carlito"/>
                <a:ea typeface="Carlito"/>
                <a:cs typeface="Carlito"/>
              </a:rPr>
              <a:t>of</a:t>
            </a:r>
            <a:r>
              <a:rPr lang="en-US" sz="1800" spc="-20" dirty="0">
                <a:effectLst/>
                <a:latin typeface="Carlito"/>
                <a:ea typeface="Carlito"/>
                <a:cs typeface="Carlito"/>
              </a:rPr>
              <a:t> </a:t>
            </a:r>
            <a:r>
              <a:rPr lang="en-US" sz="1800" dirty="0">
                <a:effectLst/>
                <a:latin typeface="Carlito"/>
                <a:ea typeface="Carlito"/>
                <a:cs typeface="Carlito"/>
              </a:rPr>
              <a:t>their</a:t>
            </a:r>
            <a:r>
              <a:rPr lang="en-US" sz="1800" spc="-20" dirty="0">
                <a:effectLst/>
                <a:latin typeface="Carlito"/>
                <a:ea typeface="Carlito"/>
                <a:cs typeface="Carlito"/>
              </a:rPr>
              <a:t> </a:t>
            </a:r>
            <a:r>
              <a:rPr lang="en-US" sz="1800" dirty="0">
                <a:effectLst/>
                <a:latin typeface="Carlito"/>
                <a:ea typeface="Carlito"/>
                <a:cs typeface="Carlito"/>
              </a:rPr>
              <a:t>chose</a:t>
            </a:r>
            <a:r>
              <a:rPr lang="en-US" sz="1800" spc="-20" dirty="0">
                <a:effectLst/>
                <a:latin typeface="Carlito"/>
                <a:ea typeface="Carlito"/>
                <a:cs typeface="Carlito"/>
              </a:rPr>
              <a:t> </a:t>
            </a:r>
            <a:r>
              <a:rPr lang="en-US" sz="1800" dirty="0">
                <a:effectLst/>
                <a:latin typeface="Carlito"/>
                <a:ea typeface="Carlito"/>
                <a:cs typeface="Carlito"/>
              </a:rPr>
              <a:t>with</a:t>
            </a:r>
            <a:r>
              <a:rPr lang="en-US" sz="1800" spc="-20" dirty="0">
                <a:effectLst/>
                <a:latin typeface="Carlito"/>
                <a:ea typeface="Carlito"/>
                <a:cs typeface="Carlito"/>
              </a:rPr>
              <a:t> </a:t>
            </a:r>
            <a:r>
              <a:rPr lang="en-US" sz="1800" dirty="0">
                <a:effectLst/>
                <a:latin typeface="Carlito"/>
                <a:ea typeface="Carlito"/>
                <a:cs typeface="Carlito"/>
              </a:rPr>
              <a:t>practically</a:t>
            </a:r>
            <a:r>
              <a:rPr lang="en-US" sz="1800" spc="-20" dirty="0">
                <a:effectLst/>
                <a:latin typeface="Carlito"/>
                <a:ea typeface="Carlito"/>
                <a:cs typeface="Carlito"/>
              </a:rPr>
              <a:t> </a:t>
            </a:r>
            <a:r>
              <a:rPr lang="en-US" sz="1800" dirty="0">
                <a:effectLst/>
                <a:latin typeface="Carlito"/>
                <a:ea typeface="Carlito"/>
                <a:cs typeface="Carlito"/>
              </a:rPr>
              <a:t>possible</a:t>
            </a:r>
            <a:r>
              <a:rPr lang="en-US" sz="1800" spc="-20" dirty="0">
                <a:effectLst/>
                <a:latin typeface="Carlito"/>
                <a:ea typeface="Carlito"/>
                <a:cs typeface="Carlito"/>
              </a:rPr>
              <a:t> </a:t>
            </a:r>
            <a:r>
              <a:rPr lang="en-US" sz="1800" dirty="0">
                <a:effectLst/>
                <a:latin typeface="Carlito"/>
                <a:ea typeface="Carlito"/>
                <a:cs typeface="Carlito"/>
              </a:rPr>
              <a:t>innovative</a:t>
            </a:r>
            <a:r>
              <a:rPr lang="en-US" sz="1800" spc="-25" dirty="0">
                <a:effectLst/>
                <a:latin typeface="Carlito"/>
                <a:ea typeface="Carlito"/>
                <a:cs typeface="Carlito"/>
              </a:rPr>
              <a:t> </a:t>
            </a:r>
            <a:r>
              <a:rPr lang="en-US" sz="1800" dirty="0">
                <a:effectLst/>
                <a:latin typeface="Carlito"/>
                <a:ea typeface="Carlito"/>
                <a:cs typeface="Carlito"/>
              </a:rPr>
              <a:t>ideas within the next 3hrs.</a:t>
            </a:r>
            <a:endParaRPr lang="en-IN" sz="1800" dirty="0">
              <a:effectLst/>
              <a:latin typeface="Carlito"/>
              <a:ea typeface="Carlito"/>
              <a:cs typeface="Carlito"/>
            </a:endParaRPr>
          </a:p>
          <a:p>
            <a:pPr marL="0" marR="0" indent="0">
              <a:spcBef>
                <a:spcPts val="10"/>
              </a:spcBef>
              <a:spcAft>
                <a:spcPts val="0"/>
              </a:spcAft>
              <a:buNone/>
            </a:pPr>
            <a:r>
              <a:rPr lang="en-US" sz="1800" dirty="0">
                <a:effectLst/>
                <a:latin typeface="Carlito"/>
                <a:ea typeface="Carlito"/>
                <a:cs typeface="Carlito"/>
              </a:rPr>
              <a:t>Various</a:t>
            </a:r>
            <a:r>
              <a:rPr lang="en-US" sz="1800" spc="-70" dirty="0">
                <a:effectLst/>
                <a:latin typeface="Carlito"/>
                <a:ea typeface="Carlito"/>
                <a:cs typeface="Carlito"/>
              </a:rPr>
              <a:t> </a:t>
            </a:r>
            <a:r>
              <a:rPr lang="en-US" sz="1800" dirty="0">
                <a:effectLst/>
                <a:latin typeface="Carlito"/>
                <a:ea typeface="Carlito"/>
                <a:cs typeface="Carlito"/>
              </a:rPr>
              <a:t>judging</a:t>
            </a:r>
            <a:r>
              <a:rPr lang="en-US" sz="1800" spc="-65" dirty="0">
                <a:effectLst/>
                <a:latin typeface="Carlito"/>
                <a:ea typeface="Carlito"/>
                <a:cs typeface="Carlito"/>
              </a:rPr>
              <a:t> </a:t>
            </a:r>
            <a:r>
              <a:rPr lang="en-US" sz="1800" dirty="0">
                <a:effectLst/>
                <a:latin typeface="Carlito"/>
                <a:ea typeface="Carlito"/>
                <a:cs typeface="Carlito"/>
              </a:rPr>
              <a:t>criteria</a:t>
            </a:r>
            <a:r>
              <a:rPr lang="en-US" sz="1800" spc="-65" dirty="0">
                <a:effectLst/>
                <a:latin typeface="Carlito"/>
                <a:ea typeface="Carlito"/>
                <a:cs typeface="Carlito"/>
              </a:rPr>
              <a:t> </a:t>
            </a:r>
            <a:r>
              <a:rPr lang="en-US" sz="1800" dirty="0">
                <a:effectLst/>
                <a:latin typeface="Carlito"/>
                <a:ea typeface="Carlito"/>
                <a:cs typeface="Carlito"/>
              </a:rPr>
              <a:t>included</a:t>
            </a:r>
            <a:r>
              <a:rPr lang="en-US" sz="1800" spc="-70" dirty="0">
                <a:effectLst/>
                <a:latin typeface="Carlito"/>
                <a:ea typeface="Carlito"/>
                <a:cs typeface="Carlito"/>
              </a:rPr>
              <a:t> </a:t>
            </a:r>
            <a:r>
              <a:rPr lang="en-US" sz="1800" dirty="0">
                <a:effectLst/>
                <a:latin typeface="Carlito"/>
                <a:ea typeface="Carlito"/>
                <a:cs typeface="Carlito"/>
              </a:rPr>
              <a:t>were:</a:t>
            </a:r>
            <a:r>
              <a:rPr lang="en-US" sz="1800" spc="-65" dirty="0">
                <a:effectLst/>
                <a:latin typeface="Carlito"/>
                <a:ea typeface="Carlito"/>
                <a:cs typeface="Carlito"/>
              </a:rPr>
              <a:t> </a:t>
            </a:r>
            <a:r>
              <a:rPr lang="en-US" sz="1800" dirty="0">
                <a:effectLst/>
                <a:latin typeface="Carlito"/>
                <a:ea typeface="Carlito"/>
                <a:cs typeface="Carlito"/>
              </a:rPr>
              <a:t>sustainability,</a:t>
            </a:r>
            <a:r>
              <a:rPr lang="en-US" sz="1800" spc="-70" dirty="0">
                <a:effectLst/>
                <a:latin typeface="Carlito"/>
                <a:ea typeface="Carlito"/>
                <a:cs typeface="Carlito"/>
              </a:rPr>
              <a:t> </a:t>
            </a:r>
            <a:r>
              <a:rPr lang="en-US" sz="1800" dirty="0">
                <a:effectLst/>
                <a:latin typeface="Carlito"/>
                <a:ea typeface="Carlito"/>
                <a:cs typeface="Carlito"/>
              </a:rPr>
              <a:t>economy,</a:t>
            </a:r>
            <a:r>
              <a:rPr lang="en-US" sz="1800" spc="-70" dirty="0">
                <a:effectLst/>
                <a:latin typeface="Carlito"/>
                <a:ea typeface="Carlito"/>
                <a:cs typeface="Carlito"/>
              </a:rPr>
              <a:t> </a:t>
            </a:r>
            <a:r>
              <a:rPr lang="en-US" sz="1800" dirty="0">
                <a:effectLst/>
                <a:latin typeface="Carlito"/>
                <a:ea typeface="Carlito"/>
                <a:cs typeface="Carlito"/>
              </a:rPr>
              <a:t>possibility</a:t>
            </a:r>
            <a:r>
              <a:rPr lang="en-US" sz="1800" spc="-70" dirty="0">
                <a:effectLst/>
                <a:latin typeface="Carlito"/>
                <a:ea typeface="Carlito"/>
                <a:cs typeface="Carlito"/>
              </a:rPr>
              <a:t> </a:t>
            </a:r>
            <a:r>
              <a:rPr lang="en-US" sz="1800" dirty="0">
                <a:effectLst/>
                <a:latin typeface="Carlito"/>
                <a:ea typeface="Carlito"/>
                <a:cs typeface="Carlito"/>
              </a:rPr>
              <a:t>of</a:t>
            </a:r>
            <a:r>
              <a:rPr lang="en-US" sz="1800" spc="-65" dirty="0">
                <a:effectLst/>
                <a:latin typeface="Carlito"/>
                <a:ea typeface="Carlito"/>
                <a:cs typeface="Carlito"/>
              </a:rPr>
              <a:t> </a:t>
            </a:r>
            <a:r>
              <a:rPr lang="en-US" sz="1800" spc="-25" dirty="0">
                <a:effectLst/>
                <a:latin typeface="Carlito"/>
                <a:ea typeface="Carlito"/>
                <a:cs typeface="Carlito"/>
              </a:rPr>
              <a:t>the</a:t>
            </a:r>
            <a:endParaRPr lang="en-IN" sz="1800" dirty="0">
              <a:effectLst/>
              <a:latin typeface="Carlito"/>
              <a:ea typeface="Carlito"/>
              <a:cs typeface="Carlito"/>
            </a:endParaRPr>
          </a:p>
          <a:p>
            <a:pPr marL="0" marR="91440" indent="0">
              <a:spcBef>
                <a:spcPts val="95"/>
              </a:spcBef>
              <a:spcAft>
                <a:spcPts val="0"/>
              </a:spcAft>
              <a:buNone/>
            </a:pPr>
            <a:br>
              <a:rPr lang="en-US" sz="1800" dirty="0">
                <a:effectLst/>
                <a:latin typeface="Carlito"/>
                <a:ea typeface="Carlito"/>
                <a:cs typeface="Carlito"/>
              </a:rPr>
            </a:br>
            <a:r>
              <a:rPr lang="en-US" sz="1800" dirty="0">
                <a:effectLst/>
                <a:latin typeface="Carlito"/>
                <a:ea typeface="Carlito"/>
                <a:cs typeface="Carlito"/>
              </a:rPr>
              <a:t>new</a:t>
            </a:r>
            <a:r>
              <a:rPr lang="en-US" sz="1800" spc="-15" dirty="0">
                <a:effectLst/>
                <a:latin typeface="Carlito"/>
                <a:ea typeface="Carlito"/>
                <a:cs typeface="Carlito"/>
              </a:rPr>
              <a:t> </a:t>
            </a:r>
            <a:r>
              <a:rPr lang="en-US" sz="1800" dirty="0">
                <a:effectLst/>
                <a:latin typeface="Carlito"/>
                <a:ea typeface="Carlito"/>
                <a:cs typeface="Carlito"/>
              </a:rPr>
              <a:t>additions</a:t>
            </a:r>
            <a:r>
              <a:rPr lang="en-US" sz="1800" spc="-15" dirty="0">
                <a:effectLst/>
                <a:latin typeface="Carlito"/>
                <a:ea typeface="Carlito"/>
                <a:cs typeface="Carlito"/>
              </a:rPr>
              <a:t> </a:t>
            </a:r>
            <a:r>
              <a:rPr lang="en-US" sz="1800" dirty="0">
                <a:effectLst/>
                <a:latin typeface="Carlito"/>
                <a:ea typeface="Carlito"/>
                <a:cs typeface="Carlito"/>
              </a:rPr>
              <a:t>in</a:t>
            </a:r>
            <a:r>
              <a:rPr lang="en-US" sz="1800" spc="-15" dirty="0">
                <a:effectLst/>
                <a:latin typeface="Carlito"/>
                <a:ea typeface="Carlito"/>
                <a:cs typeface="Carlito"/>
              </a:rPr>
              <a:t> </a:t>
            </a:r>
            <a:r>
              <a:rPr lang="en-US" sz="1800" dirty="0">
                <a:effectLst/>
                <a:latin typeface="Carlito"/>
                <a:ea typeface="Carlito"/>
                <a:cs typeface="Carlito"/>
              </a:rPr>
              <a:t>the</a:t>
            </a:r>
            <a:r>
              <a:rPr lang="en-US" sz="1800" spc="-15" dirty="0">
                <a:effectLst/>
                <a:latin typeface="Carlito"/>
                <a:ea typeface="Carlito"/>
                <a:cs typeface="Carlito"/>
              </a:rPr>
              <a:t> </a:t>
            </a:r>
            <a:r>
              <a:rPr lang="en-US" sz="1800" dirty="0">
                <a:effectLst/>
                <a:latin typeface="Carlito"/>
                <a:ea typeface="Carlito"/>
                <a:cs typeface="Carlito"/>
              </a:rPr>
              <a:t>given</a:t>
            </a:r>
            <a:r>
              <a:rPr lang="en-US" sz="1800" spc="-15" dirty="0">
                <a:effectLst/>
                <a:latin typeface="Carlito"/>
                <a:ea typeface="Carlito"/>
                <a:cs typeface="Carlito"/>
              </a:rPr>
              <a:t> </a:t>
            </a:r>
            <a:r>
              <a:rPr lang="en-US" sz="1800" dirty="0">
                <a:effectLst/>
                <a:latin typeface="Carlito"/>
                <a:ea typeface="Carlito"/>
                <a:cs typeface="Carlito"/>
              </a:rPr>
              <a:t>area,</a:t>
            </a:r>
            <a:r>
              <a:rPr lang="en-US" sz="1800" spc="-15" dirty="0">
                <a:effectLst/>
                <a:latin typeface="Carlito"/>
                <a:ea typeface="Carlito"/>
                <a:cs typeface="Carlito"/>
              </a:rPr>
              <a:t> </a:t>
            </a:r>
            <a:r>
              <a:rPr lang="en-US" sz="1800" dirty="0">
                <a:effectLst/>
                <a:latin typeface="Carlito"/>
                <a:ea typeface="Carlito"/>
                <a:cs typeface="Carlito"/>
              </a:rPr>
              <a:t>design,</a:t>
            </a:r>
            <a:r>
              <a:rPr lang="en-US" sz="1800" spc="-15" dirty="0">
                <a:effectLst/>
                <a:latin typeface="Carlito"/>
                <a:ea typeface="Carlito"/>
                <a:cs typeface="Carlito"/>
              </a:rPr>
              <a:t> </a:t>
            </a:r>
            <a:r>
              <a:rPr lang="en-US" sz="1800" dirty="0">
                <a:effectLst/>
                <a:latin typeface="Carlito"/>
                <a:ea typeface="Carlito"/>
                <a:cs typeface="Carlito"/>
              </a:rPr>
              <a:t>AutoCAD</a:t>
            </a:r>
            <a:r>
              <a:rPr lang="en-US" sz="1800" spc="-10" dirty="0">
                <a:effectLst/>
                <a:latin typeface="Carlito"/>
                <a:ea typeface="Carlito"/>
                <a:cs typeface="Carlito"/>
              </a:rPr>
              <a:t> </a:t>
            </a:r>
            <a:r>
              <a:rPr lang="en-US" sz="1800" dirty="0">
                <a:effectLst/>
                <a:latin typeface="Carlito"/>
                <a:ea typeface="Carlito"/>
                <a:cs typeface="Carlito"/>
              </a:rPr>
              <a:t>proficiency,</a:t>
            </a:r>
            <a:r>
              <a:rPr lang="en-US" sz="1800" spc="-5" dirty="0">
                <a:effectLst/>
                <a:latin typeface="Carlito"/>
                <a:ea typeface="Carlito"/>
                <a:cs typeface="Carlito"/>
              </a:rPr>
              <a:t> </a:t>
            </a:r>
            <a:r>
              <a:rPr lang="en-US" sz="1800" dirty="0">
                <a:effectLst/>
                <a:latin typeface="Carlito"/>
                <a:ea typeface="Carlito"/>
                <a:cs typeface="Carlito"/>
              </a:rPr>
              <a:t>dimensioning,</a:t>
            </a:r>
            <a:r>
              <a:rPr lang="en-US" sz="1800" spc="-15" dirty="0">
                <a:effectLst/>
                <a:latin typeface="Carlito"/>
                <a:ea typeface="Carlito"/>
                <a:cs typeface="Carlito"/>
              </a:rPr>
              <a:t> </a:t>
            </a:r>
            <a:r>
              <a:rPr lang="en-US" sz="1800" dirty="0">
                <a:effectLst/>
                <a:latin typeface="Carlito"/>
                <a:ea typeface="Carlito"/>
                <a:cs typeface="Carlito"/>
              </a:rPr>
              <a:t>basic civil engineering knowledge, problem solving skills etc. The evaluation of CAD drawings</a:t>
            </a:r>
            <a:r>
              <a:rPr lang="en-US" sz="1800" spc="-10" dirty="0">
                <a:effectLst/>
                <a:latin typeface="Carlito"/>
                <a:ea typeface="Carlito"/>
                <a:cs typeface="Carlito"/>
              </a:rPr>
              <a:t> </a:t>
            </a:r>
            <a:r>
              <a:rPr lang="en-US" sz="1800" dirty="0">
                <a:effectLst/>
                <a:latin typeface="Carlito"/>
                <a:ea typeface="Carlito"/>
                <a:cs typeface="Carlito"/>
              </a:rPr>
              <a:t>were</a:t>
            </a:r>
            <a:r>
              <a:rPr lang="en-US" sz="1800" spc="-10" dirty="0">
                <a:effectLst/>
                <a:latin typeface="Carlito"/>
                <a:ea typeface="Carlito"/>
                <a:cs typeface="Carlito"/>
              </a:rPr>
              <a:t> </a:t>
            </a:r>
            <a:r>
              <a:rPr lang="en-US" sz="1800" dirty="0">
                <a:effectLst/>
                <a:latin typeface="Carlito"/>
                <a:ea typeface="Carlito"/>
                <a:cs typeface="Carlito"/>
              </a:rPr>
              <a:t>done</a:t>
            </a:r>
            <a:r>
              <a:rPr lang="en-US" sz="1800" spc="-10" dirty="0">
                <a:effectLst/>
                <a:latin typeface="Carlito"/>
                <a:ea typeface="Carlito"/>
                <a:cs typeface="Carlito"/>
              </a:rPr>
              <a:t> </a:t>
            </a:r>
            <a:r>
              <a:rPr lang="en-US" sz="1800" dirty="0">
                <a:effectLst/>
                <a:latin typeface="Carlito"/>
                <a:ea typeface="Carlito"/>
                <a:cs typeface="Carlito"/>
              </a:rPr>
              <a:t>by</a:t>
            </a:r>
            <a:r>
              <a:rPr lang="en-US" sz="1800" spc="-10" dirty="0">
                <a:effectLst/>
                <a:latin typeface="Carlito"/>
                <a:ea typeface="Carlito"/>
                <a:cs typeface="Carlito"/>
              </a:rPr>
              <a:t> </a:t>
            </a:r>
            <a:r>
              <a:rPr lang="en-US" sz="1800" dirty="0">
                <a:effectLst/>
                <a:latin typeface="Carlito"/>
                <a:ea typeface="Carlito"/>
                <a:cs typeface="Carlito"/>
              </a:rPr>
              <a:t>each</a:t>
            </a:r>
            <a:r>
              <a:rPr lang="en-US" sz="1800" spc="-10" dirty="0">
                <a:effectLst/>
                <a:latin typeface="Carlito"/>
                <a:ea typeface="Carlito"/>
                <a:cs typeface="Carlito"/>
              </a:rPr>
              <a:t> </a:t>
            </a:r>
            <a:r>
              <a:rPr lang="en-US" sz="1800" dirty="0">
                <a:effectLst/>
                <a:latin typeface="Carlito"/>
                <a:ea typeface="Carlito"/>
                <a:cs typeface="Carlito"/>
              </a:rPr>
              <a:t>team presenting</a:t>
            </a:r>
            <a:r>
              <a:rPr lang="en-US" sz="1800" spc="-5" dirty="0">
                <a:effectLst/>
                <a:latin typeface="Carlito"/>
                <a:ea typeface="Carlito"/>
                <a:cs typeface="Carlito"/>
              </a:rPr>
              <a:t> </a:t>
            </a:r>
            <a:r>
              <a:rPr lang="en-US" sz="1800" dirty="0">
                <a:effectLst/>
                <a:latin typeface="Carlito"/>
                <a:ea typeface="Carlito"/>
                <a:cs typeface="Carlito"/>
              </a:rPr>
              <a:t>their</a:t>
            </a:r>
            <a:r>
              <a:rPr lang="en-US" sz="1800" spc="-10" dirty="0">
                <a:effectLst/>
                <a:latin typeface="Carlito"/>
                <a:ea typeface="Carlito"/>
                <a:cs typeface="Carlito"/>
              </a:rPr>
              <a:t> </a:t>
            </a:r>
            <a:r>
              <a:rPr lang="en-US" sz="1800" dirty="0">
                <a:effectLst/>
                <a:latin typeface="Carlito"/>
                <a:ea typeface="Carlito"/>
                <a:cs typeface="Carlito"/>
              </a:rPr>
              <a:t>drawings</a:t>
            </a:r>
            <a:r>
              <a:rPr lang="en-US" sz="1800" spc="-10" dirty="0">
                <a:effectLst/>
                <a:latin typeface="Carlito"/>
                <a:ea typeface="Carlito"/>
                <a:cs typeface="Carlito"/>
              </a:rPr>
              <a:t> </a:t>
            </a:r>
            <a:r>
              <a:rPr lang="en-US" sz="1800" dirty="0">
                <a:effectLst/>
                <a:latin typeface="Carlito"/>
                <a:ea typeface="Carlito"/>
                <a:cs typeface="Carlito"/>
              </a:rPr>
              <a:t>in</a:t>
            </a:r>
            <a:r>
              <a:rPr lang="en-US" sz="1800" spc="-10" dirty="0">
                <a:effectLst/>
                <a:latin typeface="Carlito"/>
                <a:ea typeface="Carlito"/>
                <a:cs typeface="Carlito"/>
              </a:rPr>
              <a:t> </a:t>
            </a:r>
            <a:r>
              <a:rPr lang="en-US" sz="1800" dirty="0">
                <a:effectLst/>
                <a:latin typeface="Carlito"/>
                <a:ea typeface="Carlito"/>
                <a:cs typeface="Carlito"/>
              </a:rPr>
              <a:t>front</a:t>
            </a:r>
            <a:r>
              <a:rPr lang="en-US" sz="1800" spc="-5" dirty="0">
                <a:effectLst/>
                <a:latin typeface="Carlito"/>
                <a:ea typeface="Carlito"/>
                <a:cs typeface="Carlito"/>
              </a:rPr>
              <a:t> </a:t>
            </a:r>
            <a:r>
              <a:rPr lang="en-US" sz="1800" dirty="0">
                <a:effectLst/>
                <a:latin typeface="Carlito"/>
                <a:ea typeface="Carlito"/>
                <a:cs typeface="Carlito"/>
              </a:rPr>
              <a:t>of</a:t>
            </a:r>
            <a:r>
              <a:rPr lang="en-US" sz="1800" spc="-10" dirty="0">
                <a:effectLst/>
                <a:latin typeface="Carlito"/>
                <a:ea typeface="Carlito"/>
                <a:cs typeface="Carlito"/>
              </a:rPr>
              <a:t> </a:t>
            </a:r>
            <a:r>
              <a:rPr lang="en-US" sz="1800" dirty="0">
                <a:effectLst/>
                <a:latin typeface="Carlito"/>
                <a:ea typeface="Carlito"/>
                <a:cs typeface="Carlito"/>
              </a:rPr>
              <a:t>a</a:t>
            </a:r>
            <a:r>
              <a:rPr lang="en-US" sz="1800" spc="-5" dirty="0">
                <a:effectLst/>
                <a:latin typeface="Carlito"/>
                <a:ea typeface="Carlito"/>
                <a:cs typeface="Carlito"/>
              </a:rPr>
              <a:t> </a:t>
            </a:r>
            <a:r>
              <a:rPr lang="en-US" sz="1800" dirty="0">
                <a:effectLst/>
                <a:latin typeface="Carlito"/>
                <a:ea typeface="Carlito"/>
                <a:cs typeface="Carlito"/>
              </a:rPr>
              <a:t>panel</a:t>
            </a:r>
            <a:r>
              <a:rPr lang="en-US" sz="1800" spc="-10" dirty="0">
                <a:effectLst/>
                <a:latin typeface="Carlito"/>
                <a:ea typeface="Carlito"/>
                <a:cs typeface="Carlito"/>
              </a:rPr>
              <a:t> </a:t>
            </a:r>
            <a:r>
              <a:rPr lang="en-US" sz="1800" dirty="0">
                <a:effectLst/>
                <a:latin typeface="Carlito"/>
                <a:ea typeface="Carlito"/>
                <a:cs typeface="Carlito"/>
              </a:rPr>
              <a:t>of judges. The judging panel included 4 MTech scholars and </a:t>
            </a:r>
            <a:r>
              <a:rPr lang="en-US" sz="1800" dirty="0" err="1">
                <a:effectLst/>
                <a:latin typeface="Carlito"/>
                <a:ea typeface="Carlito"/>
                <a:cs typeface="Carlito"/>
              </a:rPr>
              <a:t>Abhiram</a:t>
            </a:r>
            <a:r>
              <a:rPr lang="en-US" sz="1800" dirty="0">
                <a:effectLst/>
                <a:latin typeface="Carlito"/>
                <a:ea typeface="Carlito"/>
                <a:cs typeface="Carlito"/>
              </a:rPr>
              <a:t>, President ASCE CET Chapter.</a:t>
            </a:r>
            <a:endParaRPr lang="en-IN" sz="1800" dirty="0">
              <a:effectLst/>
              <a:latin typeface="Carlito"/>
              <a:ea typeface="Carlito"/>
              <a:cs typeface="Carlito"/>
            </a:endParaRPr>
          </a:p>
          <a:p>
            <a:pPr marL="0" indent="0">
              <a:buNone/>
            </a:pPr>
            <a:endParaRPr lang="en-IN" dirty="0"/>
          </a:p>
        </p:txBody>
      </p:sp>
    </p:spTree>
    <p:extLst>
      <p:ext uri="{BB962C8B-B14F-4D97-AF65-F5344CB8AC3E}">
        <p14:creationId xmlns:p14="http://schemas.microsoft.com/office/powerpoint/2010/main" val="30068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83C665-86F1-E260-2672-F1A79E07B948}"/>
              </a:ext>
            </a:extLst>
          </p:cNvPr>
          <p:cNvSpPr>
            <a:spLocks noGrp="1"/>
          </p:cNvSpPr>
          <p:nvPr>
            <p:ph idx="1"/>
          </p:nvPr>
        </p:nvSpPr>
        <p:spPr>
          <a:xfrm>
            <a:off x="5935286" y="947651"/>
            <a:ext cx="5189913" cy="5005093"/>
          </a:xfrm>
        </p:spPr>
        <p:txBody>
          <a:bodyPr/>
          <a:lstStyle/>
          <a:p>
            <a:pPr marL="75565" marR="111125" indent="0" algn="just">
              <a:spcBef>
                <a:spcPts val="0"/>
              </a:spcBef>
              <a:spcAft>
                <a:spcPts val="0"/>
              </a:spcAft>
              <a:buNone/>
            </a:pPr>
            <a:r>
              <a:rPr lang="en-US" sz="1800" dirty="0">
                <a:effectLst/>
                <a:latin typeface="Carlito"/>
                <a:ea typeface="Carlito"/>
                <a:cs typeface="Carlito"/>
              </a:rPr>
              <a:t>First</a:t>
            </a:r>
            <a:r>
              <a:rPr lang="en-US" sz="1800" spc="-15" dirty="0">
                <a:effectLst/>
                <a:latin typeface="Carlito"/>
                <a:ea typeface="Carlito"/>
                <a:cs typeface="Carlito"/>
              </a:rPr>
              <a:t> </a:t>
            </a:r>
            <a:r>
              <a:rPr lang="en-US" sz="1800" dirty="0">
                <a:effectLst/>
                <a:latin typeface="Carlito"/>
                <a:ea typeface="Carlito"/>
                <a:cs typeface="Carlito"/>
              </a:rPr>
              <a:t>prize</a:t>
            </a:r>
            <a:r>
              <a:rPr lang="en-US" sz="1800" spc="-15" dirty="0">
                <a:effectLst/>
                <a:latin typeface="Carlito"/>
                <a:ea typeface="Carlito"/>
                <a:cs typeface="Carlito"/>
              </a:rPr>
              <a:t> </a:t>
            </a:r>
            <a:r>
              <a:rPr lang="en-US" sz="1800" dirty="0">
                <a:effectLst/>
                <a:latin typeface="Carlito"/>
                <a:ea typeface="Carlito"/>
                <a:cs typeface="Carlito"/>
              </a:rPr>
              <a:t>was</a:t>
            </a:r>
            <a:r>
              <a:rPr lang="en-US" sz="1800" spc="-15" dirty="0">
                <a:effectLst/>
                <a:latin typeface="Carlito"/>
                <a:ea typeface="Carlito"/>
                <a:cs typeface="Carlito"/>
              </a:rPr>
              <a:t> </a:t>
            </a:r>
            <a:r>
              <a:rPr lang="en-US" sz="1800" dirty="0">
                <a:effectLst/>
                <a:latin typeface="Carlito"/>
                <a:ea typeface="Carlito"/>
                <a:cs typeface="Carlito"/>
              </a:rPr>
              <a:t>awarded</a:t>
            </a:r>
            <a:r>
              <a:rPr lang="en-US" sz="1800" spc="-15" dirty="0">
                <a:effectLst/>
                <a:latin typeface="Carlito"/>
                <a:ea typeface="Carlito"/>
                <a:cs typeface="Carlito"/>
              </a:rPr>
              <a:t> </a:t>
            </a:r>
            <a:r>
              <a:rPr lang="en-US" sz="1800" dirty="0">
                <a:effectLst/>
                <a:latin typeface="Carlito"/>
                <a:ea typeface="Carlito"/>
                <a:cs typeface="Carlito"/>
              </a:rPr>
              <a:t>to</a:t>
            </a:r>
            <a:r>
              <a:rPr lang="en-US" sz="1800" spc="-15" dirty="0">
                <a:effectLst/>
                <a:latin typeface="Carlito"/>
                <a:ea typeface="Carlito"/>
                <a:cs typeface="Carlito"/>
              </a:rPr>
              <a:t> </a:t>
            </a:r>
            <a:r>
              <a:rPr lang="en-US" sz="1800" dirty="0">
                <a:effectLst/>
                <a:latin typeface="Carlito"/>
                <a:ea typeface="Carlito"/>
                <a:cs typeface="Carlito"/>
              </a:rPr>
              <a:t>Kishor</a:t>
            </a:r>
            <a:r>
              <a:rPr lang="en-US" sz="1800" spc="-20" dirty="0">
                <a:effectLst/>
                <a:latin typeface="Carlito"/>
                <a:ea typeface="Carlito"/>
                <a:cs typeface="Carlito"/>
              </a:rPr>
              <a:t> </a:t>
            </a:r>
            <a:r>
              <a:rPr lang="en-US" sz="1800" dirty="0">
                <a:effectLst/>
                <a:latin typeface="Carlito"/>
                <a:ea typeface="Carlito"/>
                <a:cs typeface="Carlito"/>
              </a:rPr>
              <a:t>S</a:t>
            </a:r>
            <a:r>
              <a:rPr lang="en-US" sz="1800" spc="-5" dirty="0">
                <a:effectLst/>
                <a:latin typeface="Carlito"/>
                <a:ea typeface="Carlito"/>
                <a:cs typeface="Carlito"/>
              </a:rPr>
              <a:t> </a:t>
            </a:r>
            <a:r>
              <a:rPr lang="en-US" sz="1800" dirty="0">
                <a:effectLst/>
                <a:latin typeface="Carlito"/>
                <a:ea typeface="Carlito"/>
                <a:cs typeface="Carlito"/>
              </a:rPr>
              <a:t>E</a:t>
            </a:r>
            <a:r>
              <a:rPr lang="en-US" sz="1800" spc="-5" dirty="0">
                <a:effectLst/>
                <a:latin typeface="Carlito"/>
                <a:ea typeface="Carlito"/>
                <a:cs typeface="Carlito"/>
              </a:rPr>
              <a:t> </a:t>
            </a:r>
            <a:r>
              <a:rPr lang="en-US" sz="1800" dirty="0">
                <a:effectLst/>
                <a:latin typeface="Carlito"/>
                <a:ea typeface="Carlito"/>
                <a:cs typeface="Carlito"/>
              </a:rPr>
              <a:t>and</a:t>
            </a:r>
            <a:r>
              <a:rPr lang="en-US" sz="1800" spc="-15" dirty="0">
                <a:effectLst/>
                <a:latin typeface="Carlito"/>
                <a:ea typeface="Carlito"/>
                <a:cs typeface="Carlito"/>
              </a:rPr>
              <a:t> </a:t>
            </a:r>
            <a:r>
              <a:rPr lang="en-US" sz="1800" dirty="0">
                <a:effectLst/>
                <a:latin typeface="Carlito"/>
                <a:ea typeface="Carlito"/>
                <a:cs typeface="Carlito"/>
              </a:rPr>
              <a:t>team</a:t>
            </a:r>
            <a:r>
              <a:rPr lang="en-US" sz="1800" spc="-15" dirty="0">
                <a:effectLst/>
                <a:latin typeface="Carlito"/>
                <a:ea typeface="Carlito"/>
                <a:cs typeface="Carlito"/>
              </a:rPr>
              <a:t> </a:t>
            </a:r>
            <a:r>
              <a:rPr lang="en-US" sz="1800" dirty="0">
                <a:effectLst/>
                <a:latin typeface="Carlito"/>
                <a:ea typeface="Carlito"/>
                <a:cs typeface="Carlito"/>
              </a:rPr>
              <a:t>from</a:t>
            </a:r>
            <a:r>
              <a:rPr lang="en-US" sz="1800" spc="-15" dirty="0">
                <a:effectLst/>
                <a:latin typeface="Carlito"/>
                <a:ea typeface="Carlito"/>
                <a:cs typeface="Carlito"/>
              </a:rPr>
              <a:t> </a:t>
            </a:r>
            <a:r>
              <a:rPr lang="en-US" sz="1800" dirty="0">
                <a:effectLst/>
                <a:latin typeface="Carlito"/>
                <a:ea typeface="Carlito"/>
                <a:cs typeface="Carlito"/>
              </a:rPr>
              <a:t>MACE</a:t>
            </a:r>
            <a:r>
              <a:rPr lang="en-US" sz="1800" spc="-15" dirty="0">
                <a:effectLst/>
                <a:latin typeface="Carlito"/>
                <a:ea typeface="Carlito"/>
                <a:cs typeface="Carlito"/>
              </a:rPr>
              <a:t> </a:t>
            </a:r>
            <a:r>
              <a:rPr lang="en-US" sz="1800" dirty="0">
                <a:effectLst/>
                <a:latin typeface="Carlito"/>
                <a:ea typeface="Carlito"/>
                <a:cs typeface="Carlito"/>
              </a:rPr>
              <a:t>and</a:t>
            </a:r>
            <a:r>
              <a:rPr lang="en-US" sz="1800" spc="-15" dirty="0">
                <a:effectLst/>
                <a:latin typeface="Carlito"/>
                <a:ea typeface="Carlito"/>
                <a:cs typeface="Carlito"/>
              </a:rPr>
              <a:t> </a:t>
            </a:r>
            <a:r>
              <a:rPr lang="en-US" sz="1800" dirty="0">
                <a:effectLst/>
                <a:latin typeface="Carlito"/>
                <a:ea typeface="Carlito"/>
                <a:cs typeface="Carlito"/>
              </a:rPr>
              <a:t>second</a:t>
            </a:r>
            <a:r>
              <a:rPr lang="en-US" sz="1800" spc="-15" dirty="0">
                <a:effectLst/>
                <a:latin typeface="Carlito"/>
                <a:ea typeface="Carlito"/>
                <a:cs typeface="Carlito"/>
              </a:rPr>
              <a:t> </a:t>
            </a:r>
            <a:r>
              <a:rPr lang="en-US" sz="1800" dirty="0">
                <a:effectLst/>
                <a:latin typeface="Carlito"/>
                <a:ea typeface="Carlito"/>
                <a:cs typeface="Carlito"/>
              </a:rPr>
              <a:t>place</a:t>
            </a:r>
            <a:r>
              <a:rPr lang="en-US" sz="1800" spc="-15" dirty="0">
                <a:effectLst/>
                <a:latin typeface="Carlito"/>
                <a:ea typeface="Carlito"/>
                <a:cs typeface="Carlito"/>
              </a:rPr>
              <a:t> </a:t>
            </a:r>
            <a:r>
              <a:rPr lang="en-US" sz="1800" dirty="0">
                <a:effectLst/>
                <a:latin typeface="Carlito"/>
                <a:ea typeface="Carlito"/>
                <a:cs typeface="Carlito"/>
              </a:rPr>
              <a:t>was grabbed</a:t>
            </a:r>
            <a:r>
              <a:rPr lang="en-US" sz="1800" spc="-20" dirty="0">
                <a:effectLst/>
                <a:latin typeface="Carlito"/>
                <a:ea typeface="Carlito"/>
                <a:cs typeface="Carlito"/>
              </a:rPr>
              <a:t> </a:t>
            </a:r>
            <a:r>
              <a:rPr lang="en-US" sz="1800" dirty="0">
                <a:effectLst/>
                <a:latin typeface="Carlito"/>
                <a:ea typeface="Carlito"/>
                <a:cs typeface="Carlito"/>
              </a:rPr>
              <a:t>by</a:t>
            </a:r>
            <a:r>
              <a:rPr lang="en-US" sz="1800" spc="-20" dirty="0">
                <a:effectLst/>
                <a:latin typeface="Carlito"/>
                <a:ea typeface="Carlito"/>
                <a:cs typeface="Carlito"/>
              </a:rPr>
              <a:t> </a:t>
            </a:r>
            <a:r>
              <a:rPr lang="en-US" sz="1800" dirty="0" err="1">
                <a:effectLst/>
                <a:latin typeface="Carlito"/>
                <a:ea typeface="Carlito"/>
                <a:cs typeface="Carlito"/>
              </a:rPr>
              <a:t>Nikitha</a:t>
            </a:r>
            <a:r>
              <a:rPr lang="en-US" sz="1800" spc="-15" dirty="0">
                <a:effectLst/>
                <a:latin typeface="Carlito"/>
                <a:ea typeface="Carlito"/>
                <a:cs typeface="Carlito"/>
              </a:rPr>
              <a:t> </a:t>
            </a:r>
            <a:r>
              <a:rPr lang="en-US" sz="1800" dirty="0">
                <a:effectLst/>
                <a:latin typeface="Carlito"/>
                <a:ea typeface="Carlito"/>
                <a:cs typeface="Carlito"/>
              </a:rPr>
              <a:t>Nair</a:t>
            </a:r>
            <a:r>
              <a:rPr lang="en-US" sz="1800" spc="-25" dirty="0">
                <a:effectLst/>
                <a:latin typeface="Carlito"/>
                <a:ea typeface="Carlito"/>
                <a:cs typeface="Carlito"/>
              </a:rPr>
              <a:t> </a:t>
            </a:r>
            <a:r>
              <a:rPr lang="en-US" sz="1800" dirty="0">
                <a:effectLst/>
                <a:latin typeface="Carlito"/>
                <a:ea typeface="Carlito"/>
                <a:cs typeface="Carlito"/>
              </a:rPr>
              <a:t>S</a:t>
            </a:r>
            <a:r>
              <a:rPr lang="en-US" sz="1800" spc="-20" dirty="0">
                <a:effectLst/>
                <a:latin typeface="Carlito"/>
                <a:ea typeface="Carlito"/>
                <a:cs typeface="Carlito"/>
              </a:rPr>
              <a:t> </a:t>
            </a:r>
            <a:r>
              <a:rPr lang="en-US" sz="1800" dirty="0">
                <a:effectLst/>
                <a:latin typeface="Carlito"/>
                <a:ea typeface="Carlito"/>
                <a:cs typeface="Carlito"/>
              </a:rPr>
              <a:t>Sand</a:t>
            </a:r>
            <a:r>
              <a:rPr lang="en-US" sz="1800" spc="-15" dirty="0">
                <a:effectLst/>
                <a:latin typeface="Carlito"/>
                <a:ea typeface="Carlito"/>
                <a:cs typeface="Carlito"/>
              </a:rPr>
              <a:t> </a:t>
            </a:r>
            <a:r>
              <a:rPr lang="en-US" sz="1800" dirty="0">
                <a:effectLst/>
                <a:latin typeface="Carlito"/>
                <a:ea typeface="Carlito"/>
                <a:cs typeface="Carlito"/>
              </a:rPr>
              <a:t>team</a:t>
            </a:r>
            <a:r>
              <a:rPr lang="en-US" sz="1800" spc="-10" dirty="0">
                <a:effectLst/>
                <a:latin typeface="Carlito"/>
                <a:ea typeface="Carlito"/>
                <a:cs typeface="Carlito"/>
              </a:rPr>
              <a:t> </a:t>
            </a:r>
            <a:r>
              <a:rPr lang="en-US" sz="1800" dirty="0">
                <a:effectLst/>
                <a:latin typeface="Carlito"/>
                <a:ea typeface="Carlito"/>
                <a:cs typeface="Carlito"/>
              </a:rPr>
              <a:t>from</a:t>
            </a:r>
            <a:r>
              <a:rPr lang="en-US" sz="1800" spc="-25" dirty="0">
                <a:effectLst/>
                <a:latin typeface="Carlito"/>
                <a:ea typeface="Carlito"/>
                <a:cs typeface="Carlito"/>
              </a:rPr>
              <a:t> </a:t>
            </a:r>
            <a:r>
              <a:rPr lang="en-US" sz="1800" dirty="0">
                <a:effectLst/>
                <a:latin typeface="Carlito"/>
                <a:ea typeface="Carlito"/>
                <a:cs typeface="Carlito"/>
              </a:rPr>
              <a:t>CET.</a:t>
            </a:r>
            <a:r>
              <a:rPr lang="en-US" sz="1800" spc="-10" dirty="0">
                <a:effectLst/>
                <a:latin typeface="Carlito"/>
                <a:ea typeface="Carlito"/>
                <a:cs typeface="Carlito"/>
              </a:rPr>
              <a:t> </a:t>
            </a:r>
            <a:r>
              <a:rPr lang="en-US" sz="1800" dirty="0">
                <a:effectLst/>
                <a:latin typeface="Carlito"/>
                <a:ea typeface="Carlito"/>
                <a:cs typeface="Carlito"/>
              </a:rPr>
              <a:t>Winners</a:t>
            </a:r>
            <a:r>
              <a:rPr lang="en-US" sz="1800" spc="-20" dirty="0">
                <a:effectLst/>
                <a:latin typeface="Carlito"/>
                <a:ea typeface="Carlito"/>
                <a:cs typeface="Carlito"/>
              </a:rPr>
              <a:t> </a:t>
            </a:r>
            <a:r>
              <a:rPr lang="en-US" sz="1800" dirty="0">
                <a:effectLst/>
                <a:latin typeface="Carlito"/>
                <a:ea typeface="Carlito"/>
                <a:cs typeface="Carlito"/>
              </a:rPr>
              <a:t>was</a:t>
            </a:r>
            <a:r>
              <a:rPr lang="en-US" sz="1800" spc="-20" dirty="0">
                <a:effectLst/>
                <a:latin typeface="Carlito"/>
                <a:ea typeface="Carlito"/>
                <a:cs typeface="Carlito"/>
              </a:rPr>
              <a:t> </a:t>
            </a:r>
            <a:r>
              <a:rPr lang="en-US" sz="1800" dirty="0">
                <a:effectLst/>
                <a:latin typeface="Carlito"/>
                <a:ea typeface="Carlito"/>
                <a:cs typeface="Carlito"/>
              </a:rPr>
              <a:t>presented</a:t>
            </a:r>
            <a:r>
              <a:rPr lang="en-US" sz="1800" spc="-10" dirty="0">
                <a:effectLst/>
                <a:latin typeface="Carlito"/>
                <a:ea typeface="Carlito"/>
                <a:cs typeface="Carlito"/>
              </a:rPr>
              <a:t> </a:t>
            </a:r>
            <a:r>
              <a:rPr lang="en-US" sz="1800" dirty="0">
                <a:effectLst/>
                <a:latin typeface="Carlito"/>
                <a:ea typeface="Carlito"/>
                <a:cs typeface="Carlito"/>
              </a:rPr>
              <a:t>with</a:t>
            </a:r>
            <a:r>
              <a:rPr lang="en-US" sz="1800" spc="-20" dirty="0">
                <a:effectLst/>
                <a:latin typeface="Carlito"/>
                <a:ea typeface="Carlito"/>
                <a:cs typeface="Carlito"/>
              </a:rPr>
              <a:t> </a:t>
            </a:r>
            <a:r>
              <a:rPr lang="en-US" sz="1800" dirty="0">
                <a:effectLst/>
                <a:latin typeface="Carlito"/>
                <a:ea typeface="Carlito"/>
                <a:cs typeface="Carlito"/>
              </a:rPr>
              <a:t>prize worth 3k and the runners up were presented with a prize worth of 2k.</a:t>
            </a:r>
            <a:endParaRPr lang="en-IN" sz="1800" dirty="0">
              <a:effectLst/>
              <a:latin typeface="Carlito"/>
              <a:ea typeface="Carlito"/>
              <a:cs typeface="Carlito"/>
            </a:endParaRPr>
          </a:p>
          <a:p>
            <a:pPr marL="75565" marR="445135" indent="0" algn="just">
              <a:spcBef>
                <a:spcPts val="0"/>
              </a:spcBef>
              <a:spcAft>
                <a:spcPts val="0"/>
              </a:spcAft>
              <a:buNone/>
            </a:pPr>
            <a:r>
              <a:rPr lang="en-US" sz="1800" dirty="0">
                <a:effectLst/>
                <a:latin typeface="Carlito"/>
                <a:ea typeface="Carlito"/>
                <a:cs typeface="Carlito"/>
              </a:rPr>
              <a:t>The</a:t>
            </a:r>
            <a:r>
              <a:rPr lang="en-US" sz="1800" spc="-15" dirty="0">
                <a:effectLst/>
                <a:latin typeface="Carlito"/>
                <a:ea typeface="Carlito"/>
                <a:cs typeface="Carlito"/>
              </a:rPr>
              <a:t> </a:t>
            </a:r>
            <a:r>
              <a:rPr lang="en-US" sz="1800" dirty="0">
                <a:effectLst/>
                <a:latin typeface="Carlito"/>
                <a:ea typeface="Carlito"/>
                <a:cs typeface="Carlito"/>
              </a:rPr>
              <a:t>event</a:t>
            </a:r>
            <a:r>
              <a:rPr lang="en-US" sz="1800" spc="-15" dirty="0">
                <a:effectLst/>
                <a:latin typeface="Carlito"/>
                <a:ea typeface="Carlito"/>
                <a:cs typeface="Carlito"/>
              </a:rPr>
              <a:t> </a:t>
            </a:r>
            <a:r>
              <a:rPr lang="en-US" sz="1800" dirty="0">
                <a:effectLst/>
                <a:latin typeface="Carlito"/>
                <a:ea typeface="Carlito"/>
                <a:cs typeface="Carlito"/>
              </a:rPr>
              <a:t>was</a:t>
            </a:r>
            <a:r>
              <a:rPr lang="en-US" sz="1800" spc="-15" dirty="0">
                <a:effectLst/>
                <a:latin typeface="Carlito"/>
                <a:ea typeface="Carlito"/>
                <a:cs typeface="Carlito"/>
              </a:rPr>
              <a:t> </a:t>
            </a:r>
            <a:r>
              <a:rPr lang="en-US" sz="1800" dirty="0">
                <a:effectLst/>
                <a:latin typeface="Carlito"/>
                <a:ea typeface="Carlito"/>
                <a:cs typeface="Carlito"/>
              </a:rPr>
              <a:t>a</a:t>
            </a:r>
            <a:r>
              <a:rPr lang="en-US" sz="1800" spc="-15" dirty="0">
                <a:effectLst/>
                <a:latin typeface="Carlito"/>
                <a:ea typeface="Carlito"/>
                <a:cs typeface="Carlito"/>
              </a:rPr>
              <a:t> </a:t>
            </a:r>
            <a:r>
              <a:rPr lang="en-US" sz="1800" dirty="0">
                <a:effectLst/>
                <a:latin typeface="Carlito"/>
                <a:ea typeface="Carlito"/>
                <a:cs typeface="Carlito"/>
              </a:rPr>
              <a:t>great</a:t>
            </a:r>
            <a:r>
              <a:rPr lang="en-US" sz="1800" spc="-10" dirty="0">
                <a:effectLst/>
                <a:latin typeface="Carlito"/>
                <a:ea typeface="Carlito"/>
                <a:cs typeface="Carlito"/>
              </a:rPr>
              <a:t> </a:t>
            </a:r>
            <a:r>
              <a:rPr lang="en-US" sz="1800" dirty="0">
                <a:effectLst/>
                <a:latin typeface="Carlito"/>
                <a:ea typeface="Carlito"/>
                <a:cs typeface="Carlito"/>
              </a:rPr>
              <a:t>success</a:t>
            </a:r>
            <a:r>
              <a:rPr lang="en-US" sz="1800" spc="-15" dirty="0">
                <a:effectLst/>
                <a:latin typeface="Carlito"/>
                <a:ea typeface="Carlito"/>
                <a:cs typeface="Carlito"/>
              </a:rPr>
              <a:t> </a:t>
            </a:r>
            <a:r>
              <a:rPr lang="en-US" sz="1800" dirty="0">
                <a:effectLst/>
                <a:latin typeface="Carlito"/>
                <a:ea typeface="Carlito"/>
                <a:cs typeface="Carlito"/>
              </a:rPr>
              <a:t>due</a:t>
            </a:r>
            <a:r>
              <a:rPr lang="en-US" sz="1800" spc="-15" dirty="0">
                <a:effectLst/>
                <a:latin typeface="Carlito"/>
                <a:ea typeface="Carlito"/>
                <a:cs typeface="Carlito"/>
              </a:rPr>
              <a:t> </a:t>
            </a:r>
            <a:r>
              <a:rPr lang="en-US" sz="1800" dirty="0">
                <a:effectLst/>
                <a:latin typeface="Carlito"/>
                <a:ea typeface="Carlito"/>
                <a:cs typeface="Carlito"/>
              </a:rPr>
              <a:t>to</a:t>
            </a:r>
            <a:r>
              <a:rPr lang="en-US" sz="1800" spc="-15" dirty="0">
                <a:effectLst/>
                <a:latin typeface="Carlito"/>
                <a:ea typeface="Carlito"/>
                <a:cs typeface="Carlito"/>
              </a:rPr>
              <a:t> </a:t>
            </a:r>
            <a:r>
              <a:rPr lang="en-US" sz="1800" dirty="0">
                <a:effectLst/>
                <a:latin typeface="Carlito"/>
                <a:ea typeface="Carlito"/>
                <a:cs typeface="Carlito"/>
              </a:rPr>
              <a:t>the</a:t>
            </a:r>
            <a:r>
              <a:rPr lang="en-US" sz="1800" spc="-15" dirty="0">
                <a:effectLst/>
                <a:latin typeface="Carlito"/>
                <a:ea typeface="Carlito"/>
                <a:cs typeface="Carlito"/>
              </a:rPr>
              <a:t> </a:t>
            </a:r>
            <a:r>
              <a:rPr lang="en-US" sz="1800" dirty="0">
                <a:effectLst/>
                <a:latin typeface="Carlito"/>
                <a:ea typeface="Carlito"/>
                <a:cs typeface="Carlito"/>
              </a:rPr>
              <a:t>participation</a:t>
            </a:r>
            <a:r>
              <a:rPr lang="en-US" sz="1800" spc="-15" dirty="0">
                <a:effectLst/>
                <a:latin typeface="Carlito"/>
                <a:ea typeface="Carlito"/>
                <a:cs typeface="Carlito"/>
              </a:rPr>
              <a:t> </a:t>
            </a:r>
            <a:r>
              <a:rPr lang="en-US" sz="1800" dirty="0">
                <a:effectLst/>
                <a:latin typeface="Carlito"/>
                <a:ea typeface="Carlito"/>
                <a:cs typeface="Carlito"/>
              </a:rPr>
              <a:t>of</a:t>
            </a:r>
            <a:r>
              <a:rPr lang="en-US" sz="1800" spc="-15" dirty="0">
                <a:effectLst/>
                <a:latin typeface="Carlito"/>
                <a:ea typeface="Carlito"/>
                <a:cs typeface="Carlito"/>
              </a:rPr>
              <a:t> </a:t>
            </a:r>
            <a:r>
              <a:rPr lang="en-US" sz="1800" dirty="0">
                <a:effectLst/>
                <a:latin typeface="Carlito"/>
                <a:ea typeface="Carlito"/>
                <a:cs typeface="Carlito"/>
              </a:rPr>
              <a:t>students</a:t>
            </a:r>
            <a:r>
              <a:rPr lang="en-US" sz="1800" spc="-15" dirty="0">
                <a:effectLst/>
                <a:latin typeface="Carlito"/>
                <a:ea typeface="Carlito"/>
                <a:cs typeface="Carlito"/>
              </a:rPr>
              <a:t> </a:t>
            </a:r>
            <a:r>
              <a:rPr lang="en-US" sz="1800" dirty="0">
                <a:effectLst/>
                <a:latin typeface="Carlito"/>
                <a:ea typeface="Carlito"/>
                <a:cs typeface="Carlito"/>
              </a:rPr>
              <a:t>with</a:t>
            </a:r>
            <a:r>
              <a:rPr lang="en-US" sz="1800" spc="-15" dirty="0">
                <a:effectLst/>
                <a:latin typeface="Carlito"/>
                <a:ea typeface="Carlito"/>
                <a:cs typeface="Carlito"/>
              </a:rPr>
              <a:t> </a:t>
            </a:r>
            <a:r>
              <a:rPr lang="en-US" sz="1800" dirty="0">
                <a:effectLst/>
                <a:latin typeface="Carlito"/>
                <a:ea typeface="Carlito"/>
                <a:cs typeface="Carlito"/>
              </a:rPr>
              <a:t>great CAD abilities and creative thinking</a:t>
            </a:r>
            <a:endParaRPr lang="en-IN" sz="1800" dirty="0">
              <a:effectLst/>
              <a:latin typeface="Carlito"/>
              <a:ea typeface="Carlito"/>
              <a:cs typeface="Carlito"/>
            </a:endParaRPr>
          </a:p>
          <a:p>
            <a:pPr marL="0" indent="0">
              <a:buNone/>
            </a:pPr>
            <a:endParaRPr lang="en-IN" dirty="0"/>
          </a:p>
        </p:txBody>
      </p:sp>
      <p:grpSp>
        <p:nvGrpSpPr>
          <p:cNvPr id="4" name="Group 3" descr="A group of people standing in a room  Description automatically generated">
            <a:extLst>
              <a:ext uri="{FF2B5EF4-FFF2-40B4-BE49-F238E27FC236}">
                <a16:creationId xmlns:a16="http://schemas.microsoft.com/office/drawing/2014/main" id="{DDA7CCC8-9DA0-578A-67FB-C4EF92DFF975}"/>
              </a:ext>
            </a:extLst>
          </p:cNvPr>
          <p:cNvGrpSpPr>
            <a:grpSpLocks/>
          </p:cNvGrpSpPr>
          <p:nvPr/>
        </p:nvGrpSpPr>
        <p:grpSpPr>
          <a:xfrm>
            <a:off x="1066801" y="1458191"/>
            <a:ext cx="4378325" cy="3276600"/>
            <a:chOff x="4762" y="4762"/>
            <a:chExt cx="4378325" cy="3276600"/>
          </a:xfrm>
        </p:grpSpPr>
        <p:pic>
          <p:nvPicPr>
            <p:cNvPr id="5" name="Image 54" descr="A group of people standing in a room  Description automatically generated">
              <a:extLst>
                <a:ext uri="{FF2B5EF4-FFF2-40B4-BE49-F238E27FC236}">
                  <a16:creationId xmlns:a16="http://schemas.microsoft.com/office/drawing/2014/main" id="{6232D078-5D93-2CDA-49A1-C9F937809740}"/>
                </a:ext>
              </a:extLst>
            </p:cNvPr>
            <p:cNvPicPr/>
            <p:nvPr/>
          </p:nvPicPr>
          <p:blipFill>
            <a:blip r:embed="rId2" cstate="print"/>
            <a:stretch>
              <a:fillRect/>
            </a:stretch>
          </p:blipFill>
          <p:spPr>
            <a:xfrm>
              <a:off x="9461" y="9588"/>
              <a:ext cx="4368419" cy="3267075"/>
            </a:xfrm>
            <a:prstGeom prst="rect">
              <a:avLst/>
            </a:prstGeom>
          </p:spPr>
        </p:pic>
        <p:sp>
          <p:nvSpPr>
            <p:cNvPr id="6" name="Graphic 55">
              <a:extLst>
                <a:ext uri="{FF2B5EF4-FFF2-40B4-BE49-F238E27FC236}">
                  <a16:creationId xmlns:a16="http://schemas.microsoft.com/office/drawing/2014/main" id="{BEA94206-E20F-8C63-53B4-75C919FB6F96}"/>
                </a:ext>
              </a:extLst>
            </p:cNvPr>
            <p:cNvSpPr/>
            <p:nvPr/>
          </p:nvSpPr>
          <p:spPr>
            <a:xfrm>
              <a:off x="4762" y="4762"/>
              <a:ext cx="4378325" cy="3276600"/>
            </a:xfrm>
            <a:custGeom>
              <a:avLst/>
              <a:gdLst/>
              <a:ahLst/>
              <a:cxnLst/>
              <a:rect l="l" t="t" r="r" b="b"/>
              <a:pathLst>
                <a:path w="4378325" h="3276600">
                  <a:moveTo>
                    <a:pt x="0" y="3276600"/>
                  </a:moveTo>
                  <a:lnTo>
                    <a:pt x="4377944" y="3276600"/>
                  </a:lnTo>
                  <a:lnTo>
                    <a:pt x="4377944" y="0"/>
                  </a:lnTo>
                  <a:lnTo>
                    <a:pt x="0" y="0"/>
                  </a:lnTo>
                  <a:lnTo>
                    <a:pt x="0" y="3276600"/>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299592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EDFF-CD30-FBF9-C417-BD40AF1EE44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AB9A508-E351-7957-A88F-678A1E963126}"/>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93713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E26FF-2B52-14B8-6231-45E0C8343DA4}"/>
              </a:ext>
            </a:extLst>
          </p:cNvPr>
          <p:cNvSpPr>
            <a:spLocks noGrp="1"/>
          </p:cNvSpPr>
          <p:nvPr>
            <p:ph idx="1"/>
          </p:nvPr>
        </p:nvSpPr>
        <p:spPr>
          <a:xfrm>
            <a:off x="432262" y="432262"/>
            <a:ext cx="10692938" cy="5520482"/>
          </a:xfrm>
        </p:spPr>
        <p:txBody>
          <a:bodyPr>
            <a:normAutofit/>
          </a:bodyPr>
          <a:lstStyle/>
          <a:p>
            <a:r>
              <a:rPr lang="en-IN" sz="2400" dirty="0"/>
              <a:t>EXECOM 2023-2024</a:t>
            </a:r>
          </a:p>
          <a:p>
            <a:r>
              <a:rPr lang="en-IN" sz="2400" dirty="0"/>
              <a:t>PRESIDENT : ABHIRAM</a:t>
            </a:r>
          </a:p>
          <a:p>
            <a:r>
              <a:rPr lang="en-IN" sz="2400" dirty="0"/>
              <a:t>IVICE PRESIDENT:  ASCHARYA</a:t>
            </a:r>
          </a:p>
          <a:p>
            <a:r>
              <a:rPr lang="en-IN" sz="2400" dirty="0"/>
              <a:t>TREASURERS: ANUGRAHA   , AKASH KIRAN</a:t>
            </a:r>
          </a:p>
          <a:p>
            <a:r>
              <a:rPr lang="en-IN" sz="2400" dirty="0"/>
              <a:t>FACULTY ADVISOR : </a:t>
            </a:r>
            <a:r>
              <a:rPr lang="en-IN" sz="2400" dirty="0" err="1"/>
              <a:t>Dr.</a:t>
            </a:r>
            <a:r>
              <a:rPr lang="en-IN" sz="2400" dirty="0"/>
              <a:t> ANUSHA S.P </a:t>
            </a:r>
          </a:p>
          <a:p>
            <a:r>
              <a:rPr lang="en-IN" sz="2400" dirty="0"/>
              <a:t>PROGRAMME COORDINATORS: DIYA , CHANDU     </a:t>
            </a:r>
          </a:p>
          <a:p>
            <a:r>
              <a:rPr lang="en-IN" sz="2400" dirty="0"/>
              <a:t>CORRESPONDING SECRETARIES: HARITHA  , JOE</a:t>
            </a:r>
          </a:p>
          <a:p>
            <a:r>
              <a:rPr lang="en-IN" sz="2400" dirty="0"/>
              <a:t>RECORDING SECRETARIES: MINHA , LEKSHMI</a:t>
            </a:r>
          </a:p>
          <a:p>
            <a:r>
              <a:rPr lang="en-IN" sz="2400" dirty="0"/>
              <a:t>DESIGN AND MEDIA HEADS: ARJUN , NIDHIN</a:t>
            </a:r>
          </a:p>
          <a:p>
            <a:r>
              <a:rPr lang="en-IN" sz="2400" dirty="0"/>
              <a:t>PUBLIC RELATIONS HEAD : ABHINAV AL , KANJANA S</a:t>
            </a:r>
          </a:p>
        </p:txBody>
      </p:sp>
    </p:spTree>
    <p:extLst>
      <p:ext uri="{BB962C8B-B14F-4D97-AF65-F5344CB8AC3E}">
        <p14:creationId xmlns:p14="http://schemas.microsoft.com/office/powerpoint/2010/main" val="115558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4CEC1-F898-28E3-DEA2-0D3B3890C845}"/>
              </a:ext>
            </a:extLst>
          </p:cNvPr>
          <p:cNvSpPr>
            <a:spLocks noGrp="1"/>
          </p:cNvSpPr>
          <p:nvPr>
            <p:ph idx="1"/>
          </p:nvPr>
        </p:nvSpPr>
        <p:spPr>
          <a:xfrm>
            <a:off x="482138" y="515389"/>
            <a:ext cx="10643062" cy="5437355"/>
          </a:xfrm>
        </p:spPr>
        <p:txBody>
          <a:bodyPr/>
          <a:lstStyle/>
          <a:p>
            <a:pPr marL="0" marR="0" indent="0">
              <a:spcBef>
                <a:spcPts val="40"/>
              </a:spcBef>
              <a:spcAft>
                <a:spcPts val="0"/>
              </a:spcAft>
              <a:buNone/>
            </a:pPr>
            <a:r>
              <a:rPr lang="en-US" sz="1800" dirty="0">
                <a:effectLst/>
                <a:latin typeface="Carlito"/>
                <a:ea typeface="Carlito"/>
                <a:cs typeface="Carlito"/>
              </a:rPr>
              <a:t>The</a:t>
            </a:r>
            <a:r>
              <a:rPr lang="en-US" sz="1800" spc="-65" dirty="0">
                <a:effectLst/>
                <a:latin typeface="Carlito"/>
                <a:ea typeface="Carlito"/>
                <a:cs typeface="Carlito"/>
              </a:rPr>
              <a:t> </a:t>
            </a:r>
            <a:r>
              <a:rPr lang="en-US" sz="1800" dirty="0">
                <a:effectLst/>
                <a:latin typeface="Carlito"/>
                <a:ea typeface="Carlito"/>
                <a:cs typeface="Carlito"/>
              </a:rPr>
              <a:t>club</a:t>
            </a:r>
            <a:r>
              <a:rPr lang="en-US" sz="1800" spc="-60" dirty="0">
                <a:effectLst/>
                <a:latin typeface="Carlito"/>
                <a:ea typeface="Carlito"/>
                <a:cs typeface="Carlito"/>
              </a:rPr>
              <a:t> </a:t>
            </a:r>
            <a:r>
              <a:rPr lang="en-US" sz="1800" dirty="0">
                <a:effectLst/>
                <a:latin typeface="Carlito"/>
                <a:ea typeface="Carlito"/>
                <a:cs typeface="Carlito"/>
              </a:rPr>
              <a:t>conducted</a:t>
            </a:r>
            <a:r>
              <a:rPr lang="en-US" sz="1800" spc="-55" dirty="0">
                <a:effectLst/>
                <a:latin typeface="Carlito"/>
                <a:ea typeface="Carlito"/>
                <a:cs typeface="Carlito"/>
              </a:rPr>
              <a:t> </a:t>
            </a:r>
            <a:r>
              <a:rPr lang="en-US" sz="1800" dirty="0">
                <a:effectLst/>
                <a:latin typeface="Carlito"/>
                <a:ea typeface="Carlito"/>
                <a:cs typeface="Carlito"/>
              </a:rPr>
              <a:t>following</a:t>
            </a:r>
            <a:r>
              <a:rPr lang="en-US" sz="1800" spc="-45" dirty="0">
                <a:effectLst/>
                <a:latin typeface="Carlito"/>
                <a:ea typeface="Carlito"/>
                <a:cs typeface="Carlito"/>
              </a:rPr>
              <a:t> </a:t>
            </a:r>
            <a:r>
              <a:rPr lang="en-US" sz="1800" dirty="0">
                <a:effectLst/>
                <a:latin typeface="Carlito"/>
                <a:ea typeface="Carlito"/>
                <a:cs typeface="Carlito"/>
              </a:rPr>
              <a:t>activities</a:t>
            </a:r>
            <a:r>
              <a:rPr lang="en-US" sz="1800" spc="-60" dirty="0">
                <a:effectLst/>
                <a:latin typeface="Carlito"/>
                <a:ea typeface="Carlito"/>
                <a:cs typeface="Carlito"/>
              </a:rPr>
              <a:t> </a:t>
            </a:r>
            <a:r>
              <a:rPr lang="en-US" sz="1800" dirty="0">
                <a:effectLst/>
                <a:latin typeface="Carlito"/>
                <a:ea typeface="Carlito"/>
                <a:cs typeface="Carlito"/>
              </a:rPr>
              <a:t>over</a:t>
            </a:r>
            <a:r>
              <a:rPr lang="en-US" sz="1800" spc="-70" dirty="0">
                <a:effectLst/>
                <a:latin typeface="Carlito"/>
                <a:ea typeface="Carlito"/>
                <a:cs typeface="Carlito"/>
              </a:rPr>
              <a:t> </a:t>
            </a:r>
            <a:r>
              <a:rPr lang="en-US" sz="1800" dirty="0">
                <a:effectLst/>
                <a:latin typeface="Carlito"/>
                <a:ea typeface="Carlito"/>
                <a:cs typeface="Carlito"/>
              </a:rPr>
              <a:t>the</a:t>
            </a:r>
            <a:r>
              <a:rPr lang="en-US" sz="1800" spc="-45" dirty="0">
                <a:effectLst/>
                <a:latin typeface="Carlito"/>
                <a:ea typeface="Carlito"/>
                <a:cs typeface="Carlito"/>
              </a:rPr>
              <a:t> </a:t>
            </a:r>
            <a:r>
              <a:rPr lang="en-US" sz="1800" dirty="0">
                <a:effectLst/>
                <a:latin typeface="Carlito"/>
                <a:ea typeface="Carlito"/>
                <a:cs typeface="Carlito"/>
              </a:rPr>
              <a:t>year</a:t>
            </a:r>
            <a:r>
              <a:rPr lang="en-US" sz="1800" spc="-50" dirty="0">
                <a:effectLst/>
                <a:latin typeface="Carlito"/>
                <a:ea typeface="Carlito"/>
                <a:cs typeface="Carlito"/>
              </a:rPr>
              <a:t> </a:t>
            </a:r>
            <a:r>
              <a:rPr lang="en-US" sz="1800" spc="-10" dirty="0">
                <a:effectLst/>
                <a:latin typeface="Carlito"/>
                <a:ea typeface="Carlito"/>
                <a:cs typeface="Carlito"/>
              </a:rPr>
              <a:t>2023:</a:t>
            </a:r>
            <a:endParaRPr lang="en-IN" sz="1800" dirty="0">
              <a:effectLst/>
              <a:latin typeface="Carlito"/>
              <a:ea typeface="Carlito"/>
              <a:cs typeface="Carlito"/>
            </a:endParaRPr>
          </a:p>
          <a:p>
            <a:pPr marL="1025525" marR="1197610" indent="0" algn="ctr">
              <a:lnSpc>
                <a:spcPts val="3070"/>
              </a:lnSpc>
              <a:spcBef>
                <a:spcPts val="950"/>
              </a:spcBef>
              <a:spcAft>
                <a:spcPts val="0"/>
              </a:spcAft>
              <a:buNone/>
            </a:pPr>
            <a:r>
              <a:rPr lang="en-US" sz="2400" b="1" kern="0" dirty="0">
                <a:solidFill>
                  <a:srgbClr val="4866AC"/>
                </a:solidFill>
                <a:effectLst/>
                <a:latin typeface="Carlito"/>
                <a:ea typeface="Carlito"/>
                <a:cs typeface="Carlito"/>
              </a:rPr>
              <a:t>FIRST</a:t>
            </a:r>
            <a:r>
              <a:rPr lang="en-US" sz="2400" b="1" kern="0" spc="-25" dirty="0">
                <a:solidFill>
                  <a:srgbClr val="4866AC"/>
                </a:solidFill>
                <a:effectLst/>
                <a:latin typeface="Carlito"/>
                <a:ea typeface="Carlito"/>
                <a:cs typeface="Carlito"/>
              </a:rPr>
              <a:t> </a:t>
            </a:r>
            <a:r>
              <a:rPr lang="en-US" sz="2400" b="1" kern="0" dirty="0">
                <a:solidFill>
                  <a:srgbClr val="4866AC"/>
                </a:solidFill>
                <a:effectLst/>
                <a:latin typeface="Carlito"/>
                <a:ea typeface="Carlito"/>
                <a:cs typeface="Carlito"/>
              </a:rPr>
              <a:t>YEAR</a:t>
            </a:r>
            <a:r>
              <a:rPr lang="en-US" sz="2400" b="1" kern="0" spc="-55" dirty="0">
                <a:solidFill>
                  <a:srgbClr val="4866AC"/>
                </a:solidFill>
                <a:effectLst/>
                <a:latin typeface="Carlito"/>
                <a:ea typeface="Carlito"/>
                <a:cs typeface="Carlito"/>
              </a:rPr>
              <a:t> </a:t>
            </a:r>
            <a:r>
              <a:rPr lang="en-US" sz="2400" b="1" kern="0" spc="-10" dirty="0">
                <a:solidFill>
                  <a:srgbClr val="4866AC"/>
                </a:solidFill>
                <a:effectLst/>
                <a:latin typeface="Carlito"/>
                <a:ea typeface="Carlito"/>
                <a:cs typeface="Carlito"/>
              </a:rPr>
              <a:t>ORIENTATION</a:t>
            </a:r>
            <a:endParaRPr lang="en-IN" sz="2400" b="1" kern="0" dirty="0">
              <a:effectLst/>
              <a:latin typeface="Carlito"/>
              <a:ea typeface="Carlito"/>
              <a:cs typeface="Carlito"/>
            </a:endParaRPr>
          </a:p>
          <a:p>
            <a:pPr marL="1025525" marR="1195705" indent="0" algn="ctr">
              <a:spcBef>
                <a:spcPts val="945"/>
              </a:spcBef>
              <a:spcAft>
                <a:spcPts val="0"/>
              </a:spcAft>
              <a:buNone/>
            </a:pPr>
            <a:r>
              <a:rPr lang="en-US" sz="2400" b="1" dirty="0">
                <a:solidFill>
                  <a:srgbClr val="4866AC"/>
                </a:solidFill>
                <a:effectLst/>
                <a:latin typeface="Carlito"/>
                <a:ea typeface="Carlito"/>
                <a:cs typeface="Carlito"/>
              </a:rPr>
              <a:t>BATCH</a:t>
            </a:r>
            <a:r>
              <a:rPr lang="en-US" sz="2400" b="1" spc="-50" dirty="0">
                <a:solidFill>
                  <a:srgbClr val="4866AC"/>
                </a:solidFill>
                <a:effectLst/>
                <a:latin typeface="Carlito"/>
                <a:ea typeface="Carlito"/>
                <a:cs typeface="Carlito"/>
              </a:rPr>
              <a:t> </a:t>
            </a:r>
            <a:r>
              <a:rPr lang="en-US" sz="2400" b="1" dirty="0">
                <a:solidFill>
                  <a:srgbClr val="4866AC"/>
                </a:solidFill>
                <a:effectLst/>
                <a:latin typeface="Carlito"/>
                <a:ea typeface="Carlito"/>
                <a:cs typeface="Carlito"/>
              </a:rPr>
              <a:t>2022-</a:t>
            </a:r>
            <a:r>
              <a:rPr lang="en-US" sz="2400" b="1" spc="-20" dirty="0">
                <a:solidFill>
                  <a:srgbClr val="4866AC"/>
                </a:solidFill>
                <a:effectLst/>
                <a:latin typeface="Carlito"/>
                <a:ea typeface="Carlito"/>
                <a:cs typeface="Carlito"/>
              </a:rPr>
              <a:t>2026</a:t>
            </a:r>
            <a:endParaRPr lang="en-IN" sz="2400" b="1" dirty="0">
              <a:effectLst/>
              <a:latin typeface="Carlito"/>
              <a:ea typeface="Carlito"/>
              <a:cs typeface="Carlito"/>
            </a:endParaRPr>
          </a:p>
          <a:p>
            <a:endParaRPr lang="en-IN" dirty="0"/>
          </a:p>
        </p:txBody>
      </p:sp>
      <p:grpSp>
        <p:nvGrpSpPr>
          <p:cNvPr id="4" name="Group 3">
            <a:extLst>
              <a:ext uri="{FF2B5EF4-FFF2-40B4-BE49-F238E27FC236}">
                <a16:creationId xmlns:a16="http://schemas.microsoft.com/office/drawing/2014/main" id="{CC1B59D7-C0FB-0C7C-F1CB-E2039C5B1900}"/>
              </a:ext>
            </a:extLst>
          </p:cNvPr>
          <p:cNvGrpSpPr>
            <a:grpSpLocks/>
          </p:cNvGrpSpPr>
          <p:nvPr/>
        </p:nvGrpSpPr>
        <p:grpSpPr>
          <a:xfrm>
            <a:off x="932330" y="2168255"/>
            <a:ext cx="3262706" cy="3371790"/>
            <a:chOff x="4762" y="4762"/>
            <a:chExt cx="2240280" cy="2790825"/>
          </a:xfrm>
        </p:grpSpPr>
        <p:pic>
          <p:nvPicPr>
            <p:cNvPr id="5" name="Image 3">
              <a:extLst>
                <a:ext uri="{FF2B5EF4-FFF2-40B4-BE49-F238E27FC236}">
                  <a16:creationId xmlns:a16="http://schemas.microsoft.com/office/drawing/2014/main" id="{29F0301F-D8C0-AA2F-CD88-3A8C4562849E}"/>
                </a:ext>
              </a:extLst>
            </p:cNvPr>
            <p:cNvPicPr/>
            <p:nvPr/>
          </p:nvPicPr>
          <p:blipFill>
            <a:blip r:embed="rId2" cstate="print"/>
            <a:stretch>
              <a:fillRect/>
            </a:stretch>
          </p:blipFill>
          <p:spPr>
            <a:xfrm>
              <a:off x="9842" y="9842"/>
              <a:ext cx="2230754" cy="2781300"/>
            </a:xfrm>
            <a:prstGeom prst="rect">
              <a:avLst/>
            </a:prstGeom>
          </p:spPr>
        </p:pic>
        <p:sp>
          <p:nvSpPr>
            <p:cNvPr id="6" name="Graphic 4">
              <a:extLst>
                <a:ext uri="{FF2B5EF4-FFF2-40B4-BE49-F238E27FC236}">
                  <a16:creationId xmlns:a16="http://schemas.microsoft.com/office/drawing/2014/main" id="{1C628668-9C8A-ACE6-90F3-B6E5755EF99F}"/>
                </a:ext>
              </a:extLst>
            </p:cNvPr>
            <p:cNvSpPr/>
            <p:nvPr/>
          </p:nvSpPr>
          <p:spPr>
            <a:xfrm>
              <a:off x="4762" y="4762"/>
              <a:ext cx="2240280" cy="2790825"/>
            </a:xfrm>
            <a:custGeom>
              <a:avLst/>
              <a:gdLst/>
              <a:ahLst/>
              <a:cxnLst/>
              <a:rect l="l" t="t" r="r" b="b"/>
              <a:pathLst>
                <a:path w="2240280" h="2790825">
                  <a:moveTo>
                    <a:pt x="0" y="2790825"/>
                  </a:moveTo>
                  <a:lnTo>
                    <a:pt x="2240280" y="2790825"/>
                  </a:lnTo>
                  <a:lnTo>
                    <a:pt x="2240280" y="0"/>
                  </a:lnTo>
                  <a:lnTo>
                    <a:pt x="0" y="0"/>
                  </a:lnTo>
                  <a:lnTo>
                    <a:pt x="0" y="2790825"/>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
        <p:nvSpPr>
          <p:cNvPr id="7" name="TextBox 6">
            <a:extLst>
              <a:ext uri="{FF2B5EF4-FFF2-40B4-BE49-F238E27FC236}">
                <a16:creationId xmlns:a16="http://schemas.microsoft.com/office/drawing/2014/main" id="{8922211F-0AAF-091F-5CDE-E8753CDE7510}"/>
              </a:ext>
            </a:extLst>
          </p:cNvPr>
          <p:cNvSpPr txBox="1"/>
          <p:nvPr/>
        </p:nvSpPr>
        <p:spPr>
          <a:xfrm>
            <a:off x="5226423" y="2168255"/>
            <a:ext cx="6750425" cy="4689745"/>
          </a:xfrm>
          <a:prstGeom prst="rect">
            <a:avLst/>
          </a:prstGeom>
          <a:noFill/>
        </p:spPr>
        <p:txBody>
          <a:bodyPr wrap="square" rtlCol="0">
            <a:spAutoFit/>
          </a:bodyPr>
          <a:lstStyle/>
          <a:p>
            <a:pPr marL="0" marR="0" indent="0">
              <a:spcBef>
                <a:spcPts val="0"/>
              </a:spcBef>
              <a:spcAft>
                <a:spcPts val="0"/>
              </a:spcAft>
              <a:buNone/>
            </a:pPr>
            <a:r>
              <a:rPr lang="en-US" sz="1700" spc="-10" dirty="0">
                <a:effectLst/>
                <a:latin typeface="Carlito"/>
                <a:ea typeface="Carlito"/>
                <a:cs typeface="Carlito"/>
              </a:rPr>
              <a:t>DATE:12</a:t>
            </a:r>
            <a:r>
              <a:rPr lang="en-US" sz="1700" spc="-10" baseline="30000" dirty="0">
                <a:effectLst/>
                <a:latin typeface="Carlito"/>
                <a:ea typeface="Carlito"/>
                <a:cs typeface="Carlito"/>
              </a:rPr>
              <a:t>TH</a:t>
            </a:r>
            <a:r>
              <a:rPr lang="en-US" sz="1700" spc="-120" dirty="0">
                <a:effectLst/>
                <a:latin typeface="Carlito"/>
                <a:ea typeface="Carlito"/>
                <a:cs typeface="Carlito"/>
              </a:rPr>
              <a:t> </a:t>
            </a:r>
            <a:r>
              <a:rPr lang="en-US" sz="1700" spc="-10" dirty="0">
                <a:effectLst/>
                <a:latin typeface="Carlito"/>
                <a:ea typeface="Carlito"/>
                <a:cs typeface="Carlito"/>
              </a:rPr>
              <a:t>APRIL,2023</a:t>
            </a:r>
            <a:endParaRPr lang="en-IN" sz="1700" dirty="0">
              <a:effectLst/>
              <a:latin typeface="Carlito"/>
              <a:ea typeface="Carlito"/>
              <a:cs typeface="Carlito"/>
            </a:endParaRPr>
          </a:p>
          <a:p>
            <a:pPr marL="0" marR="231140" indent="0" algn="just">
              <a:lnSpc>
                <a:spcPct val="107000"/>
              </a:lnSpc>
              <a:spcBef>
                <a:spcPts val="950"/>
              </a:spcBef>
              <a:spcAft>
                <a:spcPts val="0"/>
              </a:spcAft>
              <a:buNone/>
            </a:pPr>
            <a:r>
              <a:rPr lang="en-US" sz="1700" dirty="0">
                <a:effectLst/>
                <a:latin typeface="Carlito"/>
                <a:ea typeface="Carlito"/>
                <a:cs typeface="Carlito"/>
              </a:rPr>
              <a:t>The ASCE CET chapter held an orientation with the aim of introducing students to</a:t>
            </a:r>
            <a:r>
              <a:rPr lang="en-US" sz="1700" spc="-10" dirty="0">
                <a:effectLst/>
                <a:latin typeface="Carlito"/>
                <a:ea typeface="Carlito"/>
                <a:cs typeface="Carlito"/>
              </a:rPr>
              <a:t> </a:t>
            </a:r>
            <a:r>
              <a:rPr lang="en-US" sz="1700" dirty="0">
                <a:effectLst/>
                <a:latin typeface="Carlito"/>
                <a:ea typeface="Carlito"/>
                <a:cs typeface="Carlito"/>
              </a:rPr>
              <a:t>the</a:t>
            </a:r>
            <a:r>
              <a:rPr lang="en-US" sz="1700" spc="-10" dirty="0">
                <a:effectLst/>
                <a:latin typeface="Carlito"/>
                <a:ea typeface="Carlito"/>
                <a:cs typeface="Carlito"/>
              </a:rPr>
              <a:t> </a:t>
            </a:r>
            <a:r>
              <a:rPr lang="en-US" sz="1700" dirty="0">
                <a:effectLst/>
                <a:latin typeface="Carlito"/>
                <a:ea typeface="Carlito"/>
                <a:cs typeface="Carlito"/>
              </a:rPr>
              <a:t>benefits</a:t>
            </a:r>
            <a:r>
              <a:rPr lang="en-US" sz="1700" spc="-10" dirty="0">
                <a:effectLst/>
                <a:latin typeface="Carlito"/>
                <a:ea typeface="Carlito"/>
                <a:cs typeface="Carlito"/>
              </a:rPr>
              <a:t> </a:t>
            </a:r>
            <a:r>
              <a:rPr lang="en-US" sz="1700" dirty="0">
                <a:effectLst/>
                <a:latin typeface="Carlito"/>
                <a:ea typeface="Carlito"/>
                <a:cs typeface="Carlito"/>
              </a:rPr>
              <a:t>and</a:t>
            </a:r>
            <a:r>
              <a:rPr lang="en-US" sz="1700" spc="-10" dirty="0">
                <a:effectLst/>
                <a:latin typeface="Carlito"/>
                <a:ea typeface="Carlito"/>
                <a:cs typeface="Carlito"/>
              </a:rPr>
              <a:t> </a:t>
            </a:r>
            <a:r>
              <a:rPr lang="en-US" sz="1700" dirty="0">
                <a:effectLst/>
                <a:latin typeface="Carlito"/>
                <a:ea typeface="Carlito"/>
                <a:cs typeface="Carlito"/>
              </a:rPr>
              <a:t>needs of</a:t>
            </a:r>
            <a:r>
              <a:rPr lang="en-US" sz="1700" spc="-10" dirty="0">
                <a:effectLst/>
                <a:latin typeface="Carlito"/>
                <a:ea typeface="Carlito"/>
                <a:cs typeface="Carlito"/>
              </a:rPr>
              <a:t> </a:t>
            </a:r>
            <a:r>
              <a:rPr lang="en-US" sz="1700" dirty="0">
                <a:effectLst/>
                <a:latin typeface="Carlito"/>
                <a:ea typeface="Carlito"/>
                <a:cs typeface="Carlito"/>
              </a:rPr>
              <a:t>ASCE.</a:t>
            </a:r>
            <a:r>
              <a:rPr lang="en-US" sz="1700" spc="-5" dirty="0">
                <a:effectLst/>
                <a:latin typeface="Carlito"/>
                <a:ea typeface="Carlito"/>
                <a:cs typeface="Carlito"/>
              </a:rPr>
              <a:t> </a:t>
            </a:r>
            <a:r>
              <a:rPr lang="en-US" sz="1700" dirty="0">
                <a:effectLst/>
                <a:latin typeface="Carlito"/>
                <a:ea typeface="Carlito"/>
                <a:cs typeface="Carlito"/>
              </a:rPr>
              <a:t>The</a:t>
            </a:r>
            <a:r>
              <a:rPr lang="en-US" sz="1700" spc="-10" dirty="0">
                <a:effectLst/>
                <a:latin typeface="Carlito"/>
                <a:ea typeface="Carlito"/>
                <a:cs typeface="Carlito"/>
              </a:rPr>
              <a:t> </a:t>
            </a:r>
            <a:r>
              <a:rPr lang="en-US" sz="1700" dirty="0">
                <a:effectLst/>
                <a:latin typeface="Carlito"/>
                <a:ea typeface="Carlito"/>
                <a:cs typeface="Carlito"/>
              </a:rPr>
              <a:t>orientation</a:t>
            </a:r>
            <a:r>
              <a:rPr lang="en-US" sz="1700" spc="-10" dirty="0">
                <a:effectLst/>
                <a:latin typeface="Carlito"/>
                <a:ea typeface="Carlito"/>
                <a:cs typeface="Carlito"/>
              </a:rPr>
              <a:t> </a:t>
            </a:r>
            <a:r>
              <a:rPr lang="en-US" sz="1700" dirty="0">
                <a:effectLst/>
                <a:latin typeface="Carlito"/>
                <a:ea typeface="Carlito"/>
                <a:cs typeface="Carlito"/>
              </a:rPr>
              <a:t>was</a:t>
            </a:r>
            <a:r>
              <a:rPr lang="en-US" sz="1700" spc="-10" dirty="0">
                <a:effectLst/>
                <a:latin typeface="Carlito"/>
                <a:ea typeface="Carlito"/>
                <a:cs typeface="Carlito"/>
              </a:rPr>
              <a:t> </a:t>
            </a:r>
            <a:r>
              <a:rPr lang="en-US" sz="1700" dirty="0">
                <a:effectLst/>
                <a:latin typeface="Carlito"/>
                <a:ea typeface="Carlito"/>
                <a:cs typeface="Carlito"/>
              </a:rPr>
              <a:t>attended</a:t>
            </a:r>
            <a:r>
              <a:rPr lang="en-US" sz="1700" spc="-10" dirty="0">
                <a:effectLst/>
                <a:latin typeface="Carlito"/>
                <a:ea typeface="Carlito"/>
                <a:cs typeface="Carlito"/>
              </a:rPr>
              <a:t> </a:t>
            </a:r>
            <a:r>
              <a:rPr lang="en-US" sz="1700" dirty="0">
                <a:effectLst/>
                <a:latin typeface="Carlito"/>
                <a:ea typeface="Carlito"/>
                <a:cs typeface="Carlito"/>
              </a:rPr>
              <a:t>by</a:t>
            </a:r>
            <a:r>
              <a:rPr lang="en-US" sz="1700" spc="-10" dirty="0">
                <a:effectLst/>
                <a:latin typeface="Carlito"/>
                <a:ea typeface="Carlito"/>
                <a:cs typeface="Carlito"/>
              </a:rPr>
              <a:t> </a:t>
            </a:r>
            <a:r>
              <a:rPr lang="en-US" sz="1700" dirty="0">
                <a:effectLst/>
                <a:latin typeface="Carlito"/>
                <a:ea typeface="Carlito"/>
                <a:cs typeface="Carlito"/>
              </a:rPr>
              <a:t>around</a:t>
            </a:r>
            <a:r>
              <a:rPr lang="en-US" sz="1700" spc="-10" dirty="0">
                <a:effectLst/>
                <a:latin typeface="Carlito"/>
                <a:ea typeface="Carlito"/>
                <a:cs typeface="Carlito"/>
              </a:rPr>
              <a:t> </a:t>
            </a:r>
            <a:r>
              <a:rPr lang="en-US" sz="1700" dirty="0">
                <a:effectLst/>
                <a:latin typeface="Carlito"/>
                <a:ea typeface="Carlito"/>
                <a:cs typeface="Carlito"/>
              </a:rPr>
              <a:t>80- 120 students, making it a successful event.</a:t>
            </a:r>
            <a:endParaRPr lang="en-IN" sz="1700" dirty="0">
              <a:effectLst/>
              <a:latin typeface="Carlito"/>
              <a:ea typeface="Carlito"/>
              <a:cs typeface="Carlito"/>
            </a:endParaRPr>
          </a:p>
          <a:p>
            <a:pPr marL="0" marR="0" indent="0">
              <a:spcBef>
                <a:spcPts val="0"/>
              </a:spcBef>
              <a:spcAft>
                <a:spcPts val="0"/>
              </a:spcAft>
              <a:buNone/>
            </a:pPr>
            <a:r>
              <a:rPr lang="en-US" sz="1700" dirty="0">
                <a:effectLst/>
                <a:latin typeface="Carlito"/>
                <a:ea typeface="Carlito"/>
                <a:cs typeface="Carlito"/>
              </a:rPr>
              <a:t> </a:t>
            </a:r>
            <a:endParaRPr lang="en-IN" sz="1700" dirty="0">
              <a:effectLst/>
              <a:latin typeface="Carlito"/>
              <a:ea typeface="Carlito"/>
              <a:cs typeface="Carlito"/>
            </a:endParaRPr>
          </a:p>
          <a:p>
            <a:pPr marL="0" marR="165735" indent="0">
              <a:lnSpc>
                <a:spcPct val="107000"/>
              </a:lnSpc>
              <a:spcBef>
                <a:spcPts val="0"/>
              </a:spcBef>
              <a:spcAft>
                <a:spcPts val="0"/>
              </a:spcAft>
              <a:buNone/>
            </a:pPr>
            <a:r>
              <a:rPr lang="en-US" sz="1700" dirty="0">
                <a:effectLst/>
                <a:latin typeface="Carlito"/>
                <a:ea typeface="Carlito"/>
                <a:cs typeface="Carlito"/>
              </a:rPr>
              <a:t>The</a:t>
            </a:r>
            <a:r>
              <a:rPr lang="en-US" sz="1700" spc="-5" dirty="0">
                <a:effectLst/>
                <a:latin typeface="Carlito"/>
                <a:ea typeface="Carlito"/>
                <a:cs typeface="Carlito"/>
              </a:rPr>
              <a:t> </a:t>
            </a:r>
            <a:r>
              <a:rPr lang="en-US" sz="1700" dirty="0">
                <a:effectLst/>
                <a:latin typeface="Carlito"/>
                <a:ea typeface="Carlito"/>
                <a:cs typeface="Carlito"/>
              </a:rPr>
              <a:t>orientation started with a welcome speech from</a:t>
            </a:r>
            <a:r>
              <a:rPr lang="en-US" sz="1700" spc="-5" dirty="0">
                <a:effectLst/>
                <a:latin typeface="Carlito"/>
                <a:ea typeface="Carlito"/>
                <a:cs typeface="Carlito"/>
              </a:rPr>
              <a:t> </a:t>
            </a:r>
            <a:r>
              <a:rPr lang="en-US" sz="1700" dirty="0" err="1">
                <a:effectLst/>
                <a:latin typeface="Carlito"/>
                <a:ea typeface="Carlito"/>
                <a:cs typeface="Carlito"/>
              </a:rPr>
              <a:t>Abhiram</a:t>
            </a:r>
            <a:r>
              <a:rPr lang="en-US" sz="1700" dirty="0">
                <a:effectLst/>
                <a:latin typeface="Carlito"/>
                <a:ea typeface="Carlito"/>
                <a:cs typeface="Carlito"/>
              </a:rPr>
              <a:t> S,</a:t>
            </a:r>
            <a:r>
              <a:rPr lang="en-US" sz="1700" spc="-5" dirty="0">
                <a:effectLst/>
                <a:latin typeface="Carlito"/>
                <a:ea typeface="Carlito"/>
                <a:cs typeface="Carlito"/>
              </a:rPr>
              <a:t> </a:t>
            </a:r>
            <a:r>
              <a:rPr lang="en-US" sz="1700" dirty="0">
                <a:effectLst/>
                <a:latin typeface="Carlito"/>
                <a:ea typeface="Carlito"/>
                <a:cs typeface="Carlito"/>
              </a:rPr>
              <a:t>the President of ASCE CET chapter. He welcomed the students and highlighted the </a:t>
            </a:r>
            <a:r>
              <a:rPr lang="en-US" sz="1700" dirty="0" err="1">
                <a:effectLst/>
                <a:latin typeface="Carlito"/>
                <a:ea typeface="Carlito"/>
                <a:cs typeface="Carlito"/>
              </a:rPr>
              <a:t>importanceof</a:t>
            </a:r>
            <a:r>
              <a:rPr lang="en-US" sz="1700" dirty="0">
                <a:effectLst/>
                <a:latin typeface="Carlito"/>
                <a:ea typeface="Carlito"/>
                <a:cs typeface="Carlito"/>
              </a:rPr>
              <a:t> ASCE in the civil engineering field. Following that, Dr. Anusha, advisor of ASCE CET addressed the students and gave an introduction to ASCE, highlighting its various benefits and needs. She emphasized the role of ASCE in providing networking opportunities, continuing education, and professional development</a:t>
            </a:r>
            <a:endParaRPr lang="en-IN" sz="1700" dirty="0">
              <a:effectLst/>
              <a:latin typeface="Carlito"/>
              <a:ea typeface="Carlito"/>
              <a:cs typeface="Carlito"/>
            </a:endParaRPr>
          </a:p>
          <a:p>
            <a:pPr marL="0" marR="0" indent="0">
              <a:spcBef>
                <a:spcPts val="790"/>
              </a:spcBef>
              <a:spcAft>
                <a:spcPts val="0"/>
              </a:spcAft>
              <a:buNone/>
            </a:pPr>
            <a:r>
              <a:rPr lang="en-US" sz="1700" dirty="0">
                <a:effectLst/>
                <a:latin typeface="Carlito"/>
                <a:ea typeface="Carlito"/>
                <a:cs typeface="Carlito"/>
              </a:rPr>
              <a:t>for</a:t>
            </a:r>
            <a:r>
              <a:rPr lang="en-US" sz="1700" spc="-55" dirty="0">
                <a:effectLst/>
                <a:latin typeface="Carlito"/>
                <a:ea typeface="Carlito"/>
                <a:cs typeface="Carlito"/>
              </a:rPr>
              <a:t> </a:t>
            </a:r>
            <a:r>
              <a:rPr lang="en-US" sz="1700" dirty="0">
                <a:effectLst/>
                <a:latin typeface="Carlito"/>
                <a:ea typeface="Carlito"/>
                <a:cs typeface="Carlito"/>
              </a:rPr>
              <a:t>civil</a:t>
            </a:r>
            <a:r>
              <a:rPr lang="en-US" sz="1700" spc="-30" dirty="0">
                <a:effectLst/>
                <a:latin typeface="Carlito"/>
                <a:ea typeface="Carlito"/>
                <a:cs typeface="Carlito"/>
              </a:rPr>
              <a:t> </a:t>
            </a:r>
            <a:r>
              <a:rPr lang="en-US" sz="1700" spc="-10" dirty="0">
                <a:effectLst/>
                <a:latin typeface="Carlito"/>
                <a:ea typeface="Carlito"/>
                <a:cs typeface="Carlito"/>
              </a:rPr>
              <a:t>engineers.</a:t>
            </a:r>
            <a:endParaRPr lang="en-IN" sz="1700" dirty="0">
              <a:effectLst/>
              <a:latin typeface="Carlito"/>
              <a:ea typeface="Carlito"/>
              <a:cs typeface="Carlito"/>
            </a:endParaRPr>
          </a:p>
          <a:p>
            <a:pPr marL="0" marR="0" indent="0">
              <a:spcBef>
                <a:spcPts val="1910"/>
              </a:spcBef>
              <a:spcAft>
                <a:spcPts val="0"/>
              </a:spcAft>
              <a:buNone/>
            </a:pPr>
            <a:r>
              <a:rPr lang="en-US" sz="1700" dirty="0">
                <a:effectLst/>
                <a:latin typeface="Carlito"/>
                <a:ea typeface="Carlito"/>
                <a:cs typeface="Carlito"/>
              </a:rPr>
              <a:t> </a:t>
            </a:r>
            <a:endParaRPr lang="en-IN" sz="1700" dirty="0">
              <a:effectLst/>
              <a:latin typeface="Carlito"/>
              <a:ea typeface="Carlito"/>
              <a:cs typeface="Carlito"/>
            </a:endParaRPr>
          </a:p>
          <a:p>
            <a:endParaRPr lang="en-IN" dirty="0"/>
          </a:p>
        </p:txBody>
      </p:sp>
    </p:spTree>
    <p:extLst>
      <p:ext uri="{BB962C8B-B14F-4D97-AF65-F5344CB8AC3E}">
        <p14:creationId xmlns:p14="http://schemas.microsoft.com/office/powerpoint/2010/main" val="140566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69630-C946-42D9-E153-9D4546441333}"/>
              </a:ext>
            </a:extLst>
          </p:cNvPr>
          <p:cNvSpPr>
            <a:spLocks noGrp="1"/>
          </p:cNvSpPr>
          <p:nvPr>
            <p:ph idx="1"/>
          </p:nvPr>
        </p:nvSpPr>
        <p:spPr>
          <a:xfrm>
            <a:off x="465513" y="498763"/>
            <a:ext cx="11255432" cy="5918661"/>
          </a:xfrm>
        </p:spPr>
        <p:txBody>
          <a:bodyPr/>
          <a:lstStyle/>
          <a:p>
            <a:pPr marL="0" marR="165735" indent="0">
              <a:lnSpc>
                <a:spcPct val="107000"/>
              </a:lnSpc>
              <a:spcBef>
                <a:spcPts val="5"/>
              </a:spcBef>
              <a:spcAft>
                <a:spcPts val="0"/>
              </a:spcAft>
              <a:buNone/>
            </a:pPr>
            <a:r>
              <a:rPr lang="en-US" sz="1800" dirty="0">
                <a:effectLst/>
                <a:latin typeface="Carlito"/>
                <a:ea typeface="Carlito"/>
                <a:cs typeface="Carlito"/>
              </a:rPr>
              <a:t>Diya Ann Joy (Program Head) shared last year’s ASCE CET Report, highlighting the achievements and activities of the organization. She talked about the various</a:t>
            </a:r>
            <a:r>
              <a:rPr lang="en-US" sz="1800" spc="-20" dirty="0">
                <a:effectLst/>
                <a:latin typeface="Carlito"/>
                <a:ea typeface="Carlito"/>
                <a:cs typeface="Carlito"/>
              </a:rPr>
              <a:t> </a:t>
            </a:r>
            <a:r>
              <a:rPr lang="en-US" sz="1800" dirty="0">
                <a:effectLst/>
                <a:latin typeface="Carlito"/>
                <a:ea typeface="Carlito"/>
                <a:cs typeface="Carlito"/>
              </a:rPr>
              <a:t>events,</a:t>
            </a:r>
            <a:r>
              <a:rPr lang="en-US" sz="1800" spc="-20" dirty="0">
                <a:effectLst/>
                <a:latin typeface="Carlito"/>
                <a:ea typeface="Carlito"/>
                <a:cs typeface="Carlito"/>
              </a:rPr>
              <a:t> </a:t>
            </a:r>
            <a:r>
              <a:rPr lang="en-US" sz="1800" dirty="0">
                <a:effectLst/>
                <a:latin typeface="Carlito"/>
                <a:ea typeface="Carlito"/>
                <a:cs typeface="Carlito"/>
              </a:rPr>
              <a:t>workshops,</a:t>
            </a:r>
            <a:r>
              <a:rPr lang="en-US" sz="1800" spc="-20" dirty="0">
                <a:effectLst/>
                <a:latin typeface="Carlito"/>
                <a:ea typeface="Carlito"/>
                <a:cs typeface="Carlito"/>
              </a:rPr>
              <a:t> </a:t>
            </a:r>
            <a:r>
              <a:rPr lang="en-US" sz="1800" dirty="0">
                <a:effectLst/>
                <a:latin typeface="Carlito"/>
                <a:ea typeface="Carlito"/>
                <a:cs typeface="Carlito"/>
              </a:rPr>
              <a:t>and</a:t>
            </a:r>
            <a:r>
              <a:rPr lang="en-US" sz="1800" spc="-5" dirty="0">
                <a:effectLst/>
                <a:latin typeface="Carlito"/>
                <a:ea typeface="Carlito"/>
                <a:cs typeface="Carlito"/>
              </a:rPr>
              <a:t> </a:t>
            </a:r>
            <a:r>
              <a:rPr lang="en-US" sz="1800" dirty="0">
                <a:effectLst/>
                <a:latin typeface="Carlito"/>
                <a:ea typeface="Carlito"/>
                <a:cs typeface="Carlito"/>
              </a:rPr>
              <a:t>seminars</a:t>
            </a:r>
            <a:r>
              <a:rPr lang="en-US" sz="1800" spc="-20" dirty="0">
                <a:effectLst/>
                <a:latin typeface="Carlito"/>
                <a:ea typeface="Carlito"/>
                <a:cs typeface="Carlito"/>
              </a:rPr>
              <a:t> </a:t>
            </a:r>
            <a:r>
              <a:rPr lang="en-US" sz="1800" dirty="0">
                <a:effectLst/>
                <a:latin typeface="Carlito"/>
                <a:ea typeface="Carlito"/>
                <a:cs typeface="Carlito"/>
              </a:rPr>
              <a:t>organized</a:t>
            </a:r>
            <a:r>
              <a:rPr lang="en-US" sz="1800" spc="-20" dirty="0">
                <a:effectLst/>
                <a:latin typeface="Carlito"/>
                <a:ea typeface="Carlito"/>
                <a:cs typeface="Carlito"/>
              </a:rPr>
              <a:t> </a:t>
            </a:r>
            <a:r>
              <a:rPr lang="en-US" sz="1800" dirty="0">
                <a:effectLst/>
                <a:latin typeface="Carlito"/>
                <a:ea typeface="Carlito"/>
                <a:cs typeface="Carlito"/>
              </a:rPr>
              <a:t>by</a:t>
            </a:r>
            <a:r>
              <a:rPr lang="en-US" sz="1800" spc="-10" dirty="0">
                <a:effectLst/>
                <a:latin typeface="Carlito"/>
                <a:ea typeface="Carlito"/>
                <a:cs typeface="Carlito"/>
              </a:rPr>
              <a:t> </a:t>
            </a:r>
            <a:r>
              <a:rPr lang="en-US" sz="1800" dirty="0">
                <a:effectLst/>
                <a:latin typeface="Carlito"/>
                <a:ea typeface="Carlito"/>
                <a:cs typeface="Carlito"/>
              </a:rPr>
              <a:t>ASCE</a:t>
            </a:r>
            <a:r>
              <a:rPr lang="en-US" sz="1800" spc="-20" dirty="0">
                <a:effectLst/>
                <a:latin typeface="Carlito"/>
                <a:ea typeface="Carlito"/>
                <a:cs typeface="Carlito"/>
              </a:rPr>
              <a:t> </a:t>
            </a:r>
            <a:r>
              <a:rPr lang="en-US" sz="1800" dirty="0">
                <a:effectLst/>
                <a:latin typeface="Carlito"/>
                <a:ea typeface="Carlito"/>
                <a:cs typeface="Carlito"/>
              </a:rPr>
              <a:t>CET</a:t>
            </a:r>
            <a:r>
              <a:rPr lang="en-US" sz="1800" spc="-15" dirty="0">
                <a:effectLst/>
                <a:latin typeface="Carlito"/>
                <a:ea typeface="Carlito"/>
                <a:cs typeface="Carlito"/>
              </a:rPr>
              <a:t> </a:t>
            </a:r>
            <a:r>
              <a:rPr lang="en-US" sz="1800" dirty="0">
                <a:effectLst/>
                <a:latin typeface="Carlito"/>
                <a:ea typeface="Carlito"/>
                <a:cs typeface="Carlito"/>
              </a:rPr>
              <a:t>and</a:t>
            </a:r>
            <a:r>
              <a:rPr lang="en-US" sz="1800" spc="-20"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impact they had on the civil engineering community she also encouraged the students</a:t>
            </a:r>
            <a:endParaRPr lang="en-IN" sz="1800" dirty="0">
              <a:effectLst/>
              <a:latin typeface="Carlito"/>
              <a:ea typeface="Carlito"/>
              <a:cs typeface="Carlito"/>
            </a:endParaRPr>
          </a:p>
          <a:p>
            <a:pPr marL="0" marR="165735" indent="0">
              <a:lnSpc>
                <a:spcPct val="107000"/>
              </a:lnSpc>
              <a:spcBef>
                <a:spcPts val="45"/>
              </a:spcBef>
              <a:spcAft>
                <a:spcPts val="0"/>
              </a:spcAft>
              <a:buNone/>
            </a:pPr>
            <a:br>
              <a:rPr lang="en-US" sz="1800" dirty="0">
                <a:effectLst/>
                <a:latin typeface="Carlito"/>
                <a:ea typeface="Carlito"/>
                <a:cs typeface="Carlito"/>
              </a:rPr>
            </a:br>
            <a:r>
              <a:rPr lang="en-US" sz="1800" dirty="0">
                <a:effectLst/>
                <a:latin typeface="Carlito"/>
                <a:ea typeface="Carlito"/>
                <a:cs typeface="Carlito"/>
              </a:rPr>
              <a:t>to</a:t>
            </a:r>
            <a:r>
              <a:rPr lang="en-US" sz="1800" spc="-20" dirty="0">
                <a:effectLst/>
                <a:latin typeface="Carlito"/>
                <a:ea typeface="Carlito"/>
                <a:cs typeface="Carlito"/>
              </a:rPr>
              <a:t> </a:t>
            </a:r>
            <a:r>
              <a:rPr lang="en-US" sz="1800" dirty="0">
                <a:effectLst/>
                <a:latin typeface="Carlito"/>
                <a:ea typeface="Carlito"/>
                <a:cs typeface="Carlito"/>
              </a:rPr>
              <a:t>participate</a:t>
            </a:r>
            <a:r>
              <a:rPr lang="en-US" sz="1800" spc="-20" dirty="0">
                <a:effectLst/>
                <a:latin typeface="Carlito"/>
                <a:ea typeface="Carlito"/>
                <a:cs typeface="Carlito"/>
              </a:rPr>
              <a:t> </a:t>
            </a:r>
            <a:r>
              <a:rPr lang="en-US" sz="1800" dirty="0">
                <a:effectLst/>
                <a:latin typeface="Carlito"/>
                <a:ea typeface="Carlito"/>
                <a:cs typeface="Carlito"/>
              </a:rPr>
              <a:t>in</a:t>
            </a:r>
            <a:r>
              <a:rPr lang="en-US" sz="1800" spc="-20"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upcoming</a:t>
            </a:r>
            <a:r>
              <a:rPr lang="en-US" sz="1800" spc="-10" dirty="0">
                <a:effectLst/>
                <a:latin typeface="Carlito"/>
                <a:ea typeface="Carlito"/>
                <a:cs typeface="Carlito"/>
              </a:rPr>
              <a:t> </a:t>
            </a:r>
            <a:r>
              <a:rPr lang="en-US" sz="1800" dirty="0">
                <a:effectLst/>
                <a:latin typeface="Carlito"/>
                <a:ea typeface="Carlito"/>
                <a:cs typeface="Carlito"/>
              </a:rPr>
              <a:t>events</a:t>
            </a:r>
            <a:r>
              <a:rPr lang="en-US" sz="1800" spc="-5" dirty="0">
                <a:effectLst/>
                <a:latin typeface="Carlito"/>
                <a:ea typeface="Carlito"/>
                <a:cs typeface="Carlito"/>
              </a:rPr>
              <a:t> </a:t>
            </a:r>
            <a:r>
              <a:rPr lang="en-US" sz="1800" dirty="0">
                <a:effectLst/>
                <a:latin typeface="Carlito"/>
                <a:ea typeface="Carlito"/>
                <a:cs typeface="Carlito"/>
              </a:rPr>
              <a:t>and</a:t>
            </a:r>
            <a:r>
              <a:rPr lang="en-US" sz="1800" spc="-20" dirty="0">
                <a:effectLst/>
                <a:latin typeface="Carlito"/>
                <a:ea typeface="Carlito"/>
                <a:cs typeface="Carlito"/>
              </a:rPr>
              <a:t> </a:t>
            </a:r>
            <a:r>
              <a:rPr lang="en-US" sz="1800" dirty="0">
                <a:effectLst/>
                <a:latin typeface="Carlito"/>
                <a:ea typeface="Carlito"/>
                <a:cs typeface="Carlito"/>
              </a:rPr>
              <a:t>take</a:t>
            </a:r>
            <a:r>
              <a:rPr lang="en-US" sz="1800" spc="-25" dirty="0">
                <a:effectLst/>
                <a:latin typeface="Carlito"/>
                <a:ea typeface="Carlito"/>
                <a:cs typeface="Carlito"/>
              </a:rPr>
              <a:t> </a:t>
            </a:r>
            <a:r>
              <a:rPr lang="en-US" sz="1800" dirty="0">
                <a:effectLst/>
                <a:latin typeface="Carlito"/>
                <a:ea typeface="Carlito"/>
                <a:cs typeface="Carlito"/>
              </a:rPr>
              <a:t>advantage</a:t>
            </a:r>
            <a:r>
              <a:rPr lang="en-US" sz="1800" spc="-20" dirty="0">
                <a:effectLst/>
                <a:latin typeface="Carlito"/>
                <a:ea typeface="Carlito"/>
                <a:cs typeface="Carlito"/>
              </a:rPr>
              <a:t> </a:t>
            </a:r>
            <a:r>
              <a:rPr lang="en-US" sz="1800" dirty="0">
                <a:effectLst/>
                <a:latin typeface="Carlito"/>
                <a:ea typeface="Carlito"/>
                <a:cs typeface="Carlito"/>
              </a:rPr>
              <a:t>of</a:t>
            </a:r>
            <a:r>
              <a:rPr lang="en-US" sz="1800" spc="-15"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opportunities provided by the organization </a:t>
            </a:r>
            <a:r>
              <a:rPr lang="en-US" sz="1800" dirty="0" err="1">
                <a:effectLst/>
                <a:latin typeface="Carlito"/>
                <a:ea typeface="Carlito"/>
                <a:cs typeface="Carlito"/>
              </a:rPr>
              <a:t>Ascharya</a:t>
            </a:r>
            <a:r>
              <a:rPr lang="en-US" sz="1800" dirty="0">
                <a:effectLst/>
                <a:latin typeface="Carlito"/>
                <a:ea typeface="Carlito"/>
                <a:cs typeface="Carlito"/>
              </a:rPr>
              <a:t> (Vice President) then detailed the registration procedure for students interested in becoming members of ASCE CET like the membership benefits, fees, and the process of joining the organization. She also clarified the doubts that students had regarding the registration process.</a:t>
            </a:r>
          </a:p>
          <a:p>
            <a:pPr marL="0" marR="165735" indent="0">
              <a:lnSpc>
                <a:spcPct val="107000"/>
              </a:lnSpc>
              <a:spcBef>
                <a:spcPts val="0"/>
              </a:spcBef>
              <a:spcAft>
                <a:spcPts val="0"/>
              </a:spcAft>
              <a:buNone/>
            </a:pPr>
            <a:r>
              <a:rPr lang="en-US" sz="1800" dirty="0">
                <a:effectLst/>
                <a:latin typeface="Carlito"/>
                <a:ea typeface="Carlito"/>
                <a:cs typeface="Carlito"/>
              </a:rPr>
              <a:t>This</a:t>
            </a:r>
            <a:r>
              <a:rPr lang="en-US" sz="1800" spc="-35" dirty="0">
                <a:effectLst/>
                <a:latin typeface="Carlito"/>
                <a:ea typeface="Carlito"/>
                <a:cs typeface="Carlito"/>
              </a:rPr>
              <a:t> </a:t>
            </a:r>
            <a:r>
              <a:rPr lang="en-US" sz="1800" dirty="0">
                <a:effectLst/>
                <a:latin typeface="Carlito"/>
                <a:ea typeface="Carlito"/>
                <a:cs typeface="Carlito"/>
              </a:rPr>
              <a:t>orientation</a:t>
            </a:r>
            <a:r>
              <a:rPr lang="en-US" sz="1800" spc="-35" dirty="0">
                <a:effectLst/>
                <a:latin typeface="Carlito"/>
                <a:ea typeface="Carlito"/>
                <a:cs typeface="Carlito"/>
              </a:rPr>
              <a:t> </a:t>
            </a:r>
            <a:r>
              <a:rPr lang="en-US" sz="1800" dirty="0">
                <a:effectLst/>
                <a:latin typeface="Carlito"/>
                <a:ea typeface="Carlito"/>
                <a:cs typeface="Carlito"/>
              </a:rPr>
              <a:t>was</a:t>
            </a:r>
            <a:r>
              <a:rPr lang="en-US" sz="1800" spc="-35" dirty="0">
                <a:effectLst/>
                <a:latin typeface="Carlito"/>
                <a:ea typeface="Carlito"/>
                <a:cs typeface="Carlito"/>
              </a:rPr>
              <a:t> </a:t>
            </a:r>
            <a:r>
              <a:rPr lang="en-US" sz="1800" dirty="0">
                <a:effectLst/>
                <a:latin typeface="Carlito"/>
                <a:ea typeface="Carlito"/>
                <a:cs typeface="Carlito"/>
              </a:rPr>
              <a:t>a</a:t>
            </a:r>
            <a:r>
              <a:rPr lang="en-US" sz="1800" spc="-30" dirty="0">
                <a:effectLst/>
                <a:latin typeface="Carlito"/>
                <a:ea typeface="Carlito"/>
                <a:cs typeface="Carlito"/>
              </a:rPr>
              <a:t> </a:t>
            </a:r>
            <a:r>
              <a:rPr lang="en-US" sz="1800" dirty="0">
                <a:effectLst/>
                <a:latin typeface="Carlito"/>
                <a:ea typeface="Carlito"/>
                <a:cs typeface="Carlito"/>
              </a:rPr>
              <a:t>great</a:t>
            </a:r>
            <a:r>
              <a:rPr lang="en-US" sz="1800" spc="-35" dirty="0">
                <a:effectLst/>
                <a:latin typeface="Carlito"/>
                <a:ea typeface="Carlito"/>
                <a:cs typeface="Carlito"/>
              </a:rPr>
              <a:t> </a:t>
            </a:r>
            <a:r>
              <a:rPr lang="en-US" sz="1800" dirty="0">
                <a:effectLst/>
                <a:latin typeface="Carlito"/>
                <a:ea typeface="Carlito"/>
                <a:cs typeface="Carlito"/>
              </a:rPr>
              <a:t>opportunity</a:t>
            </a:r>
            <a:r>
              <a:rPr lang="en-US" sz="1800" spc="-25" dirty="0">
                <a:effectLst/>
                <a:latin typeface="Carlito"/>
                <a:ea typeface="Carlito"/>
                <a:cs typeface="Carlito"/>
              </a:rPr>
              <a:t> </a:t>
            </a:r>
            <a:r>
              <a:rPr lang="en-US" sz="1800" dirty="0">
                <a:effectLst/>
                <a:latin typeface="Carlito"/>
                <a:ea typeface="Carlito"/>
                <a:cs typeface="Carlito"/>
              </a:rPr>
              <a:t>for</a:t>
            </a:r>
            <a:r>
              <a:rPr lang="en-US" sz="1800" spc="-45" dirty="0">
                <a:effectLst/>
                <a:latin typeface="Carlito"/>
                <a:ea typeface="Carlito"/>
                <a:cs typeface="Carlito"/>
              </a:rPr>
              <a:t> </a:t>
            </a:r>
            <a:r>
              <a:rPr lang="en-US" sz="1800" dirty="0">
                <a:effectLst/>
                <a:latin typeface="Carlito"/>
                <a:ea typeface="Carlito"/>
                <a:cs typeface="Carlito"/>
              </a:rPr>
              <a:t>students</a:t>
            </a:r>
            <a:r>
              <a:rPr lang="en-US" sz="1800" spc="-35" dirty="0">
                <a:effectLst/>
                <a:latin typeface="Carlito"/>
                <a:ea typeface="Carlito"/>
                <a:cs typeface="Carlito"/>
              </a:rPr>
              <a:t> </a:t>
            </a:r>
            <a:r>
              <a:rPr lang="en-US" sz="1800" dirty="0">
                <a:effectLst/>
                <a:latin typeface="Carlito"/>
                <a:ea typeface="Carlito"/>
                <a:cs typeface="Carlito"/>
              </a:rPr>
              <a:t>to</a:t>
            </a:r>
            <a:r>
              <a:rPr lang="en-US" sz="1800" spc="-40" dirty="0">
                <a:effectLst/>
                <a:latin typeface="Carlito"/>
                <a:ea typeface="Carlito"/>
                <a:cs typeface="Carlito"/>
              </a:rPr>
              <a:t> </a:t>
            </a:r>
            <a:r>
              <a:rPr lang="en-US" sz="1800" dirty="0">
                <a:effectLst/>
                <a:latin typeface="Carlito"/>
                <a:ea typeface="Carlito"/>
                <a:cs typeface="Carlito"/>
              </a:rPr>
              <a:t>learn</a:t>
            </a:r>
            <a:r>
              <a:rPr lang="en-US" sz="1800" spc="-30" dirty="0">
                <a:effectLst/>
                <a:latin typeface="Carlito"/>
                <a:ea typeface="Carlito"/>
                <a:cs typeface="Carlito"/>
              </a:rPr>
              <a:t> </a:t>
            </a:r>
            <a:r>
              <a:rPr lang="en-US" sz="1800" dirty="0">
                <a:effectLst/>
                <a:latin typeface="Carlito"/>
                <a:ea typeface="Carlito"/>
                <a:cs typeface="Carlito"/>
              </a:rPr>
              <a:t>about</a:t>
            </a:r>
            <a:r>
              <a:rPr lang="en-US" sz="1800" spc="-25"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benefits of ASCE CET and how it can help them in their careers. The event was well- organized and informative, with the speakers providing valuable insights into the organization,</a:t>
            </a:r>
            <a:endParaRPr lang="en-IN" sz="1800" dirty="0">
              <a:effectLst/>
              <a:latin typeface="Carlito"/>
              <a:ea typeface="Carlito"/>
              <a:cs typeface="Carlito"/>
            </a:endParaRPr>
          </a:p>
          <a:p>
            <a:pPr marL="0" marR="0" indent="0">
              <a:lnSpc>
                <a:spcPct val="107000"/>
              </a:lnSpc>
              <a:spcBef>
                <a:spcPts val="790"/>
              </a:spcBef>
              <a:spcAft>
                <a:spcPts val="0"/>
              </a:spcAft>
              <a:buNone/>
            </a:pPr>
            <a:r>
              <a:rPr lang="en-US" sz="1800" dirty="0">
                <a:effectLst/>
                <a:latin typeface="Carlito"/>
                <a:ea typeface="Carlito"/>
                <a:cs typeface="Carlito"/>
              </a:rPr>
              <a:t>In conclusion, the ASCE CET chapter successfully conducted an orientation that introduced students to the benefits and needs of ASCE The event was well- attended</a:t>
            </a:r>
            <a:r>
              <a:rPr lang="en-US" sz="1800" spc="-25" dirty="0">
                <a:effectLst/>
                <a:latin typeface="Carlito"/>
                <a:ea typeface="Carlito"/>
                <a:cs typeface="Carlito"/>
              </a:rPr>
              <a:t> </a:t>
            </a:r>
            <a:r>
              <a:rPr lang="en-US" sz="1800" dirty="0">
                <a:effectLst/>
                <a:latin typeface="Carlito"/>
                <a:ea typeface="Carlito"/>
                <a:cs typeface="Carlito"/>
              </a:rPr>
              <a:t>and</a:t>
            </a:r>
            <a:r>
              <a:rPr lang="en-US" sz="1800" spc="-40" dirty="0">
                <a:effectLst/>
                <a:latin typeface="Carlito"/>
                <a:ea typeface="Carlito"/>
                <a:cs typeface="Carlito"/>
              </a:rPr>
              <a:t> </a:t>
            </a:r>
            <a:r>
              <a:rPr lang="en-US" sz="1800" dirty="0">
                <a:effectLst/>
                <a:latin typeface="Carlito"/>
                <a:ea typeface="Carlito"/>
                <a:cs typeface="Carlito"/>
              </a:rPr>
              <a:t>informative,</a:t>
            </a:r>
            <a:r>
              <a:rPr lang="en-US" sz="1800" spc="-40" dirty="0">
                <a:effectLst/>
                <a:latin typeface="Carlito"/>
                <a:ea typeface="Carlito"/>
                <a:cs typeface="Carlito"/>
              </a:rPr>
              <a:t> </a:t>
            </a:r>
            <a:r>
              <a:rPr lang="en-US" sz="1800" dirty="0">
                <a:effectLst/>
                <a:latin typeface="Carlito"/>
                <a:ea typeface="Carlito"/>
                <a:cs typeface="Carlito"/>
              </a:rPr>
              <a:t>and</a:t>
            </a:r>
            <a:r>
              <a:rPr lang="en-US" sz="1800" spc="-40" dirty="0">
                <a:effectLst/>
                <a:latin typeface="Carlito"/>
                <a:ea typeface="Carlito"/>
                <a:cs typeface="Carlito"/>
              </a:rPr>
              <a:t> </a:t>
            </a:r>
            <a:r>
              <a:rPr lang="en-US" sz="1800" dirty="0">
                <a:effectLst/>
                <a:latin typeface="Carlito"/>
                <a:ea typeface="Carlito"/>
                <a:cs typeface="Carlito"/>
              </a:rPr>
              <a:t>it</a:t>
            </a:r>
            <a:r>
              <a:rPr lang="en-US" sz="1800" spc="-25" dirty="0">
                <a:effectLst/>
                <a:latin typeface="Carlito"/>
                <a:ea typeface="Carlito"/>
                <a:cs typeface="Carlito"/>
              </a:rPr>
              <a:t> </a:t>
            </a:r>
            <a:r>
              <a:rPr lang="en-US" sz="1800" dirty="0">
                <a:effectLst/>
                <a:latin typeface="Carlito"/>
                <a:ea typeface="Carlito"/>
                <a:cs typeface="Carlito"/>
              </a:rPr>
              <a:t>provided</a:t>
            </a:r>
            <a:r>
              <a:rPr lang="en-US" sz="1800" spc="-20" dirty="0">
                <a:effectLst/>
                <a:latin typeface="Carlito"/>
                <a:ea typeface="Carlito"/>
                <a:cs typeface="Carlito"/>
              </a:rPr>
              <a:t> </a:t>
            </a:r>
            <a:r>
              <a:rPr lang="en-US" sz="1800" dirty="0">
                <a:effectLst/>
                <a:latin typeface="Carlito"/>
                <a:ea typeface="Carlito"/>
                <a:cs typeface="Carlito"/>
              </a:rPr>
              <a:t>a</a:t>
            </a:r>
            <a:r>
              <a:rPr lang="en-US" sz="1800" spc="-40" dirty="0">
                <a:effectLst/>
                <a:latin typeface="Carlito"/>
                <a:ea typeface="Carlito"/>
                <a:cs typeface="Carlito"/>
              </a:rPr>
              <a:t> </a:t>
            </a:r>
            <a:r>
              <a:rPr lang="en-US" sz="1800" dirty="0">
                <a:effectLst/>
                <a:latin typeface="Carlito"/>
                <a:ea typeface="Carlito"/>
                <a:cs typeface="Carlito"/>
              </a:rPr>
              <a:t>great</a:t>
            </a:r>
            <a:r>
              <a:rPr lang="en-US" sz="1800" spc="-25" dirty="0">
                <a:effectLst/>
                <a:latin typeface="Carlito"/>
                <a:ea typeface="Carlito"/>
                <a:cs typeface="Carlito"/>
              </a:rPr>
              <a:t> </a:t>
            </a:r>
            <a:r>
              <a:rPr lang="en-US" sz="1800" dirty="0">
                <a:effectLst/>
                <a:latin typeface="Carlito"/>
                <a:ea typeface="Carlito"/>
                <a:cs typeface="Carlito"/>
              </a:rPr>
              <a:t>platform</a:t>
            </a:r>
            <a:r>
              <a:rPr lang="en-US" sz="1800" spc="-40" dirty="0">
                <a:effectLst/>
                <a:latin typeface="Carlito"/>
                <a:ea typeface="Carlito"/>
                <a:cs typeface="Carlito"/>
              </a:rPr>
              <a:t> </a:t>
            </a:r>
            <a:r>
              <a:rPr lang="en-US" sz="1800" dirty="0">
                <a:effectLst/>
                <a:latin typeface="Carlito"/>
                <a:ea typeface="Carlito"/>
                <a:cs typeface="Carlito"/>
              </a:rPr>
              <a:t>for</a:t>
            </a:r>
            <a:r>
              <a:rPr lang="en-US" sz="1800" spc="-30" dirty="0">
                <a:effectLst/>
                <a:latin typeface="Carlito"/>
                <a:ea typeface="Carlito"/>
                <a:cs typeface="Carlito"/>
              </a:rPr>
              <a:t> </a:t>
            </a:r>
            <a:r>
              <a:rPr lang="en-US" sz="1800" dirty="0">
                <a:effectLst/>
                <a:latin typeface="Carlito"/>
                <a:ea typeface="Carlito"/>
                <a:cs typeface="Carlito"/>
              </a:rPr>
              <a:t>students</a:t>
            </a:r>
            <a:r>
              <a:rPr lang="en-US" sz="1800" spc="-40" dirty="0">
                <a:effectLst/>
                <a:latin typeface="Carlito"/>
                <a:ea typeface="Carlito"/>
                <a:cs typeface="Carlito"/>
              </a:rPr>
              <a:t> </a:t>
            </a:r>
            <a:r>
              <a:rPr lang="en-US" sz="1800" dirty="0">
                <a:effectLst/>
                <a:latin typeface="Carlito"/>
                <a:ea typeface="Carlito"/>
                <a:cs typeface="Carlito"/>
              </a:rPr>
              <a:t>to</a:t>
            </a:r>
            <a:r>
              <a:rPr lang="en-US" sz="1800" spc="-5" dirty="0">
                <a:effectLst/>
                <a:latin typeface="Carlito"/>
                <a:ea typeface="Carlito"/>
                <a:cs typeface="Carlito"/>
              </a:rPr>
              <a:t> </a:t>
            </a:r>
            <a:r>
              <a:rPr lang="en-US" sz="1800" dirty="0">
                <a:effectLst/>
                <a:latin typeface="Carlito"/>
                <a:ea typeface="Carlito"/>
                <a:cs typeface="Carlito"/>
              </a:rPr>
              <a:t>learn more about ASCE and its role in the civil engineering field.</a:t>
            </a:r>
            <a:endParaRPr lang="en-IN" sz="1800" dirty="0">
              <a:effectLst/>
              <a:latin typeface="Carlito"/>
              <a:ea typeface="Carlito"/>
              <a:cs typeface="Carlito"/>
            </a:endParaRPr>
          </a:p>
          <a:p>
            <a:pPr marL="0" marR="165735" indent="0">
              <a:lnSpc>
                <a:spcPct val="107000"/>
              </a:lnSpc>
              <a:spcBef>
                <a:spcPts val="45"/>
              </a:spcBef>
              <a:spcAft>
                <a:spcPts val="0"/>
              </a:spcAft>
              <a:buNone/>
            </a:pPr>
            <a:endParaRPr lang="en-IN" sz="1800" dirty="0">
              <a:effectLst/>
              <a:latin typeface="Carlito"/>
              <a:ea typeface="Carlito"/>
              <a:cs typeface="Carlito"/>
            </a:endParaRPr>
          </a:p>
          <a:p>
            <a:endParaRPr lang="en-IN" dirty="0"/>
          </a:p>
        </p:txBody>
      </p:sp>
    </p:spTree>
    <p:extLst>
      <p:ext uri="{BB962C8B-B14F-4D97-AF65-F5344CB8AC3E}">
        <p14:creationId xmlns:p14="http://schemas.microsoft.com/office/powerpoint/2010/main" val="153670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08A97-B328-D5F0-13A1-3210FCB3238B}"/>
              </a:ext>
            </a:extLst>
          </p:cNvPr>
          <p:cNvSpPr>
            <a:spLocks noGrp="1"/>
          </p:cNvSpPr>
          <p:nvPr>
            <p:ph idx="1"/>
          </p:nvPr>
        </p:nvSpPr>
        <p:spPr>
          <a:xfrm>
            <a:off x="465513" y="399011"/>
            <a:ext cx="11321934" cy="5818909"/>
          </a:xfrm>
        </p:spPr>
        <p:txBody>
          <a:bodyPr/>
          <a:lstStyle/>
          <a:p>
            <a:endParaRPr lang="en-IN" dirty="0"/>
          </a:p>
        </p:txBody>
      </p:sp>
      <p:grpSp>
        <p:nvGrpSpPr>
          <p:cNvPr id="4" name="Group 3">
            <a:extLst>
              <a:ext uri="{FF2B5EF4-FFF2-40B4-BE49-F238E27FC236}">
                <a16:creationId xmlns:a16="http://schemas.microsoft.com/office/drawing/2014/main" id="{5C356A05-D6E3-A960-C7CA-035557D8C674}"/>
              </a:ext>
            </a:extLst>
          </p:cNvPr>
          <p:cNvGrpSpPr>
            <a:grpSpLocks/>
          </p:cNvGrpSpPr>
          <p:nvPr/>
        </p:nvGrpSpPr>
        <p:grpSpPr>
          <a:xfrm>
            <a:off x="823687" y="888216"/>
            <a:ext cx="3154100" cy="3055474"/>
            <a:chOff x="4762" y="4762"/>
            <a:chExt cx="2549525" cy="2435860"/>
          </a:xfrm>
        </p:grpSpPr>
        <p:pic>
          <p:nvPicPr>
            <p:cNvPr id="5" name="Image 6">
              <a:extLst>
                <a:ext uri="{FF2B5EF4-FFF2-40B4-BE49-F238E27FC236}">
                  <a16:creationId xmlns:a16="http://schemas.microsoft.com/office/drawing/2014/main" id="{837843EC-D8CA-03AD-8733-2E7D5FF9FE10}"/>
                </a:ext>
              </a:extLst>
            </p:cNvPr>
            <p:cNvPicPr/>
            <p:nvPr/>
          </p:nvPicPr>
          <p:blipFill>
            <a:blip r:embed="rId2" cstate="print"/>
            <a:stretch>
              <a:fillRect/>
            </a:stretch>
          </p:blipFill>
          <p:spPr>
            <a:xfrm>
              <a:off x="9842" y="9207"/>
              <a:ext cx="2540000" cy="2426335"/>
            </a:xfrm>
            <a:prstGeom prst="rect">
              <a:avLst/>
            </a:prstGeom>
          </p:spPr>
        </p:pic>
        <p:sp>
          <p:nvSpPr>
            <p:cNvPr id="6" name="Graphic 7">
              <a:extLst>
                <a:ext uri="{FF2B5EF4-FFF2-40B4-BE49-F238E27FC236}">
                  <a16:creationId xmlns:a16="http://schemas.microsoft.com/office/drawing/2014/main" id="{3A024AF4-6DF3-FD3B-BC90-79A59826DEB7}"/>
                </a:ext>
              </a:extLst>
            </p:cNvPr>
            <p:cNvSpPr/>
            <p:nvPr/>
          </p:nvSpPr>
          <p:spPr>
            <a:xfrm>
              <a:off x="4762" y="4762"/>
              <a:ext cx="2549525" cy="2435860"/>
            </a:xfrm>
            <a:custGeom>
              <a:avLst/>
              <a:gdLst/>
              <a:ahLst/>
              <a:cxnLst/>
              <a:rect l="l" t="t" r="r" b="b"/>
              <a:pathLst>
                <a:path w="2549525" h="2435860">
                  <a:moveTo>
                    <a:pt x="0" y="2435860"/>
                  </a:moveTo>
                  <a:lnTo>
                    <a:pt x="2549525" y="2435860"/>
                  </a:lnTo>
                  <a:lnTo>
                    <a:pt x="2549525" y="0"/>
                  </a:lnTo>
                  <a:lnTo>
                    <a:pt x="0" y="0"/>
                  </a:lnTo>
                  <a:lnTo>
                    <a:pt x="0" y="2435860"/>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grpSp>
        <p:nvGrpSpPr>
          <p:cNvPr id="7" name="Group 6">
            <a:extLst>
              <a:ext uri="{FF2B5EF4-FFF2-40B4-BE49-F238E27FC236}">
                <a16:creationId xmlns:a16="http://schemas.microsoft.com/office/drawing/2014/main" id="{070107DD-D799-899E-E30F-ECA013A361E5}"/>
              </a:ext>
            </a:extLst>
          </p:cNvPr>
          <p:cNvGrpSpPr>
            <a:grpSpLocks/>
          </p:cNvGrpSpPr>
          <p:nvPr/>
        </p:nvGrpSpPr>
        <p:grpSpPr>
          <a:xfrm>
            <a:off x="4157141" y="1766440"/>
            <a:ext cx="3154100" cy="3084050"/>
            <a:chOff x="4762" y="4762"/>
            <a:chExt cx="2473325" cy="2464435"/>
          </a:xfrm>
        </p:grpSpPr>
        <p:pic>
          <p:nvPicPr>
            <p:cNvPr id="8" name="Image 9">
              <a:extLst>
                <a:ext uri="{FF2B5EF4-FFF2-40B4-BE49-F238E27FC236}">
                  <a16:creationId xmlns:a16="http://schemas.microsoft.com/office/drawing/2014/main" id="{34931261-D109-C00B-48FE-1D19B01E93A8}"/>
                </a:ext>
              </a:extLst>
            </p:cNvPr>
            <p:cNvPicPr/>
            <p:nvPr/>
          </p:nvPicPr>
          <p:blipFill>
            <a:blip r:embed="rId3" cstate="print"/>
            <a:stretch>
              <a:fillRect/>
            </a:stretch>
          </p:blipFill>
          <p:spPr>
            <a:xfrm>
              <a:off x="9842" y="9207"/>
              <a:ext cx="2463800" cy="2454910"/>
            </a:xfrm>
            <a:prstGeom prst="rect">
              <a:avLst/>
            </a:prstGeom>
          </p:spPr>
        </p:pic>
        <p:sp>
          <p:nvSpPr>
            <p:cNvPr id="9" name="Graphic 10">
              <a:extLst>
                <a:ext uri="{FF2B5EF4-FFF2-40B4-BE49-F238E27FC236}">
                  <a16:creationId xmlns:a16="http://schemas.microsoft.com/office/drawing/2014/main" id="{99E523F3-D384-B95A-071E-93410AD3171B}"/>
                </a:ext>
              </a:extLst>
            </p:cNvPr>
            <p:cNvSpPr/>
            <p:nvPr/>
          </p:nvSpPr>
          <p:spPr>
            <a:xfrm>
              <a:off x="4762" y="4762"/>
              <a:ext cx="2473325" cy="2464435"/>
            </a:xfrm>
            <a:custGeom>
              <a:avLst/>
              <a:gdLst/>
              <a:ahLst/>
              <a:cxnLst/>
              <a:rect l="l" t="t" r="r" b="b"/>
              <a:pathLst>
                <a:path w="2473325" h="2464435">
                  <a:moveTo>
                    <a:pt x="0" y="2464435"/>
                  </a:moveTo>
                  <a:lnTo>
                    <a:pt x="2473325" y="2464435"/>
                  </a:lnTo>
                  <a:lnTo>
                    <a:pt x="2473325" y="0"/>
                  </a:lnTo>
                  <a:lnTo>
                    <a:pt x="0" y="0"/>
                  </a:lnTo>
                  <a:lnTo>
                    <a:pt x="0" y="2464435"/>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grpSp>
        <p:nvGrpSpPr>
          <p:cNvPr id="10" name="Group 9">
            <a:extLst>
              <a:ext uri="{FF2B5EF4-FFF2-40B4-BE49-F238E27FC236}">
                <a16:creationId xmlns:a16="http://schemas.microsoft.com/office/drawing/2014/main" id="{C8DFDA8D-6FC5-E7F6-B428-C71020E85A12}"/>
              </a:ext>
            </a:extLst>
          </p:cNvPr>
          <p:cNvGrpSpPr>
            <a:grpSpLocks/>
          </p:cNvGrpSpPr>
          <p:nvPr/>
        </p:nvGrpSpPr>
        <p:grpSpPr>
          <a:xfrm>
            <a:off x="7903203" y="2415555"/>
            <a:ext cx="3154101" cy="3084050"/>
            <a:chOff x="4762" y="4762"/>
            <a:chExt cx="2486025" cy="2369185"/>
          </a:xfrm>
        </p:grpSpPr>
        <p:pic>
          <p:nvPicPr>
            <p:cNvPr id="11" name="Image 12">
              <a:extLst>
                <a:ext uri="{FF2B5EF4-FFF2-40B4-BE49-F238E27FC236}">
                  <a16:creationId xmlns:a16="http://schemas.microsoft.com/office/drawing/2014/main" id="{2885462F-CB99-7D65-F25D-6C8EAF17E209}"/>
                </a:ext>
              </a:extLst>
            </p:cNvPr>
            <p:cNvPicPr/>
            <p:nvPr/>
          </p:nvPicPr>
          <p:blipFill>
            <a:blip r:embed="rId4" cstate="print"/>
            <a:stretch>
              <a:fillRect/>
            </a:stretch>
          </p:blipFill>
          <p:spPr>
            <a:xfrm>
              <a:off x="9842" y="9842"/>
              <a:ext cx="2476500" cy="2359660"/>
            </a:xfrm>
            <a:prstGeom prst="rect">
              <a:avLst/>
            </a:prstGeom>
          </p:spPr>
        </p:pic>
        <p:sp>
          <p:nvSpPr>
            <p:cNvPr id="12" name="Graphic 13">
              <a:extLst>
                <a:ext uri="{FF2B5EF4-FFF2-40B4-BE49-F238E27FC236}">
                  <a16:creationId xmlns:a16="http://schemas.microsoft.com/office/drawing/2014/main" id="{B5425F70-7265-DEFB-D9C5-FFADE04D928C}"/>
                </a:ext>
              </a:extLst>
            </p:cNvPr>
            <p:cNvSpPr/>
            <p:nvPr/>
          </p:nvSpPr>
          <p:spPr>
            <a:xfrm>
              <a:off x="4762" y="4762"/>
              <a:ext cx="2486025" cy="2369185"/>
            </a:xfrm>
            <a:custGeom>
              <a:avLst/>
              <a:gdLst/>
              <a:ahLst/>
              <a:cxnLst/>
              <a:rect l="l" t="t" r="r" b="b"/>
              <a:pathLst>
                <a:path w="2486025" h="2369185">
                  <a:moveTo>
                    <a:pt x="0" y="2369184"/>
                  </a:moveTo>
                  <a:lnTo>
                    <a:pt x="2486025" y="2369184"/>
                  </a:lnTo>
                  <a:lnTo>
                    <a:pt x="2486025" y="0"/>
                  </a:lnTo>
                  <a:lnTo>
                    <a:pt x="0" y="0"/>
                  </a:lnTo>
                  <a:lnTo>
                    <a:pt x="0" y="2369184"/>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87794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DB0D-B573-808E-4B7E-654AF5CA2C12}"/>
              </a:ext>
            </a:extLst>
          </p:cNvPr>
          <p:cNvSpPr>
            <a:spLocks noGrp="1"/>
          </p:cNvSpPr>
          <p:nvPr>
            <p:ph type="title"/>
          </p:nvPr>
        </p:nvSpPr>
        <p:spPr>
          <a:xfrm>
            <a:off x="1066800" y="642594"/>
            <a:ext cx="10058400" cy="1460526"/>
          </a:xfrm>
        </p:spPr>
        <p:txBody>
          <a:bodyPr/>
          <a:lstStyle/>
          <a:p>
            <a:r>
              <a:rPr lang="en-US" sz="3600" b="1" kern="0" dirty="0">
                <a:solidFill>
                  <a:srgbClr val="4866AC"/>
                </a:solidFill>
                <a:effectLst/>
                <a:latin typeface="Carlito"/>
                <a:ea typeface="Carlito"/>
                <a:cs typeface="Carlito"/>
              </a:rPr>
              <a:t>AUTOCAD</a:t>
            </a:r>
            <a:r>
              <a:rPr lang="en-US" sz="3600" b="1" kern="0" spc="-50" dirty="0">
                <a:solidFill>
                  <a:srgbClr val="4866AC"/>
                </a:solidFill>
                <a:effectLst/>
                <a:latin typeface="Carlito"/>
                <a:ea typeface="Carlito"/>
                <a:cs typeface="Carlito"/>
              </a:rPr>
              <a:t> </a:t>
            </a:r>
            <a:r>
              <a:rPr lang="en-US" sz="3600" b="1" kern="0" spc="-10" dirty="0">
                <a:solidFill>
                  <a:srgbClr val="4866AC"/>
                </a:solidFill>
                <a:effectLst/>
                <a:latin typeface="Carlito"/>
                <a:ea typeface="Carlito"/>
                <a:cs typeface="Carlito"/>
              </a:rPr>
              <a:t>WORKSHOP</a:t>
            </a:r>
            <a:br>
              <a:rPr lang="en-IN" sz="1800" b="1" kern="0" dirty="0">
                <a:effectLst/>
                <a:latin typeface="Carlito"/>
                <a:ea typeface="Carlito"/>
                <a:cs typeface="Carlito"/>
              </a:rPr>
            </a:br>
            <a:endParaRPr lang="en-IN" dirty="0"/>
          </a:p>
        </p:txBody>
      </p:sp>
      <p:sp>
        <p:nvSpPr>
          <p:cNvPr id="3" name="Content Placeholder 2">
            <a:extLst>
              <a:ext uri="{FF2B5EF4-FFF2-40B4-BE49-F238E27FC236}">
                <a16:creationId xmlns:a16="http://schemas.microsoft.com/office/drawing/2014/main" id="{FD8A9587-C6F6-D5DF-DFEF-A55B26D9E5C8}"/>
              </a:ext>
            </a:extLst>
          </p:cNvPr>
          <p:cNvSpPr>
            <a:spLocks noGrp="1"/>
          </p:cNvSpPr>
          <p:nvPr>
            <p:ph idx="1"/>
          </p:nvPr>
        </p:nvSpPr>
        <p:spPr/>
        <p:txBody>
          <a:bodyPr/>
          <a:lstStyle/>
          <a:p>
            <a:pPr marL="0" marR="0" indent="0">
              <a:spcBef>
                <a:spcPts val="0"/>
              </a:spcBef>
              <a:spcAft>
                <a:spcPts val="0"/>
              </a:spcAft>
              <a:buNone/>
            </a:pPr>
            <a:r>
              <a:rPr lang="en-US" sz="1800" spc="-10" dirty="0">
                <a:effectLst/>
                <a:latin typeface="Carlito"/>
                <a:ea typeface="Carlito"/>
                <a:cs typeface="Carlito"/>
              </a:rPr>
              <a:t>DATE:26</a:t>
            </a:r>
            <a:r>
              <a:rPr lang="en-US" sz="1800" spc="-10" baseline="30000" dirty="0">
                <a:effectLst/>
                <a:latin typeface="Carlito"/>
                <a:ea typeface="Carlito"/>
                <a:cs typeface="Carlito"/>
              </a:rPr>
              <a:t>TH,</a:t>
            </a:r>
            <a:r>
              <a:rPr lang="en-US" sz="1800" spc="-10" dirty="0">
                <a:effectLst/>
                <a:latin typeface="Carlito"/>
                <a:ea typeface="Carlito"/>
                <a:cs typeface="Carlito"/>
              </a:rPr>
              <a:t>27</a:t>
            </a:r>
            <a:r>
              <a:rPr lang="en-US" sz="1800" spc="-10" baseline="30000" dirty="0">
                <a:effectLst/>
                <a:latin typeface="Carlito"/>
                <a:ea typeface="Carlito"/>
                <a:cs typeface="Carlito"/>
              </a:rPr>
              <a:t>TH</a:t>
            </a:r>
            <a:r>
              <a:rPr lang="en-US" sz="1800" spc="-10" dirty="0">
                <a:effectLst/>
                <a:latin typeface="Carlito"/>
                <a:ea typeface="Carlito"/>
                <a:cs typeface="Carlito"/>
              </a:rPr>
              <a:t>,28</a:t>
            </a:r>
            <a:r>
              <a:rPr lang="en-US" sz="1800" spc="-10" baseline="30000" dirty="0">
                <a:effectLst/>
                <a:latin typeface="Carlito"/>
                <a:ea typeface="Carlito"/>
                <a:cs typeface="Carlito"/>
              </a:rPr>
              <a:t>TH</a:t>
            </a:r>
            <a:r>
              <a:rPr lang="en-US" sz="1800" spc="-10" dirty="0">
                <a:effectLst/>
                <a:latin typeface="Carlito"/>
                <a:ea typeface="Carlito"/>
                <a:cs typeface="Carlito"/>
              </a:rPr>
              <a:t>April</a:t>
            </a:r>
            <a:r>
              <a:rPr lang="en-US" sz="1800" spc="125" dirty="0">
                <a:effectLst/>
                <a:latin typeface="Carlito"/>
                <a:ea typeface="Carlito"/>
                <a:cs typeface="Carlito"/>
              </a:rPr>
              <a:t> </a:t>
            </a:r>
            <a:r>
              <a:rPr lang="en-US" sz="1800" spc="-20" dirty="0">
                <a:effectLst/>
                <a:latin typeface="Carlito"/>
                <a:ea typeface="Carlito"/>
                <a:cs typeface="Carlito"/>
              </a:rPr>
              <a:t>2023</a:t>
            </a:r>
            <a:endParaRPr lang="en-IN" sz="1800" dirty="0">
              <a:effectLst/>
              <a:latin typeface="Carlito"/>
              <a:ea typeface="Carlito"/>
              <a:cs typeface="Carlito"/>
            </a:endParaRPr>
          </a:p>
          <a:p>
            <a:pPr marL="0" marR="165735" indent="0">
              <a:lnSpc>
                <a:spcPct val="107000"/>
              </a:lnSpc>
              <a:spcBef>
                <a:spcPts val="965"/>
              </a:spcBef>
              <a:spcAft>
                <a:spcPts val="0"/>
              </a:spcAft>
              <a:buNone/>
            </a:pPr>
            <a:r>
              <a:rPr lang="en-US" sz="1800" dirty="0">
                <a:effectLst/>
                <a:latin typeface="Carlito"/>
                <a:ea typeface="Carlito"/>
                <a:cs typeface="Carlito"/>
              </a:rPr>
              <a:t>The ASCE Student chapter had held a 3-day workshop for AUTOCAD which was led by </a:t>
            </a:r>
            <a:r>
              <a:rPr lang="en-US" sz="1800" dirty="0" err="1">
                <a:effectLst/>
                <a:latin typeface="Carlito"/>
                <a:ea typeface="Carlito"/>
                <a:cs typeface="Carlito"/>
              </a:rPr>
              <a:t>Abhiram</a:t>
            </a:r>
            <a:r>
              <a:rPr lang="en-US" sz="1800" dirty="0">
                <a:effectLst/>
                <a:latin typeface="Carlito"/>
                <a:ea typeface="Carlito"/>
                <a:cs typeface="Carlito"/>
              </a:rPr>
              <a:t> S , the President of ASCE Student chapter and Chandu Krishna , the program coordinator , with the motive of upskilling the student with the features,</a:t>
            </a:r>
            <a:r>
              <a:rPr lang="en-US" sz="1800" spc="-15" dirty="0">
                <a:effectLst/>
                <a:latin typeface="Carlito"/>
                <a:ea typeface="Carlito"/>
                <a:cs typeface="Carlito"/>
              </a:rPr>
              <a:t> </a:t>
            </a:r>
            <a:r>
              <a:rPr lang="en-US" sz="1800" dirty="0">
                <a:effectLst/>
                <a:latin typeface="Carlito"/>
                <a:ea typeface="Carlito"/>
                <a:cs typeface="Carlito"/>
              </a:rPr>
              <a:t>traits,</a:t>
            </a:r>
            <a:r>
              <a:rPr lang="en-US" sz="1800" spc="-15" dirty="0">
                <a:effectLst/>
                <a:latin typeface="Carlito"/>
                <a:ea typeface="Carlito"/>
                <a:cs typeface="Carlito"/>
              </a:rPr>
              <a:t> </a:t>
            </a:r>
            <a:r>
              <a:rPr lang="en-US" sz="1800" dirty="0">
                <a:effectLst/>
                <a:latin typeface="Carlito"/>
                <a:ea typeface="Carlito"/>
                <a:cs typeface="Carlito"/>
              </a:rPr>
              <a:t>and</a:t>
            </a:r>
            <a:r>
              <a:rPr lang="en-US" sz="1800" spc="-15" dirty="0">
                <a:effectLst/>
                <a:latin typeface="Carlito"/>
                <a:ea typeface="Carlito"/>
                <a:cs typeface="Carlito"/>
              </a:rPr>
              <a:t> </a:t>
            </a:r>
            <a:r>
              <a:rPr lang="en-US" sz="1800" dirty="0">
                <a:effectLst/>
                <a:latin typeface="Carlito"/>
                <a:ea typeface="Carlito"/>
                <a:cs typeface="Carlito"/>
              </a:rPr>
              <a:t>use</a:t>
            </a:r>
            <a:r>
              <a:rPr lang="en-US" sz="1800" spc="-15" dirty="0">
                <a:effectLst/>
                <a:latin typeface="Carlito"/>
                <a:ea typeface="Carlito"/>
                <a:cs typeface="Carlito"/>
              </a:rPr>
              <a:t> </a:t>
            </a:r>
            <a:r>
              <a:rPr lang="en-US" sz="1800" dirty="0">
                <a:effectLst/>
                <a:latin typeface="Carlito"/>
                <a:ea typeface="Carlito"/>
                <a:cs typeface="Carlito"/>
              </a:rPr>
              <a:t>of</a:t>
            </a:r>
            <a:r>
              <a:rPr lang="en-US" sz="1800" spc="-15" dirty="0">
                <a:effectLst/>
                <a:latin typeface="Carlito"/>
                <a:ea typeface="Carlito"/>
                <a:cs typeface="Carlito"/>
              </a:rPr>
              <a:t> </a:t>
            </a:r>
            <a:r>
              <a:rPr lang="en-US" sz="1800" dirty="0">
                <a:effectLst/>
                <a:latin typeface="Carlito"/>
                <a:ea typeface="Carlito"/>
                <a:cs typeface="Carlito"/>
              </a:rPr>
              <a:t>AUTOCAD,</a:t>
            </a:r>
            <a:r>
              <a:rPr lang="en-US" sz="1800" spc="-15" dirty="0">
                <a:effectLst/>
                <a:latin typeface="Carlito"/>
                <a:ea typeface="Carlito"/>
                <a:cs typeface="Carlito"/>
              </a:rPr>
              <a:t> </a:t>
            </a:r>
            <a:r>
              <a:rPr lang="en-US" sz="1800" dirty="0">
                <a:effectLst/>
                <a:latin typeface="Carlito"/>
                <a:ea typeface="Carlito"/>
                <a:cs typeface="Carlito"/>
              </a:rPr>
              <a:t>a</a:t>
            </a:r>
            <a:r>
              <a:rPr lang="en-US" sz="1800" spc="-15" dirty="0">
                <a:effectLst/>
                <a:latin typeface="Carlito"/>
                <a:ea typeface="Carlito"/>
                <a:cs typeface="Carlito"/>
              </a:rPr>
              <a:t> </a:t>
            </a:r>
            <a:r>
              <a:rPr lang="en-US" sz="1800" dirty="0">
                <a:effectLst/>
                <a:latin typeface="Carlito"/>
                <a:ea typeface="Carlito"/>
                <a:cs typeface="Carlito"/>
              </a:rPr>
              <a:t>3D</a:t>
            </a:r>
            <a:r>
              <a:rPr lang="en-US" sz="1800" spc="-15" dirty="0">
                <a:effectLst/>
                <a:latin typeface="Carlito"/>
                <a:ea typeface="Carlito"/>
                <a:cs typeface="Carlito"/>
              </a:rPr>
              <a:t> </a:t>
            </a:r>
            <a:r>
              <a:rPr lang="en-US" sz="1800" dirty="0">
                <a:effectLst/>
                <a:latin typeface="Carlito"/>
                <a:ea typeface="Carlito"/>
                <a:cs typeface="Carlito"/>
              </a:rPr>
              <a:t>design</a:t>
            </a:r>
            <a:r>
              <a:rPr lang="en-US" sz="1800" spc="-15" dirty="0">
                <a:effectLst/>
                <a:latin typeface="Carlito"/>
                <a:ea typeface="Carlito"/>
                <a:cs typeface="Carlito"/>
              </a:rPr>
              <a:t> </a:t>
            </a:r>
            <a:r>
              <a:rPr lang="en-US" sz="1800" dirty="0">
                <a:effectLst/>
                <a:latin typeface="Carlito"/>
                <a:ea typeface="Carlito"/>
                <a:cs typeface="Carlito"/>
              </a:rPr>
              <a:t>software</a:t>
            </a:r>
            <a:r>
              <a:rPr lang="en-US" sz="1800" spc="-20" dirty="0">
                <a:effectLst/>
                <a:latin typeface="Carlito"/>
                <a:ea typeface="Carlito"/>
                <a:cs typeface="Carlito"/>
              </a:rPr>
              <a:t> </a:t>
            </a:r>
            <a:r>
              <a:rPr lang="en-US" sz="1800" dirty="0">
                <a:effectLst/>
                <a:latin typeface="Carlito"/>
                <a:ea typeface="Carlito"/>
                <a:cs typeface="Carlito"/>
              </a:rPr>
              <a:t>which</a:t>
            </a:r>
            <a:r>
              <a:rPr lang="en-US" sz="1800" spc="-15" dirty="0">
                <a:effectLst/>
                <a:latin typeface="Carlito"/>
                <a:ea typeface="Carlito"/>
                <a:cs typeface="Carlito"/>
              </a:rPr>
              <a:t> </a:t>
            </a:r>
            <a:r>
              <a:rPr lang="en-US" sz="1800" dirty="0">
                <a:effectLst/>
                <a:latin typeface="Carlito"/>
                <a:ea typeface="Carlito"/>
                <a:cs typeface="Carlito"/>
              </a:rPr>
              <a:t>is</a:t>
            </a:r>
            <a:r>
              <a:rPr lang="en-US" sz="1800" spc="-15" dirty="0">
                <a:effectLst/>
                <a:latin typeface="Carlito"/>
                <a:ea typeface="Carlito"/>
                <a:cs typeface="Carlito"/>
              </a:rPr>
              <a:t> </a:t>
            </a:r>
            <a:r>
              <a:rPr lang="en-US" sz="1800" dirty="0">
                <a:effectLst/>
                <a:latin typeface="Carlito"/>
                <a:ea typeface="Carlito"/>
                <a:cs typeface="Carlito"/>
              </a:rPr>
              <a:t>an</a:t>
            </a:r>
            <a:r>
              <a:rPr lang="en-US" sz="1800" spc="-5" dirty="0">
                <a:effectLst/>
                <a:latin typeface="Carlito"/>
                <a:ea typeface="Carlito"/>
                <a:cs typeface="Carlito"/>
              </a:rPr>
              <a:t> </a:t>
            </a:r>
            <a:r>
              <a:rPr lang="en-US" sz="1800" dirty="0">
                <a:effectLst/>
                <a:latin typeface="Carlito"/>
                <a:ea typeface="Carlito"/>
                <a:cs typeface="Carlito"/>
              </a:rPr>
              <a:t>essential software</a:t>
            </a:r>
            <a:r>
              <a:rPr lang="en-US" sz="1800" spc="-35" dirty="0">
                <a:effectLst/>
                <a:latin typeface="Carlito"/>
                <a:ea typeface="Carlito"/>
                <a:cs typeface="Carlito"/>
              </a:rPr>
              <a:t> </a:t>
            </a:r>
            <a:r>
              <a:rPr lang="en-US" sz="1800" dirty="0">
                <a:effectLst/>
                <a:latin typeface="Carlito"/>
                <a:ea typeface="Carlito"/>
                <a:cs typeface="Carlito"/>
              </a:rPr>
              <a:t>in</a:t>
            </a:r>
            <a:r>
              <a:rPr lang="en-US" sz="1800" spc="-20"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field</a:t>
            </a:r>
            <a:r>
              <a:rPr lang="en-US" sz="1800" spc="-10" dirty="0">
                <a:effectLst/>
                <a:latin typeface="Carlito"/>
                <a:ea typeface="Carlito"/>
                <a:cs typeface="Carlito"/>
              </a:rPr>
              <a:t> </a:t>
            </a:r>
            <a:r>
              <a:rPr lang="en-US" sz="1800" dirty="0">
                <a:effectLst/>
                <a:latin typeface="Carlito"/>
                <a:ea typeface="Carlito"/>
                <a:cs typeface="Carlito"/>
              </a:rPr>
              <a:t>of</a:t>
            </a:r>
            <a:r>
              <a:rPr lang="en-US" sz="1800" spc="-15" dirty="0">
                <a:effectLst/>
                <a:latin typeface="Carlito"/>
                <a:ea typeface="Carlito"/>
                <a:cs typeface="Carlito"/>
              </a:rPr>
              <a:t> </a:t>
            </a:r>
            <a:r>
              <a:rPr lang="en-US" sz="1800" dirty="0">
                <a:effectLst/>
                <a:latin typeface="Carlito"/>
                <a:ea typeface="Carlito"/>
                <a:cs typeface="Carlito"/>
              </a:rPr>
              <a:t>civil</a:t>
            </a:r>
            <a:r>
              <a:rPr lang="en-US" sz="1800" spc="-15" dirty="0">
                <a:effectLst/>
                <a:latin typeface="Carlito"/>
                <a:ea typeface="Carlito"/>
                <a:cs typeface="Carlito"/>
              </a:rPr>
              <a:t> </a:t>
            </a:r>
            <a:r>
              <a:rPr lang="en-US" sz="1800" dirty="0">
                <a:effectLst/>
                <a:latin typeface="Carlito"/>
                <a:ea typeface="Carlito"/>
                <a:cs typeface="Carlito"/>
              </a:rPr>
              <a:t>engineering.</a:t>
            </a:r>
            <a:r>
              <a:rPr lang="en-US" sz="1800" spc="-15" dirty="0">
                <a:effectLst/>
                <a:latin typeface="Carlito"/>
                <a:ea typeface="Carlito"/>
                <a:cs typeface="Carlito"/>
              </a:rPr>
              <a:t> </a:t>
            </a:r>
            <a:r>
              <a:rPr lang="en-US" sz="1800" dirty="0">
                <a:effectLst/>
                <a:latin typeface="Carlito"/>
                <a:ea typeface="Carlito"/>
                <a:cs typeface="Carlito"/>
              </a:rPr>
              <a:t>The</a:t>
            </a:r>
            <a:r>
              <a:rPr lang="en-US" sz="1800" spc="-40" dirty="0">
                <a:effectLst/>
                <a:latin typeface="Carlito"/>
                <a:ea typeface="Carlito"/>
                <a:cs typeface="Carlito"/>
              </a:rPr>
              <a:t> </a:t>
            </a:r>
            <a:r>
              <a:rPr lang="en-US" sz="1800" dirty="0">
                <a:effectLst/>
                <a:latin typeface="Carlito"/>
                <a:ea typeface="Carlito"/>
                <a:cs typeface="Carlito"/>
              </a:rPr>
              <a:t>workshop was</a:t>
            </a:r>
            <a:r>
              <a:rPr lang="en-US" sz="1800" spc="-20" dirty="0">
                <a:effectLst/>
                <a:latin typeface="Carlito"/>
                <a:ea typeface="Carlito"/>
                <a:cs typeface="Carlito"/>
              </a:rPr>
              <a:t> </a:t>
            </a:r>
            <a:r>
              <a:rPr lang="en-US" sz="1800" dirty="0">
                <a:effectLst/>
                <a:latin typeface="Carlito"/>
                <a:ea typeface="Carlito"/>
                <a:cs typeface="Carlito"/>
              </a:rPr>
              <a:t>attended</a:t>
            </a:r>
            <a:r>
              <a:rPr lang="en-US" sz="1800" spc="-15" dirty="0">
                <a:effectLst/>
                <a:latin typeface="Carlito"/>
                <a:ea typeface="Carlito"/>
                <a:cs typeface="Carlito"/>
              </a:rPr>
              <a:t> </a:t>
            </a:r>
            <a:r>
              <a:rPr lang="en-US" sz="1800" dirty="0">
                <a:effectLst/>
                <a:latin typeface="Carlito"/>
                <a:ea typeface="Carlito"/>
                <a:cs typeface="Carlito"/>
              </a:rPr>
              <a:t>by</a:t>
            </a:r>
            <a:r>
              <a:rPr lang="en-US" sz="1800" spc="-25" dirty="0">
                <a:effectLst/>
                <a:latin typeface="Carlito"/>
                <a:ea typeface="Carlito"/>
                <a:cs typeface="Carlito"/>
              </a:rPr>
              <a:t> </a:t>
            </a:r>
            <a:r>
              <a:rPr lang="en-US" sz="1800" dirty="0">
                <a:effectLst/>
                <a:latin typeface="Carlito"/>
                <a:ea typeface="Carlito"/>
                <a:cs typeface="Carlito"/>
              </a:rPr>
              <a:t>over</a:t>
            </a:r>
            <a:r>
              <a:rPr lang="en-US" sz="1800" spc="-30" dirty="0">
                <a:effectLst/>
                <a:latin typeface="Carlito"/>
                <a:ea typeface="Carlito"/>
                <a:cs typeface="Carlito"/>
              </a:rPr>
              <a:t> </a:t>
            </a:r>
            <a:r>
              <a:rPr lang="en-US" sz="1800" dirty="0">
                <a:effectLst/>
                <a:latin typeface="Carlito"/>
                <a:ea typeface="Carlito"/>
                <a:cs typeface="Carlito"/>
              </a:rPr>
              <a:t>60 students, marking it as fruitful. It was held on 26</a:t>
            </a:r>
            <a:r>
              <a:rPr lang="en-US" sz="1800" baseline="30000" dirty="0">
                <a:effectLst/>
                <a:latin typeface="Carlito"/>
                <a:ea typeface="Carlito"/>
                <a:cs typeface="Carlito"/>
              </a:rPr>
              <a:t>th</a:t>
            </a:r>
            <a:r>
              <a:rPr lang="en-US" sz="1800" dirty="0">
                <a:effectLst/>
                <a:latin typeface="Carlito"/>
                <a:ea typeface="Carlito"/>
                <a:cs typeface="Carlito"/>
              </a:rPr>
              <a:t>, 27</a:t>
            </a:r>
            <a:r>
              <a:rPr lang="en-US" sz="1800" baseline="30000" dirty="0">
                <a:effectLst/>
                <a:latin typeface="Carlito"/>
                <a:ea typeface="Carlito"/>
                <a:cs typeface="Carlito"/>
              </a:rPr>
              <a:t>th</a:t>
            </a:r>
            <a:r>
              <a:rPr lang="en-US" sz="1800" dirty="0">
                <a:effectLst/>
                <a:latin typeface="Carlito"/>
                <a:ea typeface="Carlito"/>
                <a:cs typeface="Carlito"/>
              </a:rPr>
              <a:t> and 28</a:t>
            </a:r>
            <a:r>
              <a:rPr lang="en-US" sz="1800" baseline="30000" dirty="0">
                <a:effectLst/>
                <a:latin typeface="Carlito"/>
                <a:ea typeface="Carlito"/>
                <a:cs typeface="Carlito"/>
              </a:rPr>
              <a:t>th</a:t>
            </a:r>
            <a:r>
              <a:rPr lang="en-US" sz="1800" dirty="0">
                <a:effectLst/>
                <a:latin typeface="Carlito"/>
                <a:ea typeface="Carlito"/>
                <a:cs typeface="Carlito"/>
              </a:rPr>
              <a:t> of April 2023 , for an hour everyday</a:t>
            </a:r>
            <a:r>
              <a:rPr lang="en-US" sz="1800" spc="200" dirty="0">
                <a:effectLst/>
                <a:latin typeface="Carlito"/>
                <a:ea typeface="Carlito"/>
                <a:cs typeface="Carlito"/>
              </a:rPr>
              <a:t> </a:t>
            </a:r>
            <a:r>
              <a:rPr lang="en-US" sz="1800" dirty="0">
                <a:effectLst/>
                <a:latin typeface="Carlito"/>
                <a:ea typeface="Carlito"/>
                <a:cs typeface="Carlito"/>
              </a:rPr>
              <a:t>from 4:30 to 5:30 pm</a:t>
            </a:r>
            <a:endParaRPr lang="en-IN" sz="1800" dirty="0">
              <a:effectLst/>
              <a:latin typeface="Carlito"/>
              <a:ea typeface="Carlito"/>
              <a:cs typeface="Carlito"/>
            </a:endParaRPr>
          </a:p>
          <a:p>
            <a:endParaRPr lang="en-IN" dirty="0"/>
          </a:p>
        </p:txBody>
      </p:sp>
    </p:spTree>
    <p:extLst>
      <p:ext uri="{BB962C8B-B14F-4D97-AF65-F5344CB8AC3E}">
        <p14:creationId xmlns:p14="http://schemas.microsoft.com/office/powerpoint/2010/main" val="366513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5EA56-9EE8-C556-CE78-D9B504C22721}"/>
              </a:ext>
            </a:extLst>
          </p:cNvPr>
          <p:cNvSpPr>
            <a:spLocks noGrp="1"/>
          </p:cNvSpPr>
          <p:nvPr>
            <p:ph idx="1"/>
          </p:nvPr>
        </p:nvSpPr>
        <p:spPr>
          <a:xfrm>
            <a:off x="432261" y="448887"/>
            <a:ext cx="11288683" cy="5985164"/>
          </a:xfrm>
        </p:spPr>
        <p:txBody>
          <a:bodyPr/>
          <a:lstStyle/>
          <a:p>
            <a:pPr marL="0" indent="0">
              <a:buNone/>
            </a:pPr>
            <a:r>
              <a:rPr lang="en-US" sz="1800" dirty="0">
                <a:effectLst/>
                <a:latin typeface="Carlito"/>
                <a:ea typeface="Carlito"/>
                <a:cs typeface="Carlito"/>
              </a:rPr>
              <a:t>The event was predominantly attended by 1</a:t>
            </a:r>
            <a:r>
              <a:rPr lang="en-US" sz="1800" baseline="30000" dirty="0">
                <a:effectLst/>
                <a:latin typeface="Carlito"/>
                <a:ea typeface="Carlito"/>
                <a:cs typeface="Carlito"/>
              </a:rPr>
              <a:t>st</a:t>
            </a:r>
            <a:r>
              <a:rPr lang="en-US" sz="1800" dirty="0">
                <a:effectLst/>
                <a:latin typeface="Carlito"/>
                <a:ea typeface="Carlito"/>
                <a:cs typeface="Carlito"/>
              </a:rPr>
              <a:t> year students of the civil engineering</a:t>
            </a:r>
            <a:r>
              <a:rPr lang="en-US" sz="1800" spc="-30" dirty="0">
                <a:effectLst/>
                <a:latin typeface="Carlito"/>
                <a:ea typeface="Carlito"/>
                <a:cs typeface="Carlito"/>
              </a:rPr>
              <a:t> </a:t>
            </a:r>
            <a:r>
              <a:rPr lang="en-US" sz="1800" dirty="0">
                <a:effectLst/>
                <a:latin typeface="Carlito"/>
                <a:ea typeface="Carlito"/>
                <a:cs typeface="Carlito"/>
              </a:rPr>
              <a:t>stream</a:t>
            </a:r>
            <a:r>
              <a:rPr lang="en-US" sz="1800" spc="-35" dirty="0">
                <a:effectLst/>
                <a:latin typeface="Carlito"/>
                <a:ea typeface="Carlito"/>
                <a:cs typeface="Carlito"/>
              </a:rPr>
              <a:t> </a:t>
            </a:r>
            <a:r>
              <a:rPr lang="en-US" sz="1800" dirty="0">
                <a:effectLst/>
                <a:latin typeface="Carlito"/>
                <a:ea typeface="Carlito"/>
                <a:cs typeface="Carlito"/>
              </a:rPr>
              <a:t>but</a:t>
            </a:r>
            <a:r>
              <a:rPr lang="en-US" sz="1800" spc="-25" dirty="0">
                <a:effectLst/>
                <a:latin typeface="Carlito"/>
                <a:ea typeface="Carlito"/>
                <a:cs typeface="Carlito"/>
              </a:rPr>
              <a:t> </a:t>
            </a:r>
            <a:r>
              <a:rPr lang="en-US" sz="1800" dirty="0">
                <a:effectLst/>
                <a:latin typeface="Carlito"/>
                <a:ea typeface="Carlito"/>
                <a:cs typeface="Carlito"/>
              </a:rPr>
              <a:t>was</a:t>
            </a:r>
            <a:r>
              <a:rPr lang="en-US" sz="1800" spc="-35" dirty="0">
                <a:effectLst/>
                <a:latin typeface="Carlito"/>
                <a:ea typeface="Carlito"/>
                <a:cs typeface="Carlito"/>
              </a:rPr>
              <a:t> </a:t>
            </a:r>
            <a:r>
              <a:rPr lang="en-US" sz="1800" dirty="0">
                <a:effectLst/>
                <a:latin typeface="Carlito"/>
                <a:ea typeface="Carlito"/>
                <a:cs typeface="Carlito"/>
              </a:rPr>
              <a:t>also</a:t>
            </a:r>
            <a:r>
              <a:rPr lang="en-US" sz="1800" spc="-25" dirty="0">
                <a:effectLst/>
                <a:latin typeface="Carlito"/>
                <a:ea typeface="Carlito"/>
                <a:cs typeface="Carlito"/>
              </a:rPr>
              <a:t> </a:t>
            </a:r>
            <a:r>
              <a:rPr lang="en-US" sz="1800" dirty="0">
                <a:effectLst/>
                <a:latin typeface="Carlito"/>
                <a:ea typeface="Carlito"/>
                <a:cs typeface="Carlito"/>
              </a:rPr>
              <a:t>engaged</a:t>
            </a:r>
            <a:r>
              <a:rPr lang="en-US" sz="1800" spc="-25" dirty="0">
                <a:effectLst/>
                <a:latin typeface="Carlito"/>
                <a:ea typeface="Carlito"/>
                <a:cs typeface="Carlito"/>
              </a:rPr>
              <a:t> </a:t>
            </a:r>
            <a:r>
              <a:rPr lang="en-US" sz="1800" dirty="0">
                <a:effectLst/>
                <a:latin typeface="Carlito"/>
                <a:ea typeface="Carlito"/>
                <a:cs typeface="Carlito"/>
              </a:rPr>
              <a:t>by</a:t>
            </a:r>
            <a:r>
              <a:rPr lang="en-US" sz="1800" spc="-30" dirty="0">
                <a:effectLst/>
                <a:latin typeface="Carlito"/>
                <a:ea typeface="Carlito"/>
                <a:cs typeface="Carlito"/>
              </a:rPr>
              <a:t> </a:t>
            </a:r>
            <a:r>
              <a:rPr lang="en-US" sz="1800" dirty="0">
                <a:effectLst/>
                <a:latin typeface="Carlito"/>
                <a:ea typeface="Carlito"/>
                <a:cs typeface="Carlito"/>
              </a:rPr>
              <a:t>few</a:t>
            </a:r>
            <a:r>
              <a:rPr lang="en-US" sz="1800" spc="-40" dirty="0">
                <a:effectLst/>
                <a:latin typeface="Carlito"/>
                <a:ea typeface="Carlito"/>
                <a:cs typeface="Carlito"/>
              </a:rPr>
              <a:t> </a:t>
            </a:r>
            <a:r>
              <a:rPr lang="en-US" sz="1800" dirty="0">
                <a:effectLst/>
                <a:latin typeface="Carlito"/>
                <a:ea typeface="Carlito"/>
                <a:cs typeface="Carlito"/>
              </a:rPr>
              <a:t>second</a:t>
            </a:r>
            <a:r>
              <a:rPr lang="en-US" sz="1800" spc="-25" dirty="0">
                <a:effectLst/>
                <a:latin typeface="Carlito"/>
                <a:ea typeface="Carlito"/>
                <a:cs typeface="Carlito"/>
              </a:rPr>
              <a:t> </a:t>
            </a:r>
            <a:r>
              <a:rPr lang="en-US" sz="1800" dirty="0">
                <a:effectLst/>
                <a:latin typeface="Carlito"/>
                <a:ea typeface="Carlito"/>
                <a:cs typeface="Carlito"/>
              </a:rPr>
              <a:t>year</a:t>
            </a:r>
            <a:r>
              <a:rPr lang="en-US" sz="1800" spc="-30" dirty="0">
                <a:effectLst/>
                <a:latin typeface="Carlito"/>
                <a:ea typeface="Carlito"/>
                <a:cs typeface="Carlito"/>
              </a:rPr>
              <a:t> </a:t>
            </a:r>
            <a:r>
              <a:rPr lang="en-US" sz="1800" dirty="0">
                <a:effectLst/>
                <a:latin typeface="Carlito"/>
                <a:ea typeface="Carlito"/>
                <a:cs typeface="Carlito"/>
              </a:rPr>
              <a:t>students.</a:t>
            </a:r>
            <a:r>
              <a:rPr lang="en-US" sz="1800" spc="-25" dirty="0">
                <a:effectLst/>
                <a:latin typeface="Carlito"/>
                <a:ea typeface="Carlito"/>
                <a:cs typeface="Carlito"/>
              </a:rPr>
              <a:t> </a:t>
            </a:r>
            <a:r>
              <a:rPr lang="en-US" sz="1800" dirty="0">
                <a:effectLst/>
                <a:latin typeface="Carlito"/>
                <a:ea typeface="Carlito"/>
                <a:cs typeface="Carlito"/>
              </a:rPr>
              <a:t>The registration</a:t>
            </a:r>
            <a:r>
              <a:rPr lang="en-US" sz="1800" spc="-20" dirty="0">
                <a:effectLst/>
                <a:latin typeface="Carlito"/>
                <a:ea typeface="Carlito"/>
                <a:cs typeface="Carlito"/>
              </a:rPr>
              <a:t> </a:t>
            </a:r>
            <a:r>
              <a:rPr lang="en-US" sz="1800" dirty="0">
                <a:effectLst/>
                <a:latin typeface="Carlito"/>
                <a:ea typeface="Carlito"/>
                <a:cs typeface="Carlito"/>
              </a:rPr>
              <a:t>for</a:t>
            </a:r>
            <a:r>
              <a:rPr lang="en-US" sz="1800" spc="-20"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event</a:t>
            </a:r>
            <a:r>
              <a:rPr lang="en-US" sz="1800" spc="-20" dirty="0">
                <a:effectLst/>
                <a:latin typeface="Carlito"/>
                <a:ea typeface="Carlito"/>
                <a:cs typeface="Carlito"/>
              </a:rPr>
              <a:t> </a:t>
            </a:r>
            <a:r>
              <a:rPr lang="en-US" sz="1800" dirty="0">
                <a:effectLst/>
                <a:latin typeface="Carlito"/>
                <a:ea typeface="Carlito"/>
                <a:cs typeface="Carlito"/>
              </a:rPr>
              <a:t>had</a:t>
            </a:r>
            <a:r>
              <a:rPr lang="en-US" sz="1800" spc="-10" dirty="0">
                <a:effectLst/>
                <a:latin typeface="Carlito"/>
                <a:ea typeface="Carlito"/>
                <a:cs typeface="Carlito"/>
              </a:rPr>
              <a:t> </a:t>
            </a:r>
            <a:r>
              <a:rPr lang="en-US" sz="1800" dirty="0">
                <a:effectLst/>
                <a:latin typeface="Carlito"/>
                <a:ea typeface="Carlito"/>
                <a:cs typeface="Carlito"/>
              </a:rPr>
              <a:t>started</a:t>
            </a:r>
            <a:r>
              <a:rPr lang="en-US" sz="1800" spc="-20" dirty="0">
                <a:effectLst/>
                <a:latin typeface="Carlito"/>
                <a:ea typeface="Carlito"/>
                <a:cs typeface="Carlito"/>
              </a:rPr>
              <a:t> </a:t>
            </a:r>
            <a:r>
              <a:rPr lang="en-US" sz="1800" dirty="0">
                <a:effectLst/>
                <a:latin typeface="Carlito"/>
                <a:ea typeface="Carlito"/>
                <a:cs typeface="Carlito"/>
              </a:rPr>
              <a:t>2</a:t>
            </a:r>
            <a:r>
              <a:rPr lang="en-US" sz="1800" spc="-20" dirty="0">
                <a:effectLst/>
                <a:latin typeface="Carlito"/>
                <a:ea typeface="Carlito"/>
                <a:cs typeface="Carlito"/>
              </a:rPr>
              <a:t> </a:t>
            </a:r>
            <a:r>
              <a:rPr lang="en-US" sz="1800" dirty="0">
                <a:effectLst/>
                <a:latin typeface="Carlito"/>
                <a:ea typeface="Carlito"/>
                <a:cs typeface="Carlito"/>
              </a:rPr>
              <a:t>weeks</a:t>
            </a:r>
            <a:r>
              <a:rPr lang="en-US" sz="1800" spc="-20" dirty="0">
                <a:effectLst/>
                <a:latin typeface="Carlito"/>
                <a:ea typeface="Carlito"/>
                <a:cs typeface="Carlito"/>
              </a:rPr>
              <a:t> </a:t>
            </a:r>
            <a:r>
              <a:rPr lang="en-US" sz="1800" dirty="0">
                <a:effectLst/>
                <a:latin typeface="Carlito"/>
                <a:ea typeface="Carlito"/>
                <a:cs typeface="Carlito"/>
              </a:rPr>
              <a:t>prior</a:t>
            </a:r>
            <a:r>
              <a:rPr lang="en-US" sz="1800" spc="-20" dirty="0">
                <a:effectLst/>
                <a:latin typeface="Carlito"/>
                <a:ea typeface="Carlito"/>
                <a:cs typeface="Carlito"/>
              </a:rPr>
              <a:t> </a:t>
            </a:r>
            <a:r>
              <a:rPr lang="en-US" sz="1800" dirty="0">
                <a:effectLst/>
                <a:latin typeface="Carlito"/>
                <a:ea typeface="Carlito"/>
                <a:cs typeface="Carlito"/>
              </a:rPr>
              <a:t>to</a:t>
            </a:r>
            <a:r>
              <a:rPr lang="en-US" sz="1800" spc="-5"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program.</a:t>
            </a:r>
            <a:r>
              <a:rPr lang="en-US" sz="1800" spc="-20" dirty="0">
                <a:effectLst/>
                <a:latin typeface="Carlito"/>
                <a:ea typeface="Carlito"/>
                <a:cs typeface="Carlito"/>
              </a:rPr>
              <a:t> </a:t>
            </a:r>
            <a:r>
              <a:rPr lang="en-US" sz="1800" dirty="0">
                <a:effectLst/>
                <a:latin typeface="Carlito"/>
                <a:ea typeface="Carlito"/>
                <a:cs typeface="Carlito"/>
              </a:rPr>
              <a:t>Cost of registration was 150 per head.</a:t>
            </a:r>
            <a:endParaRPr lang="en-IN" sz="1800" dirty="0">
              <a:effectLst/>
              <a:latin typeface="Carlito"/>
              <a:ea typeface="Carlito"/>
              <a:cs typeface="Carlito"/>
            </a:endParaRPr>
          </a:p>
          <a:p>
            <a:pPr marL="0" indent="0">
              <a:buNone/>
            </a:pPr>
            <a:r>
              <a:rPr lang="en-US" sz="1800" dirty="0">
                <a:effectLst/>
                <a:latin typeface="Carlito"/>
                <a:ea typeface="Carlito"/>
                <a:cs typeface="Carlito"/>
              </a:rPr>
              <a:t>The event was made into 3 capsules each session covering every aspect of the software.</a:t>
            </a:r>
            <a:r>
              <a:rPr lang="en-US" sz="1800" spc="200" dirty="0">
                <a:effectLst/>
                <a:latin typeface="Carlito"/>
                <a:ea typeface="Carlito"/>
                <a:cs typeface="Carlito"/>
              </a:rPr>
              <a:t> </a:t>
            </a:r>
            <a:r>
              <a:rPr lang="en-US" sz="1800" dirty="0">
                <a:effectLst/>
                <a:latin typeface="Carlito"/>
                <a:ea typeface="Carlito"/>
                <a:cs typeface="Carlito"/>
              </a:rPr>
              <a:t>On</a:t>
            </a:r>
            <a:r>
              <a:rPr lang="en-US" sz="1800" spc="-40" dirty="0">
                <a:effectLst/>
                <a:latin typeface="Carlito"/>
                <a:ea typeface="Carlito"/>
                <a:cs typeface="Carlito"/>
              </a:rPr>
              <a:t> </a:t>
            </a:r>
            <a:r>
              <a:rPr lang="en-US" sz="1800" dirty="0">
                <a:effectLst/>
                <a:latin typeface="Carlito"/>
                <a:ea typeface="Carlito"/>
                <a:cs typeface="Carlito"/>
              </a:rPr>
              <a:t>Day</a:t>
            </a:r>
            <a:r>
              <a:rPr lang="en-US" sz="1800" spc="-20" dirty="0">
                <a:effectLst/>
                <a:latin typeface="Carlito"/>
                <a:ea typeface="Carlito"/>
                <a:cs typeface="Carlito"/>
              </a:rPr>
              <a:t> </a:t>
            </a:r>
            <a:r>
              <a:rPr lang="en-US" sz="1800" dirty="0">
                <a:effectLst/>
                <a:latin typeface="Carlito"/>
                <a:ea typeface="Carlito"/>
                <a:cs typeface="Carlito"/>
              </a:rPr>
              <a:t>1</a:t>
            </a:r>
            <a:r>
              <a:rPr lang="en-US" sz="1800" spc="-45" dirty="0">
                <a:effectLst/>
                <a:latin typeface="Carlito"/>
                <a:ea typeface="Carlito"/>
                <a:cs typeface="Carlito"/>
              </a:rPr>
              <a:t> </a:t>
            </a:r>
            <a:r>
              <a:rPr lang="en-US" sz="1800" dirty="0">
                <a:effectLst/>
                <a:latin typeface="Carlito"/>
                <a:ea typeface="Carlito"/>
                <a:cs typeface="Carlito"/>
              </a:rPr>
              <a:t>the</a:t>
            </a:r>
            <a:r>
              <a:rPr lang="en-US" sz="1800" spc="-30" dirty="0">
                <a:effectLst/>
                <a:latin typeface="Carlito"/>
                <a:ea typeface="Carlito"/>
                <a:cs typeface="Carlito"/>
              </a:rPr>
              <a:t> </a:t>
            </a:r>
            <a:r>
              <a:rPr lang="en-US" sz="1800" dirty="0">
                <a:effectLst/>
                <a:latin typeface="Carlito"/>
                <a:ea typeface="Carlito"/>
                <a:cs typeface="Carlito"/>
              </a:rPr>
              <a:t>presenters</a:t>
            </a:r>
            <a:r>
              <a:rPr lang="en-US" sz="1800" spc="-30" dirty="0">
                <a:effectLst/>
                <a:latin typeface="Carlito"/>
                <a:ea typeface="Carlito"/>
                <a:cs typeface="Carlito"/>
              </a:rPr>
              <a:t> </a:t>
            </a:r>
            <a:r>
              <a:rPr lang="en-US" sz="1800" dirty="0">
                <a:effectLst/>
                <a:latin typeface="Carlito"/>
                <a:ea typeface="Carlito"/>
                <a:cs typeface="Carlito"/>
              </a:rPr>
              <a:t>gave</a:t>
            </a:r>
            <a:r>
              <a:rPr lang="en-US" sz="1800" spc="-30" dirty="0">
                <a:effectLst/>
                <a:latin typeface="Carlito"/>
                <a:ea typeface="Carlito"/>
                <a:cs typeface="Carlito"/>
              </a:rPr>
              <a:t> </a:t>
            </a:r>
            <a:r>
              <a:rPr lang="en-US" sz="1800" dirty="0">
                <a:effectLst/>
                <a:latin typeface="Carlito"/>
                <a:ea typeface="Carlito"/>
                <a:cs typeface="Carlito"/>
              </a:rPr>
              <a:t>an</a:t>
            </a:r>
            <a:r>
              <a:rPr lang="en-US" sz="1800" spc="-40" dirty="0">
                <a:effectLst/>
                <a:latin typeface="Carlito"/>
                <a:ea typeface="Carlito"/>
                <a:cs typeface="Carlito"/>
              </a:rPr>
              <a:t> </a:t>
            </a:r>
            <a:r>
              <a:rPr lang="en-US" sz="1800" dirty="0">
                <a:effectLst/>
                <a:latin typeface="Carlito"/>
                <a:ea typeface="Carlito"/>
                <a:cs typeface="Carlito"/>
              </a:rPr>
              <a:t>introduction</a:t>
            </a:r>
            <a:r>
              <a:rPr lang="en-US" sz="1800" spc="-35" dirty="0">
                <a:effectLst/>
                <a:latin typeface="Carlito"/>
                <a:ea typeface="Carlito"/>
                <a:cs typeface="Carlito"/>
              </a:rPr>
              <a:t> </a:t>
            </a:r>
            <a:r>
              <a:rPr lang="en-US" sz="1800" dirty="0">
                <a:effectLst/>
                <a:latin typeface="Carlito"/>
                <a:ea typeface="Carlito"/>
                <a:cs typeface="Carlito"/>
              </a:rPr>
              <a:t>to</a:t>
            </a:r>
            <a:r>
              <a:rPr lang="en-US" sz="1800" spc="-30" dirty="0">
                <a:effectLst/>
                <a:latin typeface="Carlito"/>
                <a:ea typeface="Carlito"/>
                <a:cs typeface="Carlito"/>
              </a:rPr>
              <a:t> </a:t>
            </a:r>
            <a:r>
              <a:rPr lang="en-US" sz="1800" dirty="0">
                <a:effectLst/>
                <a:latin typeface="Carlito"/>
                <a:ea typeface="Carlito"/>
                <a:cs typeface="Carlito"/>
              </a:rPr>
              <a:t>AutoCAD,</a:t>
            </a:r>
            <a:r>
              <a:rPr lang="en-US" sz="1800" spc="-35" dirty="0">
                <a:effectLst/>
                <a:latin typeface="Carlito"/>
                <a:ea typeface="Carlito"/>
                <a:cs typeface="Carlito"/>
              </a:rPr>
              <a:t> </a:t>
            </a:r>
            <a:r>
              <a:rPr lang="en-US" sz="1800" dirty="0">
                <a:effectLst/>
                <a:latin typeface="Carlito"/>
                <a:ea typeface="Carlito"/>
                <a:cs typeface="Carlito"/>
              </a:rPr>
              <a:t>including an overview</a:t>
            </a:r>
            <a:r>
              <a:rPr lang="en-US" sz="1800" spc="-5" dirty="0">
                <a:effectLst/>
                <a:latin typeface="Carlito"/>
                <a:ea typeface="Carlito"/>
                <a:cs typeface="Carlito"/>
              </a:rPr>
              <a:t> </a:t>
            </a:r>
            <a:r>
              <a:rPr lang="en-US" sz="1800" dirty="0">
                <a:effectLst/>
                <a:latin typeface="Carlito"/>
                <a:ea typeface="Carlito"/>
                <a:cs typeface="Carlito"/>
              </a:rPr>
              <a:t>of</a:t>
            </a:r>
            <a:r>
              <a:rPr lang="en-US" sz="1800" spc="-5" dirty="0">
                <a:effectLst/>
                <a:latin typeface="Carlito"/>
                <a:ea typeface="Carlito"/>
                <a:cs typeface="Carlito"/>
              </a:rPr>
              <a:t> </a:t>
            </a:r>
            <a:r>
              <a:rPr lang="en-US" sz="1800" dirty="0">
                <a:effectLst/>
                <a:latin typeface="Carlito"/>
                <a:ea typeface="Carlito"/>
                <a:cs typeface="Carlito"/>
              </a:rPr>
              <a:t>its</a:t>
            </a:r>
            <a:r>
              <a:rPr lang="en-US" sz="1800" spc="-5" dirty="0">
                <a:effectLst/>
                <a:latin typeface="Carlito"/>
                <a:ea typeface="Carlito"/>
                <a:cs typeface="Carlito"/>
              </a:rPr>
              <a:t> </a:t>
            </a:r>
            <a:r>
              <a:rPr lang="en-US" sz="1800" dirty="0">
                <a:effectLst/>
                <a:latin typeface="Carlito"/>
                <a:ea typeface="Carlito"/>
                <a:cs typeface="Carlito"/>
              </a:rPr>
              <a:t>interface</a:t>
            </a:r>
            <a:r>
              <a:rPr lang="en-US" sz="1800" spc="-5" dirty="0">
                <a:effectLst/>
                <a:latin typeface="Carlito"/>
                <a:ea typeface="Carlito"/>
                <a:cs typeface="Carlito"/>
              </a:rPr>
              <a:t> </a:t>
            </a:r>
            <a:r>
              <a:rPr lang="en-US" sz="1800" dirty="0">
                <a:effectLst/>
                <a:latin typeface="Carlito"/>
                <a:ea typeface="Carlito"/>
                <a:cs typeface="Carlito"/>
              </a:rPr>
              <a:t>and</a:t>
            </a:r>
            <a:r>
              <a:rPr lang="en-US" sz="1800" spc="-5" dirty="0">
                <a:effectLst/>
                <a:latin typeface="Carlito"/>
                <a:ea typeface="Carlito"/>
                <a:cs typeface="Carlito"/>
              </a:rPr>
              <a:t> </a:t>
            </a:r>
            <a:r>
              <a:rPr lang="en-US" sz="1800" dirty="0">
                <a:effectLst/>
                <a:latin typeface="Carlito"/>
                <a:ea typeface="Carlito"/>
                <a:cs typeface="Carlito"/>
              </a:rPr>
              <a:t>basic drawing</a:t>
            </a:r>
            <a:r>
              <a:rPr lang="en-US" sz="1800" spc="-5" dirty="0">
                <a:effectLst/>
                <a:latin typeface="Carlito"/>
                <a:ea typeface="Carlito"/>
                <a:cs typeface="Carlito"/>
              </a:rPr>
              <a:t> </a:t>
            </a:r>
            <a:r>
              <a:rPr lang="en-US" sz="1800" dirty="0">
                <a:effectLst/>
                <a:latin typeface="Carlito"/>
                <a:ea typeface="Carlito"/>
                <a:cs typeface="Carlito"/>
              </a:rPr>
              <a:t>commands. They</a:t>
            </a:r>
            <a:r>
              <a:rPr lang="en-US" sz="1800" spc="-5" dirty="0">
                <a:effectLst/>
                <a:latin typeface="Carlito"/>
                <a:ea typeface="Carlito"/>
                <a:cs typeface="Carlito"/>
              </a:rPr>
              <a:t> </a:t>
            </a:r>
            <a:r>
              <a:rPr lang="en-US" sz="1800" dirty="0">
                <a:effectLst/>
                <a:latin typeface="Carlito"/>
                <a:ea typeface="Carlito"/>
                <a:cs typeface="Carlito"/>
              </a:rPr>
              <a:t>also</a:t>
            </a:r>
            <a:r>
              <a:rPr lang="en-US" sz="1800" spc="-5" dirty="0">
                <a:effectLst/>
                <a:latin typeface="Carlito"/>
                <a:ea typeface="Carlito"/>
                <a:cs typeface="Carlito"/>
              </a:rPr>
              <a:t> </a:t>
            </a:r>
            <a:r>
              <a:rPr lang="en-US" sz="1800" dirty="0">
                <a:effectLst/>
                <a:latin typeface="Carlito"/>
                <a:ea typeface="Carlito"/>
                <a:cs typeface="Carlito"/>
              </a:rPr>
              <a:t>explained the importance of AutoCAD in the field of civil engineering and gave some examples of its applications.</a:t>
            </a:r>
          </a:p>
          <a:p>
            <a:pPr marL="0" marR="165735" indent="0">
              <a:lnSpc>
                <a:spcPct val="107000"/>
              </a:lnSpc>
              <a:spcBef>
                <a:spcPts val="790"/>
              </a:spcBef>
              <a:spcAft>
                <a:spcPts val="0"/>
              </a:spcAft>
              <a:buNone/>
            </a:pPr>
            <a:r>
              <a:rPr lang="en-US" sz="1800" dirty="0">
                <a:effectLst/>
                <a:latin typeface="Carlito"/>
                <a:ea typeface="Carlito"/>
                <a:cs typeface="Carlito"/>
              </a:rPr>
              <a:t> On Day 2 the presenters focused on developing a plan</a:t>
            </a:r>
            <a:r>
              <a:rPr lang="en-US" sz="1800" spc="-5" dirty="0">
                <a:effectLst/>
                <a:latin typeface="Carlito"/>
                <a:ea typeface="Carlito"/>
                <a:cs typeface="Carlito"/>
              </a:rPr>
              <a:t> </a:t>
            </a:r>
            <a:r>
              <a:rPr lang="en-US" sz="1800" dirty="0">
                <a:effectLst/>
                <a:latin typeface="Carlito"/>
                <a:ea typeface="Carlito"/>
                <a:cs typeface="Carlito"/>
              </a:rPr>
              <a:t>of</a:t>
            </a:r>
            <a:r>
              <a:rPr lang="en-US" sz="1800" spc="-10" dirty="0">
                <a:effectLst/>
                <a:latin typeface="Carlito"/>
                <a:ea typeface="Carlito"/>
                <a:cs typeface="Carlito"/>
              </a:rPr>
              <a:t> </a:t>
            </a:r>
            <a:r>
              <a:rPr lang="en-US" sz="1800" dirty="0">
                <a:effectLst/>
                <a:latin typeface="Carlito"/>
                <a:ea typeface="Carlito"/>
                <a:cs typeface="Carlito"/>
              </a:rPr>
              <a:t>a house. Students</a:t>
            </a:r>
            <a:r>
              <a:rPr lang="en-US" sz="1800" spc="-10" dirty="0">
                <a:effectLst/>
                <a:latin typeface="Carlito"/>
                <a:ea typeface="Carlito"/>
                <a:cs typeface="Carlito"/>
              </a:rPr>
              <a:t> </a:t>
            </a:r>
            <a:r>
              <a:rPr lang="en-US" sz="1800" dirty="0">
                <a:effectLst/>
                <a:latin typeface="Carlito"/>
                <a:ea typeface="Carlito"/>
                <a:cs typeface="Carlito"/>
              </a:rPr>
              <a:t>were taught about basic</a:t>
            </a:r>
            <a:r>
              <a:rPr lang="en-US" sz="1800" spc="-15" dirty="0">
                <a:effectLst/>
                <a:latin typeface="Carlito"/>
                <a:ea typeface="Carlito"/>
                <a:cs typeface="Carlito"/>
              </a:rPr>
              <a:t> </a:t>
            </a:r>
            <a:r>
              <a:rPr lang="en-US" sz="1800" dirty="0">
                <a:effectLst/>
                <a:latin typeface="Carlito"/>
                <a:ea typeface="Carlito"/>
                <a:cs typeface="Carlito"/>
              </a:rPr>
              <a:t>tools like</a:t>
            </a:r>
            <a:r>
              <a:rPr lang="en-US" sz="1800" spc="-10" dirty="0">
                <a:effectLst/>
                <a:latin typeface="Carlito"/>
                <a:ea typeface="Carlito"/>
                <a:cs typeface="Carlito"/>
              </a:rPr>
              <a:t> </a:t>
            </a:r>
            <a:r>
              <a:rPr lang="en-US" sz="1800" dirty="0">
                <a:effectLst/>
                <a:latin typeface="Carlito"/>
                <a:ea typeface="Carlito"/>
                <a:cs typeface="Carlito"/>
              </a:rPr>
              <a:t>offset</a:t>
            </a:r>
            <a:r>
              <a:rPr lang="en-US" sz="1800" spc="-10" dirty="0">
                <a:effectLst/>
                <a:latin typeface="Carlito"/>
                <a:ea typeface="Carlito"/>
                <a:cs typeface="Carlito"/>
              </a:rPr>
              <a:t> </a:t>
            </a:r>
            <a:r>
              <a:rPr lang="en-US" sz="1800" dirty="0" err="1">
                <a:effectLst/>
                <a:latin typeface="Carlito"/>
                <a:ea typeface="Carlito"/>
                <a:cs typeface="Carlito"/>
              </a:rPr>
              <a:t>commands,layouts</a:t>
            </a:r>
            <a:r>
              <a:rPr lang="en-US" sz="1800" dirty="0">
                <a:effectLst/>
                <a:latin typeface="Carlito"/>
                <a:ea typeface="Carlito"/>
                <a:cs typeface="Carlito"/>
              </a:rPr>
              <a:t> etc. The attendees were also taught how to use layout tabs to create multiple views of the drawing on a single sheet, which is a crucial skill for producing</a:t>
            </a:r>
            <a:r>
              <a:rPr lang="en-US" sz="1800" spc="-10" dirty="0">
                <a:effectLst/>
                <a:latin typeface="Carlito"/>
                <a:ea typeface="Carlito"/>
                <a:cs typeface="Carlito"/>
              </a:rPr>
              <a:t> </a:t>
            </a:r>
            <a:r>
              <a:rPr lang="en-US" sz="1800" dirty="0">
                <a:effectLst/>
                <a:latin typeface="Carlito"/>
                <a:ea typeface="Carlito"/>
                <a:cs typeface="Carlito"/>
              </a:rPr>
              <a:t>professional-quality</a:t>
            </a:r>
            <a:r>
              <a:rPr lang="en-US" sz="1800" spc="-20" dirty="0">
                <a:effectLst/>
                <a:latin typeface="Carlito"/>
                <a:ea typeface="Carlito"/>
                <a:cs typeface="Carlito"/>
              </a:rPr>
              <a:t> </a:t>
            </a:r>
            <a:r>
              <a:rPr lang="en-US" sz="1800" dirty="0">
                <a:effectLst/>
                <a:latin typeface="Carlito"/>
                <a:ea typeface="Carlito"/>
                <a:cs typeface="Carlito"/>
              </a:rPr>
              <a:t>drawings.</a:t>
            </a:r>
            <a:r>
              <a:rPr lang="en-US" sz="1800" spc="-15" dirty="0">
                <a:effectLst/>
                <a:latin typeface="Carlito"/>
                <a:ea typeface="Carlito"/>
                <a:cs typeface="Carlito"/>
              </a:rPr>
              <a:t> </a:t>
            </a:r>
            <a:r>
              <a:rPr lang="en-US" sz="1800" dirty="0">
                <a:effectLst/>
                <a:latin typeface="Carlito"/>
                <a:ea typeface="Carlito"/>
                <a:cs typeface="Carlito"/>
              </a:rPr>
              <a:t>On</a:t>
            </a:r>
            <a:r>
              <a:rPr lang="en-US" sz="1800" spc="-20"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final</a:t>
            </a:r>
            <a:r>
              <a:rPr lang="en-US" sz="1800" spc="-15" dirty="0">
                <a:effectLst/>
                <a:latin typeface="Carlito"/>
                <a:ea typeface="Carlito"/>
                <a:cs typeface="Carlito"/>
              </a:rPr>
              <a:t> </a:t>
            </a:r>
            <a:r>
              <a:rPr lang="en-US" sz="1800" dirty="0">
                <a:effectLst/>
                <a:latin typeface="Carlito"/>
                <a:ea typeface="Carlito"/>
                <a:cs typeface="Carlito"/>
              </a:rPr>
              <a:t>day,</a:t>
            </a:r>
            <a:r>
              <a:rPr lang="en-US" sz="1800" spc="-25" dirty="0">
                <a:effectLst/>
                <a:latin typeface="Carlito"/>
                <a:ea typeface="Carlito"/>
                <a:cs typeface="Carlito"/>
              </a:rPr>
              <a:t> </a:t>
            </a:r>
            <a:r>
              <a:rPr lang="en-US" sz="1800" dirty="0">
                <a:effectLst/>
                <a:latin typeface="Carlito"/>
                <a:ea typeface="Carlito"/>
                <a:cs typeface="Carlito"/>
              </a:rPr>
              <a:t>the</a:t>
            </a:r>
            <a:r>
              <a:rPr lang="en-US" sz="1800" spc="-20" dirty="0">
                <a:effectLst/>
                <a:latin typeface="Carlito"/>
                <a:ea typeface="Carlito"/>
                <a:cs typeface="Carlito"/>
              </a:rPr>
              <a:t> </a:t>
            </a:r>
            <a:r>
              <a:rPr lang="en-US" sz="1800" dirty="0">
                <a:effectLst/>
                <a:latin typeface="Carlito"/>
                <a:ea typeface="Carlito"/>
                <a:cs typeface="Carlito"/>
              </a:rPr>
              <a:t>presenters</a:t>
            </a:r>
            <a:r>
              <a:rPr lang="en-US" sz="1800" spc="-10" dirty="0">
                <a:effectLst/>
                <a:latin typeface="Carlito"/>
                <a:ea typeface="Carlito"/>
                <a:cs typeface="Carlito"/>
              </a:rPr>
              <a:t> </a:t>
            </a:r>
            <a:r>
              <a:rPr lang="en-US" sz="1800" dirty="0">
                <a:effectLst/>
                <a:latin typeface="Carlito"/>
                <a:ea typeface="Carlito"/>
                <a:cs typeface="Carlito"/>
              </a:rPr>
              <a:t>taught advanced commands, including floating, blocks, and other important tools and </a:t>
            </a:r>
            <a:r>
              <a:rPr lang="en-US" sz="1800" dirty="0" err="1">
                <a:effectLst/>
                <a:latin typeface="Carlito"/>
                <a:ea typeface="Carlito"/>
                <a:cs typeface="Carlito"/>
              </a:rPr>
              <a:t>focussed</a:t>
            </a:r>
            <a:r>
              <a:rPr lang="en-US" sz="1800" dirty="0">
                <a:effectLst/>
                <a:latin typeface="Carlito"/>
                <a:ea typeface="Carlito"/>
                <a:cs typeface="Carlito"/>
              </a:rPr>
              <a:t> on finishing of the plan developed.</a:t>
            </a:r>
            <a:endParaRPr lang="en-IN" dirty="0"/>
          </a:p>
        </p:txBody>
      </p:sp>
    </p:spTree>
    <p:extLst>
      <p:ext uri="{BB962C8B-B14F-4D97-AF65-F5344CB8AC3E}">
        <p14:creationId xmlns:p14="http://schemas.microsoft.com/office/powerpoint/2010/main" val="343459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350A0-C672-AAA6-8878-A28CD1E99DC6}"/>
              </a:ext>
            </a:extLst>
          </p:cNvPr>
          <p:cNvSpPr>
            <a:spLocks noGrp="1"/>
          </p:cNvSpPr>
          <p:nvPr>
            <p:ph idx="1"/>
          </p:nvPr>
        </p:nvSpPr>
        <p:spPr>
          <a:xfrm>
            <a:off x="5217457" y="1671766"/>
            <a:ext cx="5429189" cy="3694244"/>
          </a:xfrm>
        </p:spPr>
        <p:txBody>
          <a:bodyPr/>
          <a:lstStyle/>
          <a:p>
            <a:pPr marL="0" indent="0">
              <a:buNone/>
            </a:pPr>
            <a:r>
              <a:rPr lang="en-US" sz="1800" dirty="0">
                <a:effectLst/>
                <a:latin typeface="Carlito"/>
                <a:ea typeface="Carlito"/>
                <a:cs typeface="Carlito"/>
              </a:rPr>
              <a:t>. The attendees were also taught how to use the block command to create reusable elements, which can save time and effort in creating drawings. The presenters gave some tips on how to use block attributes to add information to the drawing and create automated </a:t>
            </a:r>
            <a:r>
              <a:rPr lang="en-US" sz="1800" spc="-10" dirty="0">
                <a:effectLst/>
                <a:latin typeface="Carlito"/>
                <a:ea typeface="Carlito"/>
                <a:cs typeface="Carlito"/>
              </a:rPr>
              <a:t>schedules.</a:t>
            </a:r>
            <a:endParaRPr lang="en-IN" sz="1800" dirty="0">
              <a:effectLst/>
              <a:latin typeface="Carlito"/>
              <a:ea typeface="Carlito"/>
              <a:cs typeface="Carlito"/>
            </a:endParaRPr>
          </a:p>
          <a:p>
            <a:endParaRPr lang="en-IN" dirty="0"/>
          </a:p>
        </p:txBody>
      </p:sp>
      <p:grpSp>
        <p:nvGrpSpPr>
          <p:cNvPr id="4" name="Group 3" descr="A poster for a workshop  Description automatically generated">
            <a:extLst>
              <a:ext uri="{FF2B5EF4-FFF2-40B4-BE49-F238E27FC236}">
                <a16:creationId xmlns:a16="http://schemas.microsoft.com/office/drawing/2014/main" id="{275C753E-5D52-90EC-2DB6-86CB1B8F8073}"/>
              </a:ext>
            </a:extLst>
          </p:cNvPr>
          <p:cNvGrpSpPr>
            <a:grpSpLocks/>
          </p:cNvGrpSpPr>
          <p:nvPr/>
        </p:nvGrpSpPr>
        <p:grpSpPr>
          <a:xfrm>
            <a:off x="804302" y="1284005"/>
            <a:ext cx="3946992" cy="3694244"/>
            <a:chOff x="4762" y="4762"/>
            <a:chExt cx="2676525" cy="2524760"/>
          </a:xfrm>
        </p:grpSpPr>
        <p:pic>
          <p:nvPicPr>
            <p:cNvPr id="5" name="Image 15" descr="A poster for a workshop  Description automatically generated">
              <a:extLst>
                <a:ext uri="{FF2B5EF4-FFF2-40B4-BE49-F238E27FC236}">
                  <a16:creationId xmlns:a16="http://schemas.microsoft.com/office/drawing/2014/main" id="{ADEB7334-5388-AB87-4BF3-752555275470}"/>
                </a:ext>
              </a:extLst>
            </p:cNvPr>
            <p:cNvPicPr/>
            <p:nvPr/>
          </p:nvPicPr>
          <p:blipFill>
            <a:blip r:embed="rId2" cstate="print"/>
            <a:stretch>
              <a:fillRect/>
            </a:stretch>
          </p:blipFill>
          <p:spPr>
            <a:xfrm>
              <a:off x="9842" y="9207"/>
              <a:ext cx="2666999" cy="2515234"/>
            </a:xfrm>
            <a:prstGeom prst="rect">
              <a:avLst/>
            </a:prstGeom>
          </p:spPr>
        </p:pic>
        <p:sp>
          <p:nvSpPr>
            <p:cNvPr id="6" name="Graphic 16">
              <a:extLst>
                <a:ext uri="{FF2B5EF4-FFF2-40B4-BE49-F238E27FC236}">
                  <a16:creationId xmlns:a16="http://schemas.microsoft.com/office/drawing/2014/main" id="{46A18667-674D-CA3B-7742-F0DF8A1F066B}"/>
                </a:ext>
              </a:extLst>
            </p:cNvPr>
            <p:cNvSpPr/>
            <p:nvPr/>
          </p:nvSpPr>
          <p:spPr>
            <a:xfrm>
              <a:off x="4762" y="4762"/>
              <a:ext cx="2676525" cy="2524760"/>
            </a:xfrm>
            <a:custGeom>
              <a:avLst/>
              <a:gdLst/>
              <a:ahLst/>
              <a:cxnLst/>
              <a:rect l="l" t="t" r="r" b="b"/>
              <a:pathLst>
                <a:path w="2676525" h="2524760">
                  <a:moveTo>
                    <a:pt x="0" y="2524760"/>
                  </a:moveTo>
                  <a:lnTo>
                    <a:pt x="2676525" y="2524760"/>
                  </a:lnTo>
                  <a:lnTo>
                    <a:pt x="2676525" y="0"/>
                  </a:lnTo>
                  <a:lnTo>
                    <a:pt x="0" y="0"/>
                  </a:lnTo>
                  <a:lnTo>
                    <a:pt x="0" y="2524760"/>
                  </a:lnTo>
                  <a:close/>
                </a:path>
              </a:pathLst>
            </a:custGeom>
            <a:ln w="9525">
              <a:solidFill>
                <a:srgbClr val="000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val="1732873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{D67F82ED-2C72-452B-A8D7-BBF7CCE7F843}tf56219246_win32</Template>
  <TotalTime>51</TotalTime>
  <Words>2336</Words>
  <Application>Microsoft Office PowerPoint</Application>
  <PresentationFormat>Widescreen</PresentationFormat>
  <Paragraphs>83</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Abadi Extra Light</vt:lpstr>
      <vt:lpstr>Arial</vt:lpstr>
      <vt:lpstr>Avenir Next LT Pro</vt:lpstr>
      <vt:lpstr>Avenir Next LT Pro Light</vt:lpstr>
      <vt:lpstr>Bahnschrift Light</vt:lpstr>
      <vt:lpstr>Bahnschrift SemiBold Condensed</vt:lpstr>
      <vt:lpstr>Book Antiqua</vt:lpstr>
      <vt:lpstr>Calibri Light</vt:lpstr>
      <vt:lpstr>Cambria Math</vt:lpstr>
      <vt:lpstr>Candara Light</vt:lpstr>
      <vt:lpstr>Carlito</vt:lpstr>
      <vt:lpstr>Garamond</vt:lpstr>
      <vt:lpstr>SavonVTI</vt:lpstr>
      <vt:lpstr>ASCE CET </vt:lpstr>
      <vt:lpstr>PowerPoint Presentation</vt:lpstr>
      <vt:lpstr>PowerPoint Presentation</vt:lpstr>
      <vt:lpstr>PowerPoint Presentation</vt:lpstr>
      <vt:lpstr>PowerPoint Presentation</vt:lpstr>
      <vt:lpstr>PowerPoint Presentation</vt:lpstr>
      <vt:lpstr>AUTOCAD WORKSHOP </vt:lpstr>
      <vt:lpstr>PowerPoint Presentation</vt:lpstr>
      <vt:lpstr>PowerPoint Presentation</vt:lpstr>
      <vt:lpstr>PowerPoint Presentation</vt:lpstr>
      <vt:lpstr>PowerPoint Presentation</vt:lpstr>
      <vt:lpstr>IDEATE IDEA PITCHING COMPETITION PRELIMS </vt:lpstr>
      <vt:lpstr>IDEATE IDEA PITCHING COMPETITION FINALS </vt:lpstr>
      <vt:lpstr>PowerPoint Presentation</vt:lpstr>
      <vt:lpstr>PowerPoint Presentation</vt:lpstr>
      <vt:lpstr>PowerPoint Presentation</vt:lpstr>
      <vt:lpstr>WORKSHOP ON BASICS OF AUTOCAD AND REVIT </vt:lpstr>
      <vt:lpstr>PowerPoint Presentation</vt:lpstr>
      <vt:lpstr>FIRST YEAR ORIENTATION BATCH 2023-2027 </vt:lpstr>
      <vt:lpstr>PowerPoint Presentation</vt:lpstr>
      <vt:lpstr>PowerPoint Presentation</vt:lpstr>
      <vt:lpstr>PowerPoint Presentation</vt:lpstr>
      <vt:lpstr>AUTOCLASH 2.0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ASCE CET</dc:title>
  <dc:creator>Ashtami Anil</dc:creator>
  <cp:lastModifiedBy>Ashtami Anil</cp:lastModifiedBy>
  <cp:revision>1</cp:revision>
  <dcterms:created xsi:type="dcterms:W3CDTF">2023-11-28T10:00:03Z</dcterms:created>
  <dcterms:modified xsi:type="dcterms:W3CDTF">2023-11-28T10:51:25Z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