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354" r:id="rId2"/>
    <p:sldId id="355" r:id="rId3"/>
    <p:sldId id="356" r:id="rId4"/>
    <p:sldId id="357" r:id="rId5"/>
    <p:sldId id="358" r:id="rId6"/>
    <p:sldId id="361" r:id="rId7"/>
    <p:sldId id="360" r:id="rId8"/>
    <p:sldId id="362" r:id="rId9"/>
    <p:sldId id="366" r:id="rId10"/>
    <p:sldId id="367" r:id="rId11"/>
    <p:sldId id="368" r:id="rId12"/>
    <p:sldId id="369" r:id="rId13"/>
    <p:sldId id="370" r:id="rId14"/>
    <p:sldId id="371" r:id="rId15"/>
    <p:sldId id="372" r:id="rId16"/>
    <p:sldId id="373" r:id="rId17"/>
    <p:sldId id="374" r:id="rId18"/>
    <p:sldId id="375" r:id="rId19"/>
    <p:sldId id="376" r:id="rId20"/>
    <p:sldId id="378" r:id="rId21"/>
    <p:sldId id="379" r:id="rId22"/>
    <p:sldId id="380" r:id="rId23"/>
    <p:sldId id="381" r:id="rId24"/>
    <p:sldId id="382" r:id="rId25"/>
    <p:sldId id="383" r:id="rId26"/>
    <p:sldId id="384" r:id="rId27"/>
    <p:sldId id="385" r:id="rId28"/>
    <p:sldId id="386" r:id="rId29"/>
    <p:sldId id="389" r:id="rId30"/>
    <p:sldId id="390" r:id="rId31"/>
    <p:sldId id="391" r:id="rId32"/>
    <p:sldId id="387" r:id="rId33"/>
    <p:sldId id="388" r:id="rId34"/>
    <p:sldId id="392" r:id="rId35"/>
    <p:sldId id="393" r:id="rId36"/>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IN"/>
          </a:p>
        </p:txBody>
      </p:sp>
      <p:sp>
        <p:nvSpPr>
          <p:cNvPr id="3" name="Date Placeholder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fld id="{6BAACA2B-5E50-46A0-B32C-4B96966D6BBD}" type="datetimeFigureOut">
              <a:rPr lang="en-US" smtClean="0"/>
              <a:pPr/>
              <a:t>9/19/2019</a:t>
            </a:fld>
            <a:endParaRPr lang="en-IN"/>
          </a:p>
        </p:txBody>
      </p:sp>
      <p:sp>
        <p:nvSpPr>
          <p:cNvPr id="4" name="Footer Placehold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lang="en-IN"/>
          </a:p>
        </p:txBody>
      </p:sp>
      <p:sp>
        <p:nvSpPr>
          <p:cNvPr id="5" name="Slide Number Placehold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fld id="{473ACC86-08B4-419D-86F2-F7D2D45A2A1A}" type="slidenum">
              <a:rPr lang="en-IN" smtClean="0"/>
              <a:pPr/>
              <a:t>‹#›</a:t>
            </a:fld>
            <a:endParaRPr lang="en-IN"/>
          </a:p>
        </p:txBody>
      </p:sp>
    </p:spTree>
    <p:extLst>
      <p:ext uri="{BB962C8B-B14F-4D97-AF65-F5344CB8AC3E}">
        <p14:creationId xmlns:p14="http://schemas.microsoft.com/office/powerpoint/2010/main" val="4122813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IN"/>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F456FECF-8665-477A-9D07-860CFC748A28}" type="datetimeFigureOut">
              <a:rPr lang="en-US" smtClean="0"/>
              <a:pPr/>
              <a:t>9/19/2019</a:t>
            </a:fld>
            <a:endParaRPr lang="en-IN"/>
          </a:p>
        </p:txBody>
      </p:sp>
      <p:sp>
        <p:nvSpPr>
          <p:cNvPr id="4" name="Slide Image Placehold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en-IN"/>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n-IN"/>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6A839A72-1DD0-4DC8-8E68-4CD25B5363A1}" type="slidenum">
              <a:rPr lang="en-IN" smtClean="0"/>
              <a:pPr/>
              <a:t>‹#›</a:t>
            </a:fld>
            <a:endParaRPr lang="en-IN"/>
          </a:p>
        </p:txBody>
      </p:sp>
    </p:spTree>
    <p:extLst>
      <p:ext uri="{BB962C8B-B14F-4D97-AF65-F5344CB8AC3E}">
        <p14:creationId xmlns:p14="http://schemas.microsoft.com/office/powerpoint/2010/main" val="1718059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839A72-1DD0-4DC8-8E68-4CD25B5363A1}" type="slidenum">
              <a:rPr lang="en-IN" smtClean="0"/>
              <a:pPr/>
              <a:t>23</a:t>
            </a:fld>
            <a:endParaRPr lang="en-IN"/>
          </a:p>
        </p:txBody>
      </p:sp>
    </p:spTree>
    <p:extLst>
      <p:ext uri="{BB962C8B-B14F-4D97-AF65-F5344CB8AC3E}">
        <p14:creationId xmlns:p14="http://schemas.microsoft.com/office/powerpoint/2010/main" val="1196651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553218FC-04D3-4824-A366-66525D561F83}" type="datetime1">
              <a:rPr lang="en-US" smtClean="0"/>
              <a:pPr/>
              <a:t>9/19/2019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E057A38-1F14-429F-8545-D60F9F8B74C9}"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46A4C86-A04A-4CD6-BC76-BF6A04A95305}" type="datetime1">
              <a:rPr lang="en-US" smtClean="0"/>
              <a:pPr/>
              <a:t>9/19/2019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E057A38-1F14-429F-8545-D60F9F8B74C9}"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A8D77E8-097C-4151-8A42-BB0C8138097C}" type="datetime1">
              <a:rPr lang="en-US" smtClean="0"/>
              <a:pPr/>
              <a:t>9/19/2019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E057A38-1F14-429F-8545-D60F9F8B74C9}"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6288D58-0A9A-4F6C-9CB3-5D2A715B8FC7}" type="datetime1">
              <a:rPr lang="en-US" smtClean="0"/>
              <a:pPr/>
              <a:t>9/19/2019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E057A38-1F14-429F-8545-D60F9F8B74C9}"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67C546-6FC0-4DEE-8A2A-65B34AAAEB80}" type="datetime1">
              <a:rPr lang="en-US" smtClean="0"/>
              <a:pPr/>
              <a:t>9/19/2019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E057A38-1F14-429F-8545-D60F9F8B74C9}"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5A7D95C-D2B6-46A6-ACEF-39D1C7B4D550}" type="datetime1">
              <a:rPr lang="en-US" smtClean="0"/>
              <a:pPr/>
              <a:t>9/19/2019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E057A38-1F14-429F-8545-D60F9F8B74C9}"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33BB6E7B-B323-4FD7-AE9E-714CDD0F0307}" type="datetime1">
              <a:rPr lang="en-US" smtClean="0"/>
              <a:pPr/>
              <a:t>9/19/2019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E057A38-1F14-429F-8545-D60F9F8B74C9}"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89CAA9B6-CBB7-4528-9206-CD55A0AED579}" type="datetime1">
              <a:rPr lang="en-US" smtClean="0"/>
              <a:pPr/>
              <a:t>9/19/2019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E057A38-1F14-429F-8545-D60F9F8B74C9}"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9F6A25-2BBD-4DB7-B2B1-155FBC092A5E}" type="datetime1">
              <a:rPr lang="en-US" smtClean="0"/>
              <a:pPr/>
              <a:t>9/19/2019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E057A38-1F14-429F-8545-D60F9F8B74C9}"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A78B7B-F5D0-4A27-A69E-4667AF8F1BA1}" type="datetime1">
              <a:rPr lang="en-US" smtClean="0"/>
              <a:pPr/>
              <a:t>9/19/2019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E057A38-1F14-429F-8545-D60F9F8B74C9}"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81867D-4265-4DFC-8E7F-BF484EBCB368}" type="datetime1">
              <a:rPr lang="en-US" smtClean="0"/>
              <a:pPr/>
              <a:t>9/19/2019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E057A38-1F14-429F-8545-D60F9F8B74C9}"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6BEB6-CB91-4AED-9565-6BEE58A04837}" type="datetime1">
              <a:rPr lang="en-US" smtClean="0"/>
              <a:pPr/>
              <a:t>9/19/2019</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57A38-1F14-429F-8545-D60F9F8B74C9}"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2.bin"/><Relationship Id="rId4" Type="http://schemas.openxmlformats.org/officeDocument/2006/relationships/image" Target="../media/image12.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image" Target="../media/image13.wmf"/></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Autofit/>
          </a:bodyPr>
          <a:lstStyle/>
          <a:p>
            <a:pPr algn="just"/>
            <a:r>
              <a:rPr lang="en-IN" sz="3000" b="1" dirty="0">
                <a:solidFill>
                  <a:srgbClr val="7030A0"/>
                </a:solidFill>
              </a:rPr>
              <a:t>Moment of Force about an axis</a:t>
            </a:r>
          </a:p>
          <a:p>
            <a:pPr algn="just"/>
            <a:r>
              <a:rPr lang="en-US" sz="3000" dirty="0"/>
              <a:t>The effectiveness of a force as regards to its tendency to produce rotation of a body about an axis or a point is called </a:t>
            </a:r>
            <a:r>
              <a:rPr lang="en-US" sz="3000" b="1" dirty="0">
                <a:solidFill>
                  <a:srgbClr val="7030A0"/>
                </a:solidFill>
              </a:rPr>
              <a:t>moment of the force. </a:t>
            </a:r>
          </a:p>
          <a:p>
            <a:pPr algn="just"/>
            <a:r>
              <a:rPr lang="en-US" sz="3000" dirty="0"/>
              <a:t>It is measured by the product of the magnitude of the force and arm of the force. </a:t>
            </a:r>
          </a:p>
          <a:p>
            <a:pPr algn="just"/>
            <a:r>
              <a:rPr lang="en-US" sz="3000" b="1" dirty="0">
                <a:solidFill>
                  <a:srgbClr val="7030A0"/>
                </a:solidFill>
              </a:rPr>
              <a:t>Arm of force</a:t>
            </a:r>
            <a:r>
              <a:rPr lang="en-US" sz="3000" dirty="0"/>
              <a:t>, or </a:t>
            </a:r>
            <a:r>
              <a:rPr lang="en-US" sz="3000" b="1" dirty="0">
                <a:solidFill>
                  <a:srgbClr val="7030A0"/>
                </a:solidFill>
              </a:rPr>
              <a:t>moment arm</a:t>
            </a:r>
            <a:r>
              <a:rPr lang="en-US" sz="3000" dirty="0"/>
              <a:t> is the perpendicular distance of the line of action of the force from the moment centre. </a:t>
            </a:r>
          </a:p>
          <a:p>
            <a:pPr algn="just"/>
            <a:r>
              <a:rPr lang="en-US" sz="3000" b="1" dirty="0">
                <a:solidFill>
                  <a:srgbClr val="7030A0"/>
                </a:solidFill>
              </a:rPr>
              <a:t>Moment centre </a:t>
            </a:r>
            <a:r>
              <a:rPr lang="en-US" sz="3000" dirty="0"/>
              <a:t>is the point about which moment of a force is measured. </a:t>
            </a:r>
          </a:p>
          <a:p>
            <a:pPr algn="just"/>
            <a:endParaRPr lang="en-US" sz="3000" dirty="0"/>
          </a:p>
          <a:p>
            <a:pPr algn="just"/>
            <a:endParaRPr lang="en-IN" sz="3000" dirty="0"/>
          </a:p>
        </p:txBody>
      </p:sp>
      <p:sp>
        <p:nvSpPr>
          <p:cNvPr id="4" name="Slide Number Placeholder 3"/>
          <p:cNvSpPr>
            <a:spLocks noGrp="1"/>
          </p:cNvSpPr>
          <p:nvPr>
            <p:ph type="sldNum" sz="quarter" idx="12"/>
          </p:nvPr>
        </p:nvSpPr>
        <p:spPr/>
        <p:txBody>
          <a:bodyPr/>
          <a:lstStyle/>
          <a:p>
            <a:fld id="{5E057A38-1F14-429F-8545-D60F9F8B74C9}" type="slidenum">
              <a:rPr lang="en-IN" smtClean="0"/>
              <a:pPr/>
              <a:t>1</a:t>
            </a:fld>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a:bodyPr>
          <a:lstStyle/>
          <a:p>
            <a:r>
              <a:rPr lang="en-IN" sz="2800" b="1" dirty="0"/>
              <a:t>Resolving along and perpendicular to incline plane</a:t>
            </a:r>
          </a:p>
          <a:p>
            <a:r>
              <a:rPr lang="en-US" sz="2800" dirty="0"/>
              <a:t>M</a:t>
            </a:r>
            <a:r>
              <a:rPr lang="en-US" sz="2800" baseline="-25000" dirty="0"/>
              <a:t>o</a:t>
            </a:r>
            <a:r>
              <a:rPr lang="en-US" sz="2800" dirty="0"/>
              <a:t> = (10 </a:t>
            </a:r>
            <a:r>
              <a:rPr lang="en-US" sz="2800" dirty="0" err="1"/>
              <a:t>cos</a:t>
            </a:r>
            <a:r>
              <a:rPr lang="en-US" sz="2800" dirty="0"/>
              <a:t> 60) x 0 + (10 sin 60) x 5 = 43.30 </a:t>
            </a:r>
            <a:r>
              <a:rPr lang="en-US" sz="2800" dirty="0" err="1"/>
              <a:t>kNm</a:t>
            </a:r>
            <a:r>
              <a:rPr lang="en-US" sz="2800" dirty="0"/>
              <a:t>.</a:t>
            </a:r>
            <a:endParaRPr lang="en-IN" sz="2800" dirty="0"/>
          </a:p>
          <a:p>
            <a:r>
              <a:rPr lang="en-IN" sz="2800" b="1" dirty="0"/>
              <a:t>Resolving vertical and horizontally </a:t>
            </a:r>
          </a:p>
          <a:p>
            <a:r>
              <a:rPr lang="en-US" sz="2800" dirty="0"/>
              <a:t>M</a:t>
            </a:r>
            <a:r>
              <a:rPr lang="en-US" sz="2800" baseline="-25000" dirty="0"/>
              <a:t>o</a:t>
            </a:r>
            <a:r>
              <a:rPr lang="en-US" sz="2800" dirty="0"/>
              <a:t>= 10 sin 80 x5 </a:t>
            </a:r>
            <a:r>
              <a:rPr lang="en-US" sz="2800" dirty="0" err="1"/>
              <a:t>cos</a:t>
            </a:r>
            <a:r>
              <a:rPr lang="en-US" sz="2800" dirty="0"/>
              <a:t> 20-  10 </a:t>
            </a:r>
            <a:r>
              <a:rPr lang="en-US" sz="2800" dirty="0" err="1"/>
              <a:t>cos</a:t>
            </a:r>
            <a:r>
              <a:rPr lang="en-US" sz="2800" dirty="0"/>
              <a:t> 80  x  5 sin 20</a:t>
            </a:r>
            <a:endParaRPr lang="en-IN" sz="2800" dirty="0"/>
          </a:p>
          <a:p>
            <a:r>
              <a:rPr lang="en-US" sz="2800" dirty="0"/>
              <a:t>= 43.30 </a:t>
            </a:r>
            <a:r>
              <a:rPr lang="en-US" sz="2800" dirty="0" err="1"/>
              <a:t>kNm</a:t>
            </a:r>
            <a:r>
              <a:rPr lang="en-US" sz="2800" dirty="0"/>
              <a:t>.</a:t>
            </a:r>
            <a:endParaRPr lang="en-IN" sz="2800" dirty="0"/>
          </a:p>
        </p:txBody>
      </p:sp>
      <p:sp>
        <p:nvSpPr>
          <p:cNvPr id="4" name="Slide Number Placeholder 3"/>
          <p:cNvSpPr>
            <a:spLocks noGrp="1"/>
          </p:cNvSpPr>
          <p:nvPr>
            <p:ph type="sldNum" sz="quarter" idx="12"/>
          </p:nvPr>
        </p:nvSpPr>
        <p:spPr/>
        <p:txBody>
          <a:bodyPr/>
          <a:lstStyle/>
          <a:p>
            <a:fld id="{5E057A38-1F14-429F-8545-D60F9F8B74C9}" type="slidenum">
              <a:rPr lang="en-IN" smtClean="0"/>
              <a:pPr/>
              <a:t>10</a:t>
            </a:fld>
            <a:endParaRPr lang="en-IN"/>
          </a:p>
        </p:txBody>
      </p:sp>
      <p:pic>
        <p:nvPicPr>
          <p:cNvPr id="107523" name="Picture 3" descr="C:\Users\BIJU\Desktop\Untitled.png"/>
          <p:cNvPicPr>
            <a:picLocks noChangeAspect="1" noChangeArrowheads="1"/>
          </p:cNvPicPr>
          <p:nvPr/>
        </p:nvPicPr>
        <p:blipFill>
          <a:blip r:embed="rId2" cstate="print"/>
          <a:srcRect b="11055"/>
          <a:stretch>
            <a:fillRect/>
          </a:stretch>
        </p:blipFill>
        <p:spPr bwMode="auto">
          <a:xfrm>
            <a:off x="-1" y="3143248"/>
            <a:ext cx="4519827" cy="2500330"/>
          </a:xfrm>
          <a:prstGeom prst="rect">
            <a:avLst/>
          </a:prstGeom>
          <a:noFill/>
        </p:spPr>
      </p:pic>
      <p:pic>
        <p:nvPicPr>
          <p:cNvPr id="107524" name="Picture 4" descr="image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Lst>
          </a:blip>
          <a:srcRect b="9091"/>
          <a:stretch>
            <a:fillRect/>
          </a:stretch>
        </p:blipFill>
        <p:spPr bwMode="auto">
          <a:xfrm>
            <a:off x="4761488" y="3286124"/>
            <a:ext cx="4382512" cy="214314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algn="just"/>
            <a:endParaRPr lang="en-US" b="1" dirty="0"/>
          </a:p>
          <a:p>
            <a:pPr algn="just"/>
            <a:endParaRPr lang="en-US" b="1" dirty="0"/>
          </a:p>
          <a:p>
            <a:pPr algn="just"/>
            <a:r>
              <a:rPr lang="en-US" b="1" dirty="0"/>
              <a:t>Coplanar non concurrent forces</a:t>
            </a:r>
          </a:p>
          <a:p>
            <a:pPr algn="just"/>
            <a:endParaRPr lang="en-US" b="1" dirty="0"/>
          </a:p>
        </p:txBody>
      </p:sp>
      <p:sp>
        <p:nvSpPr>
          <p:cNvPr id="4" name="Slide Number Placeholder 3"/>
          <p:cNvSpPr>
            <a:spLocks noGrp="1"/>
          </p:cNvSpPr>
          <p:nvPr>
            <p:ph type="sldNum" sz="quarter" idx="12"/>
          </p:nvPr>
        </p:nvSpPr>
        <p:spPr/>
        <p:txBody>
          <a:bodyPr/>
          <a:lstStyle/>
          <a:p>
            <a:fld id="{5E057A38-1F14-429F-8545-D60F9F8B74C9}" type="slidenum">
              <a:rPr lang="en-IN" smtClean="0"/>
              <a:pPr/>
              <a:t>11</a:t>
            </a:fld>
            <a:endParaRPr lang="en-I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Autofit/>
          </a:bodyPr>
          <a:lstStyle/>
          <a:p>
            <a:pPr algn="just"/>
            <a:r>
              <a:rPr lang="en-US" sz="2800" b="1" dirty="0"/>
              <a:t>Resultant of coplanar non concurrent forces.</a:t>
            </a:r>
          </a:p>
          <a:p>
            <a:pPr algn="just"/>
            <a:endParaRPr lang="en-IN" sz="2800" b="1" dirty="0"/>
          </a:p>
          <a:p>
            <a:pPr algn="just"/>
            <a:r>
              <a:rPr lang="en-US" sz="2800" dirty="0"/>
              <a:t>Magnitude and direction of resultant of a number of coplanar concurrent forces, can be obtained by resolving the forces along two mutually perpendicular directions and then finding the resultant of the sum of components of the forces.</a:t>
            </a:r>
          </a:p>
          <a:p>
            <a:pPr algn="just"/>
            <a:r>
              <a:rPr lang="en-US" sz="2800" dirty="0"/>
              <a:t>Resultant will be acting at the point of intersection of the concurrent forces. </a:t>
            </a:r>
          </a:p>
          <a:p>
            <a:pPr algn="just"/>
            <a:r>
              <a:rPr lang="en-US" sz="2800" dirty="0"/>
              <a:t>Magnitude and direction of non concurrent forces can also be obtained by resolving the forces along two perpendicular directions. </a:t>
            </a:r>
          </a:p>
        </p:txBody>
      </p:sp>
      <p:sp>
        <p:nvSpPr>
          <p:cNvPr id="4" name="Slide Number Placeholder 3"/>
          <p:cNvSpPr>
            <a:spLocks noGrp="1"/>
          </p:cNvSpPr>
          <p:nvPr>
            <p:ph type="sldNum" sz="quarter" idx="12"/>
          </p:nvPr>
        </p:nvSpPr>
        <p:spPr/>
        <p:txBody>
          <a:bodyPr/>
          <a:lstStyle/>
          <a:p>
            <a:fld id="{5E057A38-1F14-429F-8545-D60F9F8B74C9}" type="slidenum">
              <a:rPr lang="en-IN" smtClean="0"/>
              <a:pPr/>
              <a:t>12</a:t>
            </a:fld>
            <a:endParaRPr lang="en-I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Autofit/>
          </a:bodyPr>
          <a:lstStyle/>
          <a:p>
            <a:pPr algn="just"/>
            <a:r>
              <a:rPr lang="en-US" sz="2800" b="1" dirty="0"/>
              <a:t>Resultant of coplanar non concurrent forces…</a:t>
            </a:r>
          </a:p>
          <a:p>
            <a:pPr algn="just"/>
            <a:endParaRPr lang="en-IN" sz="2800" b="1" dirty="0"/>
          </a:p>
          <a:p>
            <a:pPr algn="just"/>
            <a:r>
              <a:rPr lang="en-US" sz="2800" dirty="0"/>
              <a:t>To obtain the position of resultant force, equate the sum of moments off all the forces in the plane, about any point in the plane, with the moment of their resultant about the same point. </a:t>
            </a:r>
          </a:p>
          <a:p>
            <a:pPr algn="just"/>
            <a:endParaRPr lang="en-US" sz="2800" dirty="0"/>
          </a:p>
          <a:p>
            <a:pPr algn="just"/>
            <a:r>
              <a:rPr lang="en-US" sz="2800" dirty="0"/>
              <a:t>If the sum of moments of all the forces about a point is clockwise, then the position of resultant with respect to the point should be such that the moment of resultant about that point must also be clockwise.</a:t>
            </a:r>
            <a:endParaRPr lang="en-IN" sz="2800" dirty="0"/>
          </a:p>
          <a:p>
            <a:pPr algn="just"/>
            <a:endParaRPr lang="en-IN" sz="2800" b="1" dirty="0"/>
          </a:p>
          <a:p>
            <a:pPr algn="just"/>
            <a:endParaRPr lang="en-IN" sz="2800" dirty="0"/>
          </a:p>
        </p:txBody>
      </p:sp>
      <p:sp>
        <p:nvSpPr>
          <p:cNvPr id="4" name="Slide Number Placeholder 3"/>
          <p:cNvSpPr>
            <a:spLocks noGrp="1"/>
          </p:cNvSpPr>
          <p:nvPr>
            <p:ph type="sldNum" sz="quarter" idx="12"/>
          </p:nvPr>
        </p:nvSpPr>
        <p:spPr/>
        <p:txBody>
          <a:bodyPr/>
          <a:lstStyle/>
          <a:p>
            <a:fld id="{5E057A38-1F14-429F-8545-D60F9F8B74C9}" type="slidenum">
              <a:rPr lang="en-IN" smtClean="0"/>
              <a:pPr/>
              <a:t>13</a:t>
            </a:fld>
            <a:endParaRPr lang="en-I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Autofit/>
          </a:bodyPr>
          <a:lstStyle/>
          <a:p>
            <a:pPr algn="just"/>
            <a:r>
              <a:rPr lang="en-US" sz="2800" dirty="0"/>
              <a:t>Determine the resultant of the system of forces</a:t>
            </a:r>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IN" sz="2800" dirty="0"/>
          </a:p>
        </p:txBody>
      </p:sp>
      <p:sp>
        <p:nvSpPr>
          <p:cNvPr id="4" name="Slide Number Placeholder 3"/>
          <p:cNvSpPr>
            <a:spLocks noGrp="1"/>
          </p:cNvSpPr>
          <p:nvPr>
            <p:ph type="sldNum" sz="quarter" idx="12"/>
          </p:nvPr>
        </p:nvSpPr>
        <p:spPr/>
        <p:txBody>
          <a:bodyPr/>
          <a:lstStyle/>
          <a:p>
            <a:fld id="{5E057A38-1F14-429F-8545-D60F9F8B74C9}" type="slidenum">
              <a:rPr lang="en-IN" smtClean="0"/>
              <a:pPr/>
              <a:t>14</a:t>
            </a:fld>
            <a:endParaRPr lang="en-IN"/>
          </a:p>
        </p:txBody>
      </p:sp>
      <p:cxnSp>
        <p:nvCxnSpPr>
          <p:cNvPr id="7" name="Straight Connector 6"/>
          <p:cNvCxnSpPr/>
          <p:nvPr/>
        </p:nvCxnSpPr>
        <p:spPr>
          <a:xfrm>
            <a:off x="928662" y="1714488"/>
            <a:ext cx="692948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250795" y="1821645"/>
            <a:ext cx="1357322"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1" name="Straight Arrow Connector 10"/>
          <p:cNvCxnSpPr/>
          <p:nvPr/>
        </p:nvCxnSpPr>
        <p:spPr>
          <a:xfrm rot="16200000" flipV="1">
            <a:off x="2393935" y="1749413"/>
            <a:ext cx="1214446"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2" name="Straight Arrow Connector 11"/>
          <p:cNvCxnSpPr/>
          <p:nvPr/>
        </p:nvCxnSpPr>
        <p:spPr>
          <a:xfrm rot="5400000">
            <a:off x="5465769" y="1820851"/>
            <a:ext cx="1357322"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3" name="Straight Arrow Connector 12"/>
          <p:cNvCxnSpPr/>
          <p:nvPr/>
        </p:nvCxnSpPr>
        <p:spPr>
          <a:xfrm rot="5400000">
            <a:off x="7180281" y="1820851"/>
            <a:ext cx="1357322"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4" name="TextBox 13"/>
          <p:cNvSpPr txBox="1"/>
          <p:nvPr/>
        </p:nvSpPr>
        <p:spPr>
          <a:xfrm>
            <a:off x="1000100" y="1000108"/>
            <a:ext cx="769763" cy="400110"/>
          </a:xfrm>
          <a:prstGeom prst="rect">
            <a:avLst/>
          </a:prstGeom>
          <a:noFill/>
        </p:spPr>
        <p:txBody>
          <a:bodyPr wrap="none" rtlCol="0">
            <a:spAutoFit/>
          </a:bodyPr>
          <a:lstStyle/>
          <a:p>
            <a:r>
              <a:rPr lang="en-IN" sz="2000" b="1" dirty="0"/>
              <a:t>10kN</a:t>
            </a:r>
          </a:p>
        </p:txBody>
      </p:sp>
      <p:sp>
        <p:nvSpPr>
          <p:cNvPr id="15" name="TextBox 14"/>
          <p:cNvSpPr txBox="1"/>
          <p:nvPr/>
        </p:nvSpPr>
        <p:spPr>
          <a:xfrm>
            <a:off x="3357554" y="1142984"/>
            <a:ext cx="769763" cy="400110"/>
          </a:xfrm>
          <a:prstGeom prst="rect">
            <a:avLst/>
          </a:prstGeom>
          <a:noFill/>
        </p:spPr>
        <p:txBody>
          <a:bodyPr wrap="none" rtlCol="0">
            <a:spAutoFit/>
          </a:bodyPr>
          <a:lstStyle/>
          <a:p>
            <a:r>
              <a:rPr lang="en-IN" sz="2000" b="1" dirty="0"/>
              <a:t>20kN</a:t>
            </a:r>
          </a:p>
        </p:txBody>
      </p:sp>
      <p:sp>
        <p:nvSpPr>
          <p:cNvPr id="16" name="TextBox 15"/>
          <p:cNvSpPr txBox="1"/>
          <p:nvPr/>
        </p:nvSpPr>
        <p:spPr>
          <a:xfrm>
            <a:off x="5357818" y="1214422"/>
            <a:ext cx="769763" cy="400110"/>
          </a:xfrm>
          <a:prstGeom prst="rect">
            <a:avLst/>
          </a:prstGeom>
          <a:noFill/>
        </p:spPr>
        <p:txBody>
          <a:bodyPr wrap="none" rtlCol="0">
            <a:spAutoFit/>
          </a:bodyPr>
          <a:lstStyle/>
          <a:p>
            <a:r>
              <a:rPr lang="en-IN" sz="2000" b="1" dirty="0"/>
              <a:t>20kN</a:t>
            </a:r>
          </a:p>
        </p:txBody>
      </p:sp>
      <p:sp>
        <p:nvSpPr>
          <p:cNvPr id="17" name="TextBox 16"/>
          <p:cNvSpPr txBox="1"/>
          <p:nvPr/>
        </p:nvSpPr>
        <p:spPr>
          <a:xfrm>
            <a:off x="7072330" y="1071546"/>
            <a:ext cx="769763" cy="400110"/>
          </a:xfrm>
          <a:prstGeom prst="rect">
            <a:avLst/>
          </a:prstGeom>
          <a:noFill/>
        </p:spPr>
        <p:txBody>
          <a:bodyPr wrap="none" rtlCol="0">
            <a:spAutoFit/>
          </a:bodyPr>
          <a:lstStyle/>
          <a:p>
            <a:r>
              <a:rPr lang="en-IN" sz="2000" b="1" dirty="0"/>
              <a:t>10kN</a:t>
            </a:r>
          </a:p>
        </p:txBody>
      </p:sp>
      <p:sp>
        <p:nvSpPr>
          <p:cNvPr id="19" name="TextBox 18"/>
          <p:cNvSpPr txBox="1"/>
          <p:nvPr/>
        </p:nvSpPr>
        <p:spPr>
          <a:xfrm>
            <a:off x="1285852" y="1857364"/>
            <a:ext cx="526106" cy="400110"/>
          </a:xfrm>
          <a:prstGeom prst="rect">
            <a:avLst/>
          </a:prstGeom>
          <a:noFill/>
        </p:spPr>
        <p:txBody>
          <a:bodyPr wrap="none" rtlCol="0">
            <a:spAutoFit/>
          </a:bodyPr>
          <a:lstStyle/>
          <a:p>
            <a:r>
              <a:rPr lang="en-IN" sz="2000" b="1" dirty="0"/>
              <a:t>4m</a:t>
            </a:r>
          </a:p>
        </p:txBody>
      </p:sp>
      <p:sp>
        <p:nvSpPr>
          <p:cNvPr id="21" name="TextBox 20"/>
          <p:cNvSpPr txBox="1"/>
          <p:nvPr/>
        </p:nvSpPr>
        <p:spPr>
          <a:xfrm>
            <a:off x="4357686" y="1857364"/>
            <a:ext cx="526106" cy="400110"/>
          </a:xfrm>
          <a:prstGeom prst="rect">
            <a:avLst/>
          </a:prstGeom>
          <a:noFill/>
        </p:spPr>
        <p:txBody>
          <a:bodyPr wrap="none" rtlCol="0">
            <a:spAutoFit/>
          </a:bodyPr>
          <a:lstStyle/>
          <a:p>
            <a:r>
              <a:rPr lang="en-IN" sz="2000" b="1" dirty="0"/>
              <a:t>6m</a:t>
            </a:r>
          </a:p>
        </p:txBody>
      </p:sp>
      <p:sp>
        <p:nvSpPr>
          <p:cNvPr id="22" name="TextBox 21"/>
          <p:cNvSpPr txBox="1"/>
          <p:nvPr/>
        </p:nvSpPr>
        <p:spPr>
          <a:xfrm>
            <a:off x="6929454" y="1857364"/>
            <a:ext cx="526106" cy="400110"/>
          </a:xfrm>
          <a:prstGeom prst="rect">
            <a:avLst/>
          </a:prstGeom>
          <a:noFill/>
        </p:spPr>
        <p:txBody>
          <a:bodyPr wrap="none" rtlCol="0">
            <a:spAutoFit/>
          </a:bodyPr>
          <a:lstStyle/>
          <a:p>
            <a:r>
              <a:rPr lang="en-IN" sz="2000" b="1" dirty="0"/>
              <a:t>7m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Autofit/>
          </a:bodyPr>
          <a:lstStyle/>
          <a:p>
            <a:pPr algn="just"/>
            <a:endParaRPr lang="en-US" sz="2800" dirty="0"/>
          </a:p>
          <a:p>
            <a:pPr algn="just"/>
            <a:endParaRPr lang="en-US" sz="2800" dirty="0"/>
          </a:p>
          <a:p>
            <a:pPr algn="just"/>
            <a:endParaRPr lang="en-US" sz="2800" dirty="0"/>
          </a:p>
          <a:p>
            <a:pPr algn="just"/>
            <a:endParaRPr lang="en-US" sz="2800" dirty="0"/>
          </a:p>
          <a:p>
            <a:pPr algn="just"/>
            <a:r>
              <a:rPr lang="en-US" sz="2800" dirty="0"/>
              <a:t>Since there is no horizontal or inclined force,</a:t>
            </a:r>
            <a:endParaRPr lang="en-IN" sz="2800" dirty="0"/>
          </a:p>
          <a:p>
            <a:pPr algn="just"/>
            <a:r>
              <a:rPr lang="en-IN" sz="2800" dirty="0">
                <a:sym typeface="Symbol"/>
              </a:rPr>
              <a:t> </a:t>
            </a:r>
            <a:r>
              <a:rPr lang="en-IN" sz="2800" dirty="0" err="1">
                <a:sym typeface="Symbol"/>
              </a:rPr>
              <a:t>Fh</a:t>
            </a:r>
            <a:r>
              <a:rPr lang="en-IN" sz="2800" dirty="0">
                <a:sym typeface="Symbol"/>
              </a:rPr>
              <a:t> = 0; </a:t>
            </a:r>
          </a:p>
          <a:p>
            <a:pPr algn="just"/>
            <a:r>
              <a:rPr lang="en-IN" sz="2800" dirty="0">
                <a:sym typeface="Symbol"/>
              </a:rPr>
              <a:t> Fv = 0; -10+20 -20 -10 = -20 </a:t>
            </a:r>
            <a:r>
              <a:rPr lang="en-IN" sz="2800" dirty="0" err="1">
                <a:sym typeface="Symbol"/>
              </a:rPr>
              <a:t>kN</a:t>
            </a:r>
            <a:endParaRPr lang="en-IN" sz="2800" dirty="0">
              <a:sym typeface="Symbol"/>
            </a:endParaRPr>
          </a:p>
          <a:p>
            <a:pPr algn="just"/>
            <a:r>
              <a:rPr lang="en-US" sz="2800" dirty="0"/>
              <a:t>Resultant R  = </a:t>
            </a:r>
            <a:r>
              <a:rPr lang="en-IN" sz="2800" dirty="0"/>
              <a:t> [(</a:t>
            </a:r>
            <a:r>
              <a:rPr lang="en-IN" sz="2800" dirty="0">
                <a:sym typeface="Symbol"/>
              </a:rPr>
              <a:t> </a:t>
            </a:r>
            <a:r>
              <a:rPr lang="en-IN" sz="2800" dirty="0" err="1">
                <a:sym typeface="Symbol"/>
              </a:rPr>
              <a:t>Fx</a:t>
            </a:r>
            <a:r>
              <a:rPr lang="en-IN" sz="2800" dirty="0">
                <a:sym typeface="Symbol"/>
              </a:rPr>
              <a:t>)</a:t>
            </a:r>
            <a:r>
              <a:rPr lang="en-IN" sz="2800" baseline="30000" dirty="0">
                <a:sym typeface="Symbol"/>
              </a:rPr>
              <a:t>2</a:t>
            </a:r>
            <a:r>
              <a:rPr lang="en-IN" sz="2800" dirty="0">
                <a:sym typeface="Symbol"/>
              </a:rPr>
              <a:t>  + ( </a:t>
            </a:r>
            <a:r>
              <a:rPr lang="en-IN" sz="2800" dirty="0" err="1">
                <a:sym typeface="Symbol"/>
              </a:rPr>
              <a:t>Fy</a:t>
            </a:r>
            <a:r>
              <a:rPr lang="en-IN" sz="2800" dirty="0">
                <a:sym typeface="Symbol"/>
              </a:rPr>
              <a:t>)</a:t>
            </a:r>
            <a:r>
              <a:rPr lang="en-IN" sz="2800" baseline="30000" dirty="0">
                <a:sym typeface="Symbol"/>
              </a:rPr>
              <a:t>2</a:t>
            </a:r>
            <a:r>
              <a:rPr lang="en-IN" sz="2800" dirty="0">
                <a:sym typeface="Symbol"/>
              </a:rPr>
              <a:t>]</a:t>
            </a:r>
            <a:r>
              <a:rPr lang="en-IN" sz="2800" baseline="30000" dirty="0">
                <a:sym typeface="Symbol"/>
              </a:rPr>
              <a:t>1/2</a:t>
            </a:r>
            <a:r>
              <a:rPr lang="en-US" sz="2800" dirty="0"/>
              <a:t> </a:t>
            </a:r>
            <a:endParaRPr lang="en-IN" sz="2800" dirty="0">
              <a:sym typeface="Symbol"/>
            </a:endParaRPr>
          </a:p>
          <a:p>
            <a:pPr algn="just"/>
            <a:r>
              <a:rPr lang="en-IN" sz="2800" dirty="0"/>
              <a:t>R = 20 </a:t>
            </a:r>
            <a:r>
              <a:rPr lang="en-IN" sz="2800" dirty="0" err="1"/>
              <a:t>kN</a:t>
            </a:r>
            <a:r>
              <a:rPr lang="en-IN" sz="2800" dirty="0"/>
              <a:t> ; </a:t>
            </a:r>
            <a:r>
              <a:rPr lang="en-IN" sz="2800" dirty="0">
                <a:sym typeface="Symbol"/>
              </a:rPr>
              <a:t> = 90</a:t>
            </a:r>
          </a:p>
          <a:p>
            <a:pPr algn="just"/>
            <a:r>
              <a:rPr lang="en-US" sz="2800" dirty="0">
                <a:solidFill>
                  <a:srgbClr val="7030A0"/>
                </a:solidFill>
              </a:rPr>
              <a:t>Inclination of resultant with positive X axis,</a:t>
            </a:r>
          </a:p>
          <a:p>
            <a:pPr algn="just"/>
            <a:r>
              <a:rPr lang="en-US" sz="2800" dirty="0">
                <a:solidFill>
                  <a:srgbClr val="7030A0"/>
                </a:solidFill>
              </a:rPr>
              <a:t> </a:t>
            </a:r>
            <a:r>
              <a:rPr lang="en-IN" sz="2800" dirty="0">
                <a:solidFill>
                  <a:srgbClr val="7030A0"/>
                </a:solidFill>
                <a:sym typeface="Symbol"/>
              </a:rPr>
              <a:t></a:t>
            </a:r>
            <a:r>
              <a:rPr lang="en-US" sz="2800" baseline="-25000" dirty="0">
                <a:solidFill>
                  <a:srgbClr val="7030A0"/>
                </a:solidFill>
              </a:rPr>
              <a:t>R</a:t>
            </a:r>
            <a:r>
              <a:rPr lang="en-US" sz="2800" dirty="0">
                <a:solidFill>
                  <a:srgbClr val="7030A0"/>
                </a:solidFill>
              </a:rPr>
              <a:t>= 180 + </a:t>
            </a:r>
            <a:r>
              <a:rPr lang="en-IN" sz="2800" dirty="0">
                <a:solidFill>
                  <a:srgbClr val="7030A0"/>
                </a:solidFill>
                <a:sym typeface="Symbol"/>
              </a:rPr>
              <a:t></a:t>
            </a:r>
            <a:r>
              <a:rPr lang="en-US" sz="2800" dirty="0">
                <a:solidFill>
                  <a:srgbClr val="7030A0"/>
                </a:solidFill>
              </a:rPr>
              <a:t> = 270°</a:t>
            </a:r>
            <a:endParaRPr lang="en-IN" sz="2800" dirty="0">
              <a:solidFill>
                <a:srgbClr val="7030A0"/>
              </a:solidFill>
            </a:endParaRPr>
          </a:p>
          <a:p>
            <a:pPr algn="just"/>
            <a:endParaRPr lang="en-IN" sz="2800" dirty="0"/>
          </a:p>
          <a:p>
            <a:pPr algn="just"/>
            <a:endParaRPr lang="en-IN" sz="2800" dirty="0"/>
          </a:p>
        </p:txBody>
      </p:sp>
      <p:sp>
        <p:nvSpPr>
          <p:cNvPr id="4" name="Slide Number Placeholder 3"/>
          <p:cNvSpPr>
            <a:spLocks noGrp="1"/>
          </p:cNvSpPr>
          <p:nvPr>
            <p:ph type="sldNum" sz="quarter" idx="12"/>
          </p:nvPr>
        </p:nvSpPr>
        <p:spPr/>
        <p:txBody>
          <a:bodyPr/>
          <a:lstStyle/>
          <a:p>
            <a:fld id="{5E057A38-1F14-429F-8545-D60F9F8B74C9}" type="slidenum">
              <a:rPr lang="en-IN" smtClean="0"/>
              <a:pPr/>
              <a:t>15</a:t>
            </a:fld>
            <a:endParaRPr lang="en-IN"/>
          </a:p>
        </p:txBody>
      </p:sp>
      <p:cxnSp>
        <p:nvCxnSpPr>
          <p:cNvPr id="7" name="Straight Connector 6"/>
          <p:cNvCxnSpPr/>
          <p:nvPr/>
        </p:nvCxnSpPr>
        <p:spPr>
          <a:xfrm>
            <a:off x="928662" y="1714488"/>
            <a:ext cx="692948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250795" y="1821645"/>
            <a:ext cx="1357322"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1" name="Straight Arrow Connector 10"/>
          <p:cNvCxnSpPr/>
          <p:nvPr/>
        </p:nvCxnSpPr>
        <p:spPr>
          <a:xfrm rot="16200000" flipV="1">
            <a:off x="2393935" y="1749413"/>
            <a:ext cx="1214446"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2" name="Straight Arrow Connector 11"/>
          <p:cNvCxnSpPr/>
          <p:nvPr/>
        </p:nvCxnSpPr>
        <p:spPr>
          <a:xfrm rot="5400000">
            <a:off x="5465769" y="1820851"/>
            <a:ext cx="1357322"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3" name="Straight Arrow Connector 12"/>
          <p:cNvCxnSpPr/>
          <p:nvPr/>
        </p:nvCxnSpPr>
        <p:spPr>
          <a:xfrm rot="5400000">
            <a:off x="7180281" y="1820851"/>
            <a:ext cx="1357322"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4" name="TextBox 13"/>
          <p:cNvSpPr txBox="1"/>
          <p:nvPr/>
        </p:nvSpPr>
        <p:spPr>
          <a:xfrm>
            <a:off x="1000100" y="1000108"/>
            <a:ext cx="769763" cy="400110"/>
          </a:xfrm>
          <a:prstGeom prst="rect">
            <a:avLst/>
          </a:prstGeom>
          <a:noFill/>
        </p:spPr>
        <p:txBody>
          <a:bodyPr wrap="none" rtlCol="0">
            <a:spAutoFit/>
          </a:bodyPr>
          <a:lstStyle/>
          <a:p>
            <a:r>
              <a:rPr lang="en-IN" sz="2000" b="1" dirty="0"/>
              <a:t>10kN</a:t>
            </a:r>
          </a:p>
        </p:txBody>
      </p:sp>
      <p:sp>
        <p:nvSpPr>
          <p:cNvPr id="15" name="TextBox 14"/>
          <p:cNvSpPr txBox="1"/>
          <p:nvPr/>
        </p:nvSpPr>
        <p:spPr>
          <a:xfrm>
            <a:off x="3357554" y="1142984"/>
            <a:ext cx="769763" cy="400110"/>
          </a:xfrm>
          <a:prstGeom prst="rect">
            <a:avLst/>
          </a:prstGeom>
          <a:noFill/>
        </p:spPr>
        <p:txBody>
          <a:bodyPr wrap="none" rtlCol="0">
            <a:spAutoFit/>
          </a:bodyPr>
          <a:lstStyle/>
          <a:p>
            <a:r>
              <a:rPr lang="en-IN" sz="2000" b="1" dirty="0"/>
              <a:t>20kN</a:t>
            </a:r>
          </a:p>
        </p:txBody>
      </p:sp>
      <p:sp>
        <p:nvSpPr>
          <p:cNvPr id="16" name="TextBox 15"/>
          <p:cNvSpPr txBox="1"/>
          <p:nvPr/>
        </p:nvSpPr>
        <p:spPr>
          <a:xfrm>
            <a:off x="5357818" y="1214422"/>
            <a:ext cx="769763" cy="400110"/>
          </a:xfrm>
          <a:prstGeom prst="rect">
            <a:avLst/>
          </a:prstGeom>
          <a:noFill/>
        </p:spPr>
        <p:txBody>
          <a:bodyPr wrap="none" rtlCol="0">
            <a:spAutoFit/>
          </a:bodyPr>
          <a:lstStyle/>
          <a:p>
            <a:r>
              <a:rPr lang="en-IN" sz="2000" b="1" dirty="0"/>
              <a:t>20kN</a:t>
            </a:r>
          </a:p>
        </p:txBody>
      </p:sp>
      <p:sp>
        <p:nvSpPr>
          <p:cNvPr id="17" name="TextBox 16"/>
          <p:cNvSpPr txBox="1"/>
          <p:nvPr/>
        </p:nvSpPr>
        <p:spPr>
          <a:xfrm>
            <a:off x="7072330" y="1071546"/>
            <a:ext cx="769763" cy="400110"/>
          </a:xfrm>
          <a:prstGeom prst="rect">
            <a:avLst/>
          </a:prstGeom>
          <a:noFill/>
        </p:spPr>
        <p:txBody>
          <a:bodyPr wrap="none" rtlCol="0">
            <a:spAutoFit/>
          </a:bodyPr>
          <a:lstStyle/>
          <a:p>
            <a:r>
              <a:rPr lang="en-IN" sz="2000" b="1" dirty="0"/>
              <a:t>10kN</a:t>
            </a:r>
          </a:p>
        </p:txBody>
      </p:sp>
      <p:sp>
        <p:nvSpPr>
          <p:cNvPr id="19" name="TextBox 18"/>
          <p:cNvSpPr txBox="1"/>
          <p:nvPr/>
        </p:nvSpPr>
        <p:spPr>
          <a:xfrm>
            <a:off x="1285852" y="1857364"/>
            <a:ext cx="526106" cy="400110"/>
          </a:xfrm>
          <a:prstGeom prst="rect">
            <a:avLst/>
          </a:prstGeom>
          <a:noFill/>
        </p:spPr>
        <p:txBody>
          <a:bodyPr wrap="none" rtlCol="0">
            <a:spAutoFit/>
          </a:bodyPr>
          <a:lstStyle/>
          <a:p>
            <a:r>
              <a:rPr lang="en-IN" sz="2000" b="1" dirty="0"/>
              <a:t>4m</a:t>
            </a:r>
          </a:p>
        </p:txBody>
      </p:sp>
      <p:sp>
        <p:nvSpPr>
          <p:cNvPr id="21" name="TextBox 20"/>
          <p:cNvSpPr txBox="1"/>
          <p:nvPr/>
        </p:nvSpPr>
        <p:spPr>
          <a:xfrm>
            <a:off x="4357686" y="1857364"/>
            <a:ext cx="526106" cy="400110"/>
          </a:xfrm>
          <a:prstGeom prst="rect">
            <a:avLst/>
          </a:prstGeom>
          <a:noFill/>
        </p:spPr>
        <p:txBody>
          <a:bodyPr wrap="none" rtlCol="0">
            <a:spAutoFit/>
          </a:bodyPr>
          <a:lstStyle/>
          <a:p>
            <a:r>
              <a:rPr lang="en-IN" sz="2000" b="1" dirty="0"/>
              <a:t>6m</a:t>
            </a:r>
          </a:p>
        </p:txBody>
      </p:sp>
      <p:sp>
        <p:nvSpPr>
          <p:cNvPr id="22" name="TextBox 21"/>
          <p:cNvSpPr txBox="1"/>
          <p:nvPr/>
        </p:nvSpPr>
        <p:spPr>
          <a:xfrm>
            <a:off x="6929454" y="1857364"/>
            <a:ext cx="526106" cy="400110"/>
          </a:xfrm>
          <a:prstGeom prst="rect">
            <a:avLst/>
          </a:prstGeom>
          <a:noFill/>
        </p:spPr>
        <p:txBody>
          <a:bodyPr wrap="none" rtlCol="0">
            <a:spAutoFit/>
          </a:bodyPr>
          <a:lstStyle/>
          <a:p>
            <a:r>
              <a:rPr lang="en-IN" sz="2000" b="1" dirty="0"/>
              <a:t>7m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r>
              <a:rPr lang="en-US" sz="2800" dirty="0"/>
              <a:t>Let the distance of line of action of this force from end A be x,</a:t>
            </a:r>
            <a:endParaRPr lang="en-IN" sz="2800" dirty="0"/>
          </a:p>
          <a:p>
            <a:r>
              <a:rPr lang="en-US" sz="2800" dirty="0"/>
              <a:t>then </a:t>
            </a:r>
            <a:r>
              <a:rPr lang="en-US" sz="2800" dirty="0">
                <a:sym typeface="Symbol"/>
              </a:rPr>
              <a:t></a:t>
            </a:r>
            <a:r>
              <a:rPr lang="en-US" sz="2800" dirty="0"/>
              <a:t> M </a:t>
            </a:r>
            <a:r>
              <a:rPr lang="en-US" sz="2800" baseline="-25000" dirty="0"/>
              <a:t>A</a:t>
            </a:r>
            <a:r>
              <a:rPr lang="en-US" sz="2800" dirty="0"/>
              <a:t> = R. x</a:t>
            </a:r>
            <a:endParaRPr lang="en-IN" sz="2800" dirty="0"/>
          </a:p>
          <a:p>
            <a:r>
              <a:rPr lang="en-US" sz="2800" dirty="0">
                <a:sym typeface="Symbol"/>
              </a:rPr>
              <a:t></a:t>
            </a:r>
            <a:r>
              <a:rPr lang="en-US" sz="2800" dirty="0"/>
              <a:t> M</a:t>
            </a:r>
            <a:r>
              <a:rPr lang="en-US" sz="2800" baseline="-25000" dirty="0"/>
              <a:t>A</a:t>
            </a:r>
            <a:r>
              <a:rPr lang="en-US" sz="2800" dirty="0"/>
              <a:t> = 10 x 0 - 20 x 4 + 20 x 10 + 10 x 17 </a:t>
            </a:r>
          </a:p>
          <a:p>
            <a:r>
              <a:rPr lang="en-US" sz="2800" dirty="0"/>
              <a:t>= - 80 + 140 + 170 = 290 </a:t>
            </a:r>
            <a:r>
              <a:rPr lang="en-US" sz="2800" dirty="0" err="1"/>
              <a:t>kNm</a:t>
            </a:r>
            <a:r>
              <a:rPr lang="en-US" sz="2800" dirty="0"/>
              <a:t> </a:t>
            </a:r>
            <a:r>
              <a:rPr lang="en-US" sz="2800" dirty="0" err="1"/>
              <a:t>c.w</a:t>
            </a:r>
            <a:r>
              <a:rPr lang="en-US" sz="2800" dirty="0"/>
              <a:t>.</a:t>
            </a:r>
            <a:endParaRPr lang="en-IN" sz="2800" dirty="0"/>
          </a:p>
          <a:p>
            <a:r>
              <a:rPr lang="en-US" sz="2800" dirty="0"/>
              <a:t>Moment of R about A should be clockwise, </a:t>
            </a:r>
          </a:p>
          <a:p>
            <a:pPr lvl="1"/>
            <a:r>
              <a:rPr lang="en-US" sz="2400" dirty="0"/>
              <a:t>(for this R must be towards right of A)</a:t>
            </a:r>
            <a:endParaRPr lang="en-IN" sz="2400" dirty="0"/>
          </a:p>
          <a:p>
            <a:r>
              <a:rPr lang="en-US" sz="2800" dirty="0">
                <a:sym typeface="Symbol"/>
              </a:rPr>
              <a:t></a:t>
            </a:r>
            <a:r>
              <a:rPr lang="en-US" sz="2800" cap="small" dirty="0"/>
              <a:t> M</a:t>
            </a:r>
            <a:r>
              <a:rPr lang="en-US" sz="2800" cap="small" baseline="-25000" dirty="0"/>
              <a:t>a</a:t>
            </a:r>
            <a:r>
              <a:rPr lang="en-US" sz="2800" dirty="0"/>
              <a:t> = R . x</a:t>
            </a:r>
            <a:endParaRPr lang="en-IN" sz="2800" dirty="0"/>
          </a:p>
          <a:p>
            <a:r>
              <a:rPr lang="en-US" sz="2800" dirty="0"/>
              <a:t>x = 230/20 = 14.5 m</a:t>
            </a:r>
            <a:br>
              <a:rPr lang="en-US" sz="2800" dirty="0"/>
            </a:br>
            <a:endParaRPr lang="en-IN" sz="2800" dirty="0"/>
          </a:p>
        </p:txBody>
      </p:sp>
      <p:sp>
        <p:nvSpPr>
          <p:cNvPr id="4" name="Slide Number Placeholder 3"/>
          <p:cNvSpPr>
            <a:spLocks noGrp="1"/>
          </p:cNvSpPr>
          <p:nvPr>
            <p:ph type="sldNum" sz="quarter" idx="12"/>
          </p:nvPr>
        </p:nvSpPr>
        <p:spPr/>
        <p:txBody>
          <a:bodyPr/>
          <a:lstStyle/>
          <a:p>
            <a:fld id="{5E057A38-1F14-429F-8545-D60F9F8B74C9}" type="slidenum">
              <a:rPr lang="en-IN" smtClean="0"/>
              <a:pPr/>
              <a:t>16</a:t>
            </a:fld>
            <a:endParaRPr lang="en-IN" dirty="0"/>
          </a:p>
        </p:txBody>
      </p:sp>
      <p:cxnSp>
        <p:nvCxnSpPr>
          <p:cNvPr id="5" name="Straight Connector 4"/>
          <p:cNvCxnSpPr/>
          <p:nvPr/>
        </p:nvCxnSpPr>
        <p:spPr>
          <a:xfrm>
            <a:off x="1142976" y="5500702"/>
            <a:ext cx="692948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a:off x="4679951" y="5535627"/>
            <a:ext cx="1357322"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8" name="Straight Arrow Connector 7"/>
          <p:cNvCxnSpPr/>
          <p:nvPr/>
        </p:nvCxnSpPr>
        <p:spPr>
          <a:xfrm>
            <a:off x="1142976" y="5856304"/>
            <a:ext cx="4214842"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00232" y="6000768"/>
            <a:ext cx="1143008" cy="369332"/>
          </a:xfrm>
          <a:prstGeom prst="rect">
            <a:avLst/>
          </a:prstGeom>
          <a:noFill/>
        </p:spPr>
        <p:txBody>
          <a:bodyPr wrap="square" rtlCol="0">
            <a:spAutoFit/>
          </a:bodyPr>
          <a:lstStyle/>
          <a:p>
            <a:r>
              <a:rPr lang="en-IN" b="1" dirty="0"/>
              <a:t>x = 14.5m</a:t>
            </a:r>
          </a:p>
        </p:txBody>
      </p:sp>
      <p:sp>
        <p:nvSpPr>
          <p:cNvPr id="11" name="TextBox 10"/>
          <p:cNvSpPr txBox="1"/>
          <p:nvPr/>
        </p:nvSpPr>
        <p:spPr>
          <a:xfrm>
            <a:off x="5429256" y="4929198"/>
            <a:ext cx="1357322" cy="369332"/>
          </a:xfrm>
          <a:prstGeom prst="rect">
            <a:avLst/>
          </a:prstGeom>
          <a:noFill/>
        </p:spPr>
        <p:txBody>
          <a:bodyPr wrap="square" rtlCol="0">
            <a:spAutoFit/>
          </a:bodyPr>
          <a:lstStyle/>
          <a:p>
            <a:r>
              <a:rPr lang="en-IN" b="1" dirty="0"/>
              <a:t>R = 20 </a:t>
            </a:r>
            <a:r>
              <a:rPr lang="en-IN" b="1" dirty="0" err="1"/>
              <a:t>kN</a:t>
            </a:r>
            <a:endParaRPr lang="en-IN"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rmAutofit/>
          </a:bodyPr>
          <a:lstStyle/>
          <a:p>
            <a:pPr algn="just"/>
            <a:r>
              <a:rPr lang="en-US" sz="2800" dirty="0"/>
              <a:t>Six forces of magnitude 10 </a:t>
            </a:r>
            <a:r>
              <a:rPr lang="en-US" sz="2800" dirty="0" err="1"/>
              <a:t>kN</a:t>
            </a:r>
            <a:r>
              <a:rPr lang="en-US" sz="2800" dirty="0"/>
              <a:t>, 12 </a:t>
            </a:r>
            <a:r>
              <a:rPr lang="en-US" sz="2800" dirty="0" err="1"/>
              <a:t>kN</a:t>
            </a:r>
            <a:r>
              <a:rPr lang="en-US" sz="2800" dirty="0"/>
              <a:t>, 15 </a:t>
            </a:r>
            <a:r>
              <a:rPr lang="en-US" sz="2800" dirty="0" err="1"/>
              <a:t>kN</a:t>
            </a:r>
            <a:r>
              <a:rPr lang="en-US" sz="2800" dirty="0"/>
              <a:t>, 12 </a:t>
            </a:r>
            <a:r>
              <a:rPr lang="en-US" sz="2800" dirty="0" err="1"/>
              <a:t>kN</a:t>
            </a:r>
            <a:r>
              <a:rPr lang="en-US" sz="2800" dirty="0"/>
              <a:t>, 16 </a:t>
            </a:r>
            <a:r>
              <a:rPr lang="en-US" sz="2800" dirty="0" err="1"/>
              <a:t>kN</a:t>
            </a:r>
            <a:r>
              <a:rPr lang="en-US" sz="2800" dirty="0"/>
              <a:t> and 10 </a:t>
            </a:r>
            <a:r>
              <a:rPr lang="en-US" sz="2800" dirty="0" err="1"/>
              <a:t>kN</a:t>
            </a:r>
            <a:r>
              <a:rPr lang="en-US" sz="2800" dirty="0"/>
              <a:t> are acting along the sides of a regular hexagon of side 2 m in order. </a:t>
            </a:r>
          </a:p>
          <a:p>
            <a:pPr algn="just"/>
            <a:r>
              <a:rPr lang="en-US" sz="2800" dirty="0"/>
              <a:t>Find the resultant force and its direction. </a:t>
            </a:r>
          </a:p>
          <a:p>
            <a:pPr algn="just"/>
            <a:r>
              <a:rPr lang="en-US" sz="2800" dirty="0"/>
              <a:t>Find also the position of the resultant with respect to the centre of the hexagon.</a:t>
            </a:r>
            <a:endParaRPr lang="en-IN" sz="2800" dirty="0"/>
          </a:p>
          <a:p>
            <a:pPr algn="just"/>
            <a:endParaRPr lang="en-IN" sz="2800" dirty="0"/>
          </a:p>
        </p:txBody>
      </p:sp>
      <p:sp>
        <p:nvSpPr>
          <p:cNvPr id="4" name="Slide Number Placeholder 3"/>
          <p:cNvSpPr>
            <a:spLocks noGrp="1"/>
          </p:cNvSpPr>
          <p:nvPr>
            <p:ph type="sldNum" sz="quarter" idx="12"/>
          </p:nvPr>
        </p:nvSpPr>
        <p:spPr/>
        <p:txBody>
          <a:bodyPr/>
          <a:lstStyle/>
          <a:p>
            <a:fld id="{5E057A38-1F14-429F-8545-D60F9F8B74C9}" type="slidenum">
              <a:rPr lang="en-IN" smtClean="0"/>
              <a:pPr/>
              <a:t>17</a:t>
            </a:fld>
            <a:endParaRPr lang="en-IN"/>
          </a:p>
        </p:txBody>
      </p:sp>
      <p:pic>
        <p:nvPicPr>
          <p:cNvPr id="108546" name="Picture 2" descr="image7"/>
          <p:cNvPicPr>
            <a:picLocks noChangeAspect="1" noChangeArrowheads="1"/>
          </p:cNvPicPr>
          <p:nvPr/>
        </p:nvPicPr>
        <p:blipFill>
          <a:blip r:embed="rId2" cstate="print">
            <a:lum contrast="30000"/>
          </a:blip>
          <a:srcRect/>
          <a:stretch>
            <a:fillRect/>
          </a:stretch>
        </p:blipFill>
        <p:spPr bwMode="auto">
          <a:xfrm>
            <a:off x="3143240" y="3714751"/>
            <a:ext cx="3071834" cy="2882659"/>
          </a:xfrm>
          <a:prstGeom prst="rect">
            <a:avLst/>
          </a:prstGeom>
          <a:noFill/>
          <a:ln w="9525">
            <a:noFill/>
            <a:miter lim="800000"/>
            <a:headEnd/>
            <a:tailEnd/>
          </a:ln>
        </p:spPr>
      </p:pic>
      <p:sp>
        <p:nvSpPr>
          <p:cNvPr id="6" name="TextBox 5"/>
          <p:cNvSpPr txBox="1"/>
          <p:nvPr/>
        </p:nvSpPr>
        <p:spPr>
          <a:xfrm>
            <a:off x="4286248" y="3357562"/>
            <a:ext cx="928694" cy="369332"/>
          </a:xfrm>
          <a:prstGeom prst="rect">
            <a:avLst/>
          </a:prstGeom>
          <a:noFill/>
        </p:spPr>
        <p:txBody>
          <a:bodyPr wrap="square" rtlCol="0">
            <a:spAutoFit/>
          </a:bodyPr>
          <a:lstStyle/>
          <a:p>
            <a:r>
              <a:rPr lang="en-IN" dirty="0"/>
              <a:t>12 </a:t>
            </a:r>
            <a:r>
              <a:rPr lang="en-IN" dirty="0" err="1"/>
              <a:t>kN</a:t>
            </a:r>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Autofit/>
          </a:bodyPr>
          <a:lstStyle/>
          <a:p>
            <a:r>
              <a:rPr lang="en-IN" sz="2800" dirty="0">
                <a:sym typeface="Symbol"/>
              </a:rPr>
              <a:t> </a:t>
            </a:r>
            <a:r>
              <a:rPr lang="en-IN" sz="2800" dirty="0" err="1">
                <a:sym typeface="Symbol"/>
              </a:rPr>
              <a:t>Fh</a:t>
            </a:r>
            <a:r>
              <a:rPr lang="en-IN" sz="2800" dirty="0">
                <a:sym typeface="Symbol"/>
              </a:rPr>
              <a:t> = 10 + 12 </a:t>
            </a:r>
            <a:r>
              <a:rPr lang="en-IN" sz="2800" dirty="0" err="1">
                <a:sym typeface="Symbol"/>
              </a:rPr>
              <a:t>cos</a:t>
            </a:r>
            <a:r>
              <a:rPr lang="en-IN" sz="2800" dirty="0">
                <a:sym typeface="Symbol"/>
              </a:rPr>
              <a:t> 60 -15cos 60 -12- 16cos60 + 10cos60 = - 6.5 </a:t>
            </a:r>
            <a:r>
              <a:rPr lang="en-IN" sz="2800" dirty="0" err="1">
                <a:sym typeface="Symbol"/>
              </a:rPr>
              <a:t>kN</a:t>
            </a:r>
            <a:r>
              <a:rPr lang="en-IN" sz="2800" dirty="0">
                <a:sym typeface="Symbol"/>
              </a:rPr>
              <a:t> </a:t>
            </a:r>
          </a:p>
          <a:p>
            <a:r>
              <a:rPr lang="en-IN" sz="2800" dirty="0">
                <a:sym typeface="Symbol"/>
              </a:rPr>
              <a:t> Fv= </a:t>
            </a:r>
            <a:r>
              <a:rPr lang="en-US" sz="2800" dirty="0"/>
              <a:t>0+12 sin 60 + 15 sin 60 + 0 + 16 sin 60 -10 sin 60 </a:t>
            </a:r>
            <a:r>
              <a:rPr lang="en-IN" sz="2800" dirty="0">
                <a:sym typeface="Symbol"/>
              </a:rPr>
              <a:t>= 0.866 </a:t>
            </a:r>
            <a:r>
              <a:rPr lang="en-IN" sz="2800" dirty="0" err="1">
                <a:sym typeface="Symbol"/>
              </a:rPr>
              <a:t>kN</a:t>
            </a:r>
            <a:r>
              <a:rPr lang="en-IN" sz="2800" dirty="0">
                <a:sym typeface="Symbol"/>
              </a:rPr>
              <a:t> </a:t>
            </a:r>
          </a:p>
          <a:p>
            <a:r>
              <a:rPr lang="en-US" sz="2800" dirty="0"/>
              <a:t>Resultant force R = 6.56 </a:t>
            </a:r>
            <a:r>
              <a:rPr lang="en-US" sz="2800" dirty="0" err="1"/>
              <a:t>kN</a:t>
            </a:r>
            <a:endParaRPr lang="en-US" sz="2800" dirty="0"/>
          </a:p>
          <a:p>
            <a:r>
              <a:rPr lang="en-US" sz="2800" dirty="0">
                <a:sym typeface="Symbol"/>
              </a:rPr>
              <a:t> = 7.59</a:t>
            </a:r>
          </a:p>
          <a:p>
            <a:r>
              <a:rPr lang="en-US" sz="2700" dirty="0"/>
              <a:t>Inclination of resultant </a:t>
            </a:r>
            <a:r>
              <a:rPr lang="en-US" sz="2800" dirty="0">
                <a:sym typeface="Symbol"/>
              </a:rPr>
              <a:t></a:t>
            </a:r>
            <a:r>
              <a:rPr lang="en-US" sz="2800" baseline="-25000" dirty="0"/>
              <a:t>R</a:t>
            </a:r>
            <a:r>
              <a:rPr lang="en-US" sz="2800" dirty="0"/>
              <a:t>=180-</a:t>
            </a:r>
            <a:r>
              <a:rPr lang="en-US" sz="2800" dirty="0">
                <a:sym typeface="Symbol"/>
              </a:rPr>
              <a:t></a:t>
            </a:r>
            <a:r>
              <a:rPr lang="en-US" sz="2800" dirty="0"/>
              <a:t>= 180 - 7.59= 172.41</a:t>
            </a:r>
            <a:endParaRPr lang="en-IN" sz="2800" dirty="0">
              <a:sym typeface="Symbol"/>
            </a:endParaRPr>
          </a:p>
          <a:p>
            <a:r>
              <a:rPr lang="en-US" sz="2800" dirty="0">
                <a:solidFill>
                  <a:srgbClr val="7030A0"/>
                </a:solidFill>
              </a:rPr>
              <a:t>Sum of moments of all the forces about the centre of hexagon,</a:t>
            </a:r>
            <a:endParaRPr lang="en-IN" sz="2800" dirty="0">
              <a:solidFill>
                <a:srgbClr val="7030A0"/>
              </a:solidFill>
            </a:endParaRPr>
          </a:p>
          <a:p>
            <a:r>
              <a:rPr lang="en-US" sz="2800" dirty="0">
                <a:sym typeface="Symbol"/>
              </a:rPr>
              <a:t></a:t>
            </a:r>
            <a:r>
              <a:rPr lang="en-US" sz="2800" dirty="0"/>
              <a:t> M = = - (10 + 12 + 15 + 12 + 16 + 10) x 2 sin 60 </a:t>
            </a:r>
          </a:p>
          <a:p>
            <a:pPr lvl="3">
              <a:buNone/>
            </a:pPr>
            <a:r>
              <a:rPr lang="en-US" sz="2800" dirty="0"/>
              <a:t>= - 75 x 2 sin 60  = 129.90 (</a:t>
            </a:r>
            <a:r>
              <a:rPr lang="en-US" sz="2800" dirty="0" err="1"/>
              <a:t>ccw</a:t>
            </a:r>
            <a:r>
              <a:rPr lang="en-US" sz="2800" dirty="0"/>
              <a:t>)</a:t>
            </a:r>
            <a:endParaRPr lang="en-IN" sz="2800" dirty="0"/>
          </a:p>
        </p:txBody>
      </p:sp>
      <p:sp>
        <p:nvSpPr>
          <p:cNvPr id="4" name="Slide Number Placeholder 3"/>
          <p:cNvSpPr>
            <a:spLocks noGrp="1"/>
          </p:cNvSpPr>
          <p:nvPr>
            <p:ph type="sldNum" sz="quarter" idx="12"/>
          </p:nvPr>
        </p:nvSpPr>
        <p:spPr/>
        <p:txBody>
          <a:bodyPr/>
          <a:lstStyle/>
          <a:p>
            <a:fld id="{5E057A38-1F14-429F-8545-D60F9F8B74C9}" type="slidenum">
              <a:rPr lang="en-IN" smtClean="0"/>
              <a:pPr/>
              <a:t>18</a:t>
            </a:fld>
            <a:endParaRPr lang="en-I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Autofit/>
          </a:bodyPr>
          <a:lstStyle/>
          <a:p>
            <a:r>
              <a:rPr lang="en-US" sz="2800" dirty="0"/>
              <a:t>Let the distance of resultant force from the centre be x.</a:t>
            </a:r>
            <a:endParaRPr lang="en-IN" sz="2800" dirty="0"/>
          </a:p>
          <a:p>
            <a:r>
              <a:rPr lang="en-US" sz="2800" dirty="0"/>
              <a:t>moment of resultant about the centre = R .x,</a:t>
            </a:r>
          </a:p>
          <a:p>
            <a:r>
              <a:rPr lang="en-US" sz="2800" dirty="0"/>
              <a:t>Equating these two moments,</a:t>
            </a:r>
            <a:endParaRPr lang="en-IN" sz="2800" dirty="0"/>
          </a:p>
          <a:p>
            <a:r>
              <a:rPr lang="en-US" sz="2800" dirty="0"/>
              <a:t>R . </a:t>
            </a:r>
            <a:r>
              <a:rPr lang="en-US" sz="2800" dirty="0" err="1"/>
              <a:t>x</a:t>
            </a:r>
            <a:r>
              <a:rPr lang="en-US" sz="2800" dirty="0"/>
              <a:t> = 129 .90</a:t>
            </a:r>
            <a:endParaRPr lang="en-IN" sz="2800" dirty="0"/>
          </a:p>
          <a:p>
            <a:r>
              <a:rPr lang="en-IN" sz="2800" dirty="0"/>
              <a:t>X = 19.80 m</a:t>
            </a:r>
          </a:p>
          <a:p>
            <a:endParaRPr lang="en-IN" sz="2800" dirty="0"/>
          </a:p>
        </p:txBody>
      </p:sp>
      <p:sp>
        <p:nvSpPr>
          <p:cNvPr id="4" name="Slide Number Placeholder 3"/>
          <p:cNvSpPr>
            <a:spLocks noGrp="1"/>
          </p:cNvSpPr>
          <p:nvPr>
            <p:ph type="sldNum" sz="quarter" idx="12"/>
          </p:nvPr>
        </p:nvSpPr>
        <p:spPr/>
        <p:txBody>
          <a:bodyPr/>
          <a:lstStyle/>
          <a:p>
            <a:fld id="{5E057A38-1F14-429F-8545-D60F9F8B74C9}" type="slidenum">
              <a:rPr lang="en-IN" smtClean="0"/>
              <a:pPr/>
              <a:t>19</a:t>
            </a:fld>
            <a:endParaRPr lang="en-IN"/>
          </a:p>
        </p:txBody>
      </p:sp>
      <p:pic>
        <p:nvPicPr>
          <p:cNvPr id="109570" name="Picture 2" descr="image8"/>
          <p:cNvPicPr>
            <a:picLocks noChangeAspect="1" noChangeArrowheads="1"/>
          </p:cNvPicPr>
          <p:nvPr/>
        </p:nvPicPr>
        <p:blipFill>
          <a:blip r:embed="rId2" cstate="print"/>
          <a:srcRect/>
          <a:stretch>
            <a:fillRect/>
          </a:stretch>
        </p:blipFill>
        <p:spPr bwMode="auto">
          <a:xfrm>
            <a:off x="3000363" y="3286124"/>
            <a:ext cx="5414209" cy="264320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Autofit/>
          </a:bodyPr>
          <a:lstStyle/>
          <a:p>
            <a:pPr algn="just"/>
            <a:r>
              <a:rPr lang="en-IN" sz="2800" b="1" dirty="0"/>
              <a:t>Moment of Force about an axis ...</a:t>
            </a:r>
          </a:p>
          <a:p>
            <a:pPr algn="just"/>
            <a:r>
              <a:rPr lang="en-US" sz="2800" dirty="0"/>
              <a:t>The line perpendicular to the plane containing the force and passing through the moment centre is called </a:t>
            </a:r>
            <a:r>
              <a:rPr lang="en-US" sz="2800" b="1" dirty="0">
                <a:solidFill>
                  <a:srgbClr val="7030A0"/>
                </a:solidFill>
              </a:rPr>
              <a:t>axis of the moment. </a:t>
            </a:r>
          </a:p>
          <a:p>
            <a:pPr algn="just"/>
            <a:r>
              <a:rPr lang="en-US" sz="2800" dirty="0"/>
              <a:t>Moment of force will be expressed in (Nm). </a:t>
            </a:r>
          </a:p>
          <a:p>
            <a:pPr algn="just"/>
            <a:r>
              <a:rPr lang="en-IN" sz="2800" dirty="0"/>
              <a:t>Vector qty </a:t>
            </a:r>
          </a:p>
          <a:p>
            <a:pPr algn="just"/>
            <a:r>
              <a:rPr lang="en-US" sz="2800" dirty="0"/>
              <a:t>Depending upon the relative position of the force and moment centre, the moment of a force will be either clockwise or counter clockwise. </a:t>
            </a:r>
          </a:p>
          <a:p>
            <a:pPr algn="just"/>
            <a:r>
              <a:rPr lang="en-US" sz="2800" dirty="0"/>
              <a:t>The sense of moment of a force is taken as clockwise when the force rotates or tends to rotate the arm of force in clockwise direction about the moment centre. </a:t>
            </a:r>
          </a:p>
          <a:p>
            <a:pPr algn="just"/>
            <a:endParaRPr lang="en-IN" sz="2800" dirty="0"/>
          </a:p>
        </p:txBody>
      </p:sp>
      <p:sp>
        <p:nvSpPr>
          <p:cNvPr id="4" name="Slide Number Placeholder 3"/>
          <p:cNvSpPr>
            <a:spLocks noGrp="1"/>
          </p:cNvSpPr>
          <p:nvPr>
            <p:ph type="sldNum" sz="quarter" idx="12"/>
          </p:nvPr>
        </p:nvSpPr>
        <p:spPr/>
        <p:txBody>
          <a:bodyPr/>
          <a:lstStyle/>
          <a:p>
            <a:fld id="{5E057A38-1F14-429F-8545-D60F9F8B74C9}" type="slidenum">
              <a:rPr lang="en-IN" smtClean="0"/>
              <a:pPr/>
              <a:t>2</a:t>
            </a:fld>
            <a:endParaRPr lang="en-I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normAutofit/>
          </a:bodyPr>
          <a:lstStyle/>
          <a:p>
            <a:pPr algn="just"/>
            <a:r>
              <a:rPr lang="en-US" sz="2800" b="1" dirty="0"/>
              <a:t>Parallel forces and couples.</a:t>
            </a:r>
            <a:endParaRPr lang="en-IN" sz="2800" b="1" dirty="0"/>
          </a:p>
          <a:p>
            <a:pPr algn="just"/>
            <a:r>
              <a:rPr lang="en-US" sz="2800" dirty="0"/>
              <a:t>forces whose lines of action are parallel to each other - parallel forces. </a:t>
            </a:r>
          </a:p>
          <a:p>
            <a:pPr algn="just"/>
            <a:r>
              <a:rPr lang="en-US" sz="2400" b="1" dirty="0">
                <a:solidFill>
                  <a:srgbClr val="7030A0"/>
                </a:solidFill>
              </a:rPr>
              <a:t>Like parallel and unlike parallel forces </a:t>
            </a:r>
          </a:p>
          <a:p>
            <a:pPr algn="just"/>
            <a:endParaRPr lang="en-US" sz="2400" b="1" dirty="0">
              <a:solidFill>
                <a:srgbClr val="7030A0"/>
              </a:solidFill>
            </a:endParaRPr>
          </a:p>
          <a:p>
            <a:pPr algn="just"/>
            <a:endParaRPr lang="en-US" sz="2400" b="1" dirty="0">
              <a:solidFill>
                <a:srgbClr val="7030A0"/>
              </a:solidFill>
            </a:endParaRPr>
          </a:p>
          <a:p>
            <a:pPr algn="just"/>
            <a:endParaRPr lang="en-US" sz="2400" b="1" dirty="0">
              <a:solidFill>
                <a:srgbClr val="7030A0"/>
              </a:solidFill>
            </a:endParaRPr>
          </a:p>
          <a:p>
            <a:pPr algn="just"/>
            <a:endParaRPr lang="en-US" sz="2400" b="1" dirty="0">
              <a:solidFill>
                <a:srgbClr val="7030A0"/>
              </a:solidFill>
            </a:endParaRPr>
          </a:p>
          <a:p>
            <a:pPr algn="just"/>
            <a:endParaRPr lang="en-US" sz="2400" b="1" dirty="0">
              <a:solidFill>
                <a:srgbClr val="7030A0"/>
              </a:solidFill>
            </a:endParaRPr>
          </a:p>
          <a:p>
            <a:pPr algn="just"/>
            <a:r>
              <a:rPr lang="en-US" sz="2400" b="1" dirty="0">
                <a:solidFill>
                  <a:srgbClr val="7030A0"/>
                </a:solidFill>
              </a:rPr>
              <a:t>Clockwise couple &amp; 		anticlockwise couple</a:t>
            </a:r>
          </a:p>
          <a:p>
            <a:pPr algn="just"/>
            <a:endParaRPr lang="en-IN" sz="2600" b="1" dirty="0"/>
          </a:p>
        </p:txBody>
      </p:sp>
      <p:sp>
        <p:nvSpPr>
          <p:cNvPr id="4" name="Slide Number Placeholder 3"/>
          <p:cNvSpPr>
            <a:spLocks noGrp="1"/>
          </p:cNvSpPr>
          <p:nvPr>
            <p:ph type="sldNum" sz="quarter" idx="12"/>
          </p:nvPr>
        </p:nvSpPr>
        <p:spPr/>
        <p:txBody>
          <a:bodyPr/>
          <a:lstStyle/>
          <a:p>
            <a:fld id="{5E057A38-1F14-429F-8545-D60F9F8B74C9}" type="slidenum">
              <a:rPr lang="en-IN" smtClean="0"/>
              <a:pPr/>
              <a:t>20</a:t>
            </a:fld>
            <a:endParaRPr lang="en-IN"/>
          </a:p>
        </p:txBody>
      </p:sp>
      <p:cxnSp>
        <p:nvCxnSpPr>
          <p:cNvPr id="7" name="Straight Arrow Connector 6"/>
          <p:cNvCxnSpPr/>
          <p:nvPr/>
        </p:nvCxnSpPr>
        <p:spPr>
          <a:xfrm rot="5400000" flipH="1" flipV="1">
            <a:off x="822299" y="3463925"/>
            <a:ext cx="1500198"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rot="5400000" flipH="1" flipV="1">
            <a:off x="1392215" y="3463925"/>
            <a:ext cx="1500198"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rot="5400000" flipH="1" flipV="1">
            <a:off x="3106726" y="3535363"/>
            <a:ext cx="1500198"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rot="5400000">
            <a:off x="3644100" y="3571082"/>
            <a:ext cx="142876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0" name="TextBox 29"/>
          <p:cNvSpPr txBox="1"/>
          <p:nvPr/>
        </p:nvSpPr>
        <p:spPr>
          <a:xfrm>
            <a:off x="1285852" y="4357694"/>
            <a:ext cx="571504" cy="369332"/>
          </a:xfrm>
          <a:prstGeom prst="rect">
            <a:avLst/>
          </a:prstGeom>
          <a:noFill/>
        </p:spPr>
        <p:txBody>
          <a:bodyPr wrap="square" rtlCol="0">
            <a:spAutoFit/>
          </a:bodyPr>
          <a:lstStyle/>
          <a:p>
            <a:r>
              <a:rPr lang="en-IN" b="1" dirty="0"/>
              <a:t>F1</a:t>
            </a:r>
          </a:p>
        </p:txBody>
      </p:sp>
      <p:sp>
        <p:nvSpPr>
          <p:cNvPr id="31" name="TextBox 30"/>
          <p:cNvSpPr txBox="1"/>
          <p:nvPr/>
        </p:nvSpPr>
        <p:spPr>
          <a:xfrm>
            <a:off x="1857356" y="4357694"/>
            <a:ext cx="571504" cy="369332"/>
          </a:xfrm>
          <a:prstGeom prst="rect">
            <a:avLst/>
          </a:prstGeom>
          <a:noFill/>
        </p:spPr>
        <p:txBody>
          <a:bodyPr wrap="square" rtlCol="0">
            <a:spAutoFit/>
          </a:bodyPr>
          <a:lstStyle/>
          <a:p>
            <a:r>
              <a:rPr lang="en-IN" b="1" dirty="0"/>
              <a:t>F2</a:t>
            </a:r>
          </a:p>
        </p:txBody>
      </p:sp>
      <p:cxnSp>
        <p:nvCxnSpPr>
          <p:cNvPr id="19" name="Straight Connector 18"/>
          <p:cNvCxnSpPr/>
          <p:nvPr/>
        </p:nvCxnSpPr>
        <p:spPr>
          <a:xfrm>
            <a:off x="857224" y="5643578"/>
            <a:ext cx="2786082" cy="1588"/>
          </a:xfrm>
          <a:prstGeom prst="line">
            <a:avLst/>
          </a:prstGeom>
        </p:spPr>
        <p:style>
          <a:lnRef idx="2">
            <a:schemeClr val="accent4"/>
          </a:lnRef>
          <a:fillRef idx="0">
            <a:schemeClr val="accent4"/>
          </a:fillRef>
          <a:effectRef idx="1">
            <a:schemeClr val="accent4"/>
          </a:effectRef>
          <a:fontRef idx="minor">
            <a:schemeClr val="tx1"/>
          </a:fontRef>
        </p:style>
      </p:cxnSp>
      <p:cxnSp>
        <p:nvCxnSpPr>
          <p:cNvPr id="32" name="Straight Arrow Connector 31"/>
          <p:cNvCxnSpPr/>
          <p:nvPr/>
        </p:nvCxnSpPr>
        <p:spPr>
          <a:xfrm rot="16200000" flipV="1">
            <a:off x="571472" y="5357826"/>
            <a:ext cx="581028" cy="952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4" name="Straight Arrow Connector 33"/>
          <p:cNvCxnSpPr/>
          <p:nvPr/>
        </p:nvCxnSpPr>
        <p:spPr>
          <a:xfrm rot="5400000">
            <a:off x="3356760" y="5928536"/>
            <a:ext cx="571504"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fontScale="92500" lnSpcReduction="10000"/>
          </a:bodyPr>
          <a:lstStyle/>
          <a:p>
            <a:pPr algn="just"/>
            <a:r>
              <a:rPr lang="en-US" dirty="0"/>
              <a:t>The resultant of two unlike parallel forces is zero. Hence these forces cannot be replaced by another single force. </a:t>
            </a:r>
          </a:p>
          <a:p>
            <a:pPr algn="just"/>
            <a:r>
              <a:rPr lang="en-US" dirty="0"/>
              <a:t>Such two forces having the same magnitude, parallel line of action, and opposite sense are said to form a </a:t>
            </a:r>
            <a:r>
              <a:rPr lang="en-US" b="1" dirty="0">
                <a:solidFill>
                  <a:srgbClr val="7030A0"/>
                </a:solidFill>
              </a:rPr>
              <a:t>couple. </a:t>
            </a:r>
          </a:p>
          <a:p>
            <a:pPr algn="just"/>
            <a:r>
              <a:rPr lang="en-US" dirty="0"/>
              <a:t>The plane in which the forces act is called the </a:t>
            </a:r>
            <a:r>
              <a:rPr lang="en-US" b="1" dirty="0">
                <a:solidFill>
                  <a:srgbClr val="7030A0"/>
                </a:solidFill>
              </a:rPr>
              <a:t>plane of the couple</a:t>
            </a:r>
            <a:r>
              <a:rPr lang="en-US" dirty="0">
                <a:solidFill>
                  <a:srgbClr val="7030A0"/>
                </a:solidFill>
              </a:rPr>
              <a:t>. </a:t>
            </a:r>
          </a:p>
          <a:p>
            <a:pPr algn="just"/>
            <a:r>
              <a:rPr lang="en-US" dirty="0"/>
              <a:t>The distance between the line of action of forces is </a:t>
            </a:r>
            <a:r>
              <a:rPr lang="en-US" b="1" dirty="0">
                <a:solidFill>
                  <a:srgbClr val="7030A0"/>
                </a:solidFill>
              </a:rPr>
              <a:t>arm of couple.</a:t>
            </a:r>
          </a:p>
          <a:p>
            <a:pPr algn="just"/>
            <a:r>
              <a:rPr lang="en-US" dirty="0"/>
              <a:t>moment of a couple = product of the magnitude of one of the forces and the arm of couple.</a:t>
            </a:r>
            <a:endParaRPr lang="en-IN" b="1" dirty="0">
              <a:solidFill>
                <a:srgbClr val="7030A0"/>
              </a:solidFill>
            </a:endParaRPr>
          </a:p>
          <a:p>
            <a:pPr algn="just"/>
            <a:endParaRPr lang="en-IN" dirty="0"/>
          </a:p>
        </p:txBody>
      </p:sp>
      <p:sp>
        <p:nvSpPr>
          <p:cNvPr id="4" name="Slide Number Placeholder 3"/>
          <p:cNvSpPr>
            <a:spLocks noGrp="1"/>
          </p:cNvSpPr>
          <p:nvPr>
            <p:ph type="sldNum" sz="quarter" idx="12"/>
          </p:nvPr>
        </p:nvSpPr>
        <p:spPr/>
        <p:txBody>
          <a:bodyPr/>
          <a:lstStyle/>
          <a:p>
            <a:fld id="{5E057A38-1F14-429F-8545-D60F9F8B74C9}" type="slidenum">
              <a:rPr lang="en-IN" smtClean="0"/>
              <a:pPr/>
              <a:t>21</a:t>
            </a:fld>
            <a:endParaRPr lang="en-I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fontScale="85000" lnSpcReduction="20000"/>
          </a:bodyPr>
          <a:lstStyle/>
          <a:p>
            <a:pPr algn="just"/>
            <a:r>
              <a:rPr lang="en-US" b="1" dirty="0">
                <a:solidFill>
                  <a:srgbClr val="7030A0"/>
                </a:solidFill>
              </a:rPr>
              <a:t>Properties of force couple</a:t>
            </a:r>
          </a:p>
          <a:p>
            <a:pPr algn="just">
              <a:buFont typeface="Wingdings" pitchFamily="2" charset="2"/>
              <a:buChar char="Ø"/>
            </a:pPr>
            <a:r>
              <a:rPr lang="en-US" dirty="0"/>
              <a:t>two forces constituting a couple are equal in magnitude and opposite in direction. Therefore, the sum of forces of a couple is zero.</a:t>
            </a:r>
          </a:p>
          <a:p>
            <a:pPr algn="just">
              <a:buFont typeface="Wingdings" pitchFamily="2" charset="2"/>
              <a:buChar char="Ø"/>
            </a:pPr>
            <a:r>
              <a:rPr lang="en-US" dirty="0"/>
              <a:t>the action of a couple on a rigid body will not be changed if its arm is turned in the plane of couple through any angle about one of its ends</a:t>
            </a:r>
          </a:p>
          <a:p>
            <a:pPr algn="just">
              <a:buFont typeface="Wingdings" pitchFamily="2" charset="2"/>
              <a:buChar char="Ø"/>
            </a:pPr>
            <a:r>
              <a:rPr lang="en-US" dirty="0"/>
              <a:t>without changing the action on a body; a given couple can be replaced by another one with different forces with a different arm, provided the moments of the two couples are equal.</a:t>
            </a:r>
          </a:p>
          <a:p>
            <a:pPr algn="just">
              <a:buFont typeface="Wingdings" pitchFamily="2" charset="2"/>
              <a:buChar char="Ø"/>
            </a:pPr>
            <a:r>
              <a:rPr lang="en-US" dirty="0"/>
              <a:t>Several couples in one plane can be replaced by a single couple acting in the same plane such that the moment of this single couple is equal to the algebraic sum of the moments of the given couples.</a:t>
            </a:r>
          </a:p>
          <a:p>
            <a:pPr algn="just">
              <a:buFont typeface="Wingdings" pitchFamily="2" charset="2"/>
              <a:buChar char="Ø"/>
            </a:pPr>
            <a:endParaRPr lang="en-IN" dirty="0"/>
          </a:p>
          <a:p>
            <a:pPr algn="just"/>
            <a:endParaRPr lang="en-IN" dirty="0"/>
          </a:p>
        </p:txBody>
      </p:sp>
      <p:sp>
        <p:nvSpPr>
          <p:cNvPr id="4" name="Slide Number Placeholder 3"/>
          <p:cNvSpPr>
            <a:spLocks noGrp="1"/>
          </p:cNvSpPr>
          <p:nvPr>
            <p:ph type="sldNum" sz="quarter" idx="12"/>
          </p:nvPr>
        </p:nvSpPr>
        <p:spPr/>
        <p:txBody>
          <a:bodyPr/>
          <a:lstStyle/>
          <a:p>
            <a:fld id="{5E057A38-1F14-429F-8545-D60F9F8B74C9}" type="slidenum">
              <a:rPr lang="en-IN" smtClean="0"/>
              <a:pPr/>
              <a:t>22</a:t>
            </a:fld>
            <a:endParaRPr lang="en-I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a:bodyPr>
          <a:lstStyle/>
          <a:p>
            <a:pPr algn="just"/>
            <a:r>
              <a:rPr lang="en-US" b="1" dirty="0">
                <a:solidFill>
                  <a:srgbClr val="7030A0"/>
                </a:solidFill>
              </a:rPr>
              <a:t>Properties of force couple…</a:t>
            </a:r>
          </a:p>
          <a:p>
            <a:pPr algn="just"/>
            <a:endParaRPr lang="en-IN" dirty="0"/>
          </a:p>
        </p:txBody>
      </p:sp>
      <p:sp>
        <p:nvSpPr>
          <p:cNvPr id="4" name="Slide Number Placeholder 3"/>
          <p:cNvSpPr>
            <a:spLocks noGrp="1"/>
          </p:cNvSpPr>
          <p:nvPr>
            <p:ph type="sldNum" sz="quarter" idx="12"/>
          </p:nvPr>
        </p:nvSpPr>
        <p:spPr/>
        <p:txBody>
          <a:bodyPr/>
          <a:lstStyle/>
          <a:p>
            <a:fld id="{5E057A38-1F14-429F-8545-D60F9F8B74C9}" type="slidenum">
              <a:rPr lang="en-IN" smtClean="0"/>
              <a:pPr/>
              <a:t>23</a:t>
            </a:fld>
            <a:endParaRPr lang="en-IN"/>
          </a:p>
        </p:txBody>
      </p:sp>
      <p:pic>
        <p:nvPicPr>
          <p:cNvPr id="110595" name="Picture 3" descr="C:\Users\BIJU\Desktop\Untitled.png"/>
          <p:cNvPicPr>
            <a:picLocks noChangeAspect="1" noChangeArrowheads="1"/>
          </p:cNvPicPr>
          <p:nvPr/>
        </p:nvPicPr>
        <p:blipFill>
          <a:blip r:embed="rId3" cstate="print">
            <a:lum contrast="30000"/>
          </a:blip>
          <a:srcRect/>
          <a:stretch>
            <a:fillRect/>
          </a:stretch>
        </p:blipFill>
        <p:spPr bwMode="auto">
          <a:xfrm>
            <a:off x="71406" y="1142984"/>
            <a:ext cx="4214842" cy="3123942"/>
          </a:xfrm>
          <a:prstGeom prst="rect">
            <a:avLst/>
          </a:prstGeom>
          <a:noFill/>
        </p:spPr>
      </p:pic>
      <p:pic>
        <p:nvPicPr>
          <p:cNvPr id="110596" name="Picture 4" descr="C:\Users\BIJU\Desktop\Untitled.png"/>
          <p:cNvPicPr>
            <a:picLocks noChangeAspect="1" noChangeArrowheads="1"/>
          </p:cNvPicPr>
          <p:nvPr/>
        </p:nvPicPr>
        <p:blipFill>
          <a:blip r:embed="rId4" cstate="print">
            <a:lum contrast="30000"/>
          </a:blip>
          <a:srcRect/>
          <a:stretch>
            <a:fillRect/>
          </a:stretch>
        </p:blipFill>
        <p:spPr bwMode="auto">
          <a:xfrm>
            <a:off x="3929058" y="1571612"/>
            <a:ext cx="4500595" cy="1406436"/>
          </a:xfrm>
          <a:prstGeom prst="rect">
            <a:avLst/>
          </a:prstGeom>
          <a:noFill/>
        </p:spPr>
      </p:pic>
      <p:sp>
        <p:nvSpPr>
          <p:cNvPr id="7" name="TextBox 6"/>
          <p:cNvSpPr txBox="1"/>
          <p:nvPr/>
        </p:nvSpPr>
        <p:spPr>
          <a:xfrm>
            <a:off x="4214810" y="1643050"/>
            <a:ext cx="500066" cy="369332"/>
          </a:xfrm>
          <a:prstGeom prst="rect">
            <a:avLst/>
          </a:prstGeom>
          <a:noFill/>
        </p:spPr>
        <p:txBody>
          <a:bodyPr wrap="square" rtlCol="0">
            <a:spAutoFit/>
          </a:bodyPr>
          <a:lstStyle/>
          <a:p>
            <a:r>
              <a:rPr lang="en-IN" dirty="0"/>
              <a:t>F</a:t>
            </a:r>
          </a:p>
        </p:txBody>
      </p:sp>
      <p:sp>
        <p:nvSpPr>
          <p:cNvPr id="8" name="TextBox 7"/>
          <p:cNvSpPr txBox="1"/>
          <p:nvPr/>
        </p:nvSpPr>
        <p:spPr>
          <a:xfrm>
            <a:off x="5214942" y="1702346"/>
            <a:ext cx="500066" cy="369332"/>
          </a:xfrm>
          <a:prstGeom prst="rect">
            <a:avLst/>
          </a:prstGeom>
          <a:noFill/>
        </p:spPr>
        <p:txBody>
          <a:bodyPr wrap="square" rtlCol="0">
            <a:spAutoFit/>
          </a:bodyPr>
          <a:lstStyle/>
          <a:p>
            <a:r>
              <a:rPr lang="en-IN" dirty="0"/>
              <a:t>Q</a:t>
            </a:r>
          </a:p>
        </p:txBody>
      </p:sp>
      <p:sp>
        <p:nvSpPr>
          <p:cNvPr id="9" name="TextBox 8"/>
          <p:cNvSpPr txBox="1"/>
          <p:nvPr/>
        </p:nvSpPr>
        <p:spPr>
          <a:xfrm>
            <a:off x="6000760" y="1795450"/>
            <a:ext cx="500066" cy="369332"/>
          </a:xfrm>
          <a:prstGeom prst="rect">
            <a:avLst/>
          </a:prstGeom>
          <a:noFill/>
        </p:spPr>
        <p:txBody>
          <a:bodyPr wrap="square" rtlCol="0">
            <a:spAutoFit/>
          </a:bodyPr>
          <a:lstStyle/>
          <a:p>
            <a:r>
              <a:rPr lang="en-IN" dirty="0"/>
              <a:t>d</a:t>
            </a:r>
          </a:p>
        </p:txBody>
      </p:sp>
      <p:sp>
        <p:nvSpPr>
          <p:cNvPr id="10" name="TextBox 9"/>
          <p:cNvSpPr txBox="1"/>
          <p:nvPr/>
        </p:nvSpPr>
        <p:spPr>
          <a:xfrm>
            <a:off x="6072198" y="2571744"/>
            <a:ext cx="500066" cy="369332"/>
          </a:xfrm>
          <a:prstGeom prst="rect">
            <a:avLst/>
          </a:prstGeom>
          <a:noFill/>
        </p:spPr>
        <p:txBody>
          <a:bodyPr wrap="square" rtlCol="0">
            <a:spAutoFit/>
          </a:bodyPr>
          <a:lstStyle/>
          <a:p>
            <a:r>
              <a:rPr lang="en-IN" dirty="0"/>
              <a:t>d1</a:t>
            </a:r>
          </a:p>
        </p:txBody>
      </p:sp>
      <p:sp>
        <p:nvSpPr>
          <p:cNvPr id="11" name="TextBox 10"/>
          <p:cNvSpPr txBox="1"/>
          <p:nvPr/>
        </p:nvSpPr>
        <p:spPr>
          <a:xfrm>
            <a:off x="4786314" y="3214686"/>
            <a:ext cx="2571768" cy="369332"/>
          </a:xfrm>
          <a:prstGeom prst="rect">
            <a:avLst/>
          </a:prstGeom>
          <a:noFill/>
        </p:spPr>
        <p:txBody>
          <a:bodyPr wrap="square" rtlCol="0">
            <a:spAutoFit/>
          </a:bodyPr>
          <a:lstStyle/>
          <a:p>
            <a:r>
              <a:rPr lang="en-IN" dirty="0"/>
              <a:t>F x d = Q x d1</a:t>
            </a:r>
          </a:p>
        </p:txBody>
      </p:sp>
      <p:pic>
        <p:nvPicPr>
          <p:cNvPr id="110599" name="Picture 7" descr="C:\Users\BIJU\Pictures\MP Navigator EX\2015_08_11\1.jpg"/>
          <p:cNvPicPr>
            <a:picLocks noChangeAspect="1" noChangeArrowheads="1"/>
          </p:cNvPicPr>
          <p:nvPr/>
        </p:nvPicPr>
        <p:blipFill>
          <a:blip r:embed="rId5" cstate="print">
            <a:lum contrast="30000"/>
          </a:blip>
          <a:srcRect/>
          <a:stretch>
            <a:fillRect/>
          </a:stretch>
        </p:blipFill>
        <p:spPr bwMode="auto">
          <a:xfrm>
            <a:off x="214282" y="4714884"/>
            <a:ext cx="6500858" cy="1881525"/>
          </a:xfrm>
          <a:prstGeom prst="rect">
            <a:avLst/>
          </a:prstGeom>
          <a:noFill/>
        </p:spPr>
      </p:pic>
      <p:sp>
        <p:nvSpPr>
          <p:cNvPr id="16" name="Rectangle 15"/>
          <p:cNvSpPr/>
          <p:nvPr/>
        </p:nvSpPr>
        <p:spPr>
          <a:xfrm>
            <a:off x="2286000" y="4139991"/>
            <a:ext cx="4572016" cy="646331"/>
          </a:xfrm>
          <a:prstGeom prst="rect">
            <a:avLst/>
          </a:prstGeom>
        </p:spPr>
        <p:txBody>
          <a:bodyPr wrap="square">
            <a:spAutoFit/>
          </a:bodyPr>
          <a:lstStyle/>
          <a:p>
            <a:r>
              <a:rPr lang="en-US" b="1" dirty="0"/>
              <a:t>F x d + Q d</a:t>
            </a:r>
            <a:r>
              <a:rPr lang="en-US" b="1" baseline="-25000" dirty="0"/>
              <a:t>1</a:t>
            </a:r>
            <a:r>
              <a:rPr lang="en-US" b="1" dirty="0"/>
              <a:t> </a:t>
            </a:r>
            <a:r>
              <a:rPr lang="en-US" dirty="0"/>
              <a:t>= F x d + Q</a:t>
            </a:r>
            <a:r>
              <a:rPr lang="en-US" baseline="-25000" dirty="0"/>
              <a:t>1</a:t>
            </a:r>
            <a:r>
              <a:rPr lang="en-US" dirty="0"/>
              <a:t> x d</a:t>
            </a:r>
            <a:endParaRPr lang="en-IN" dirty="0"/>
          </a:p>
          <a:p>
            <a:r>
              <a:rPr lang="en-US" dirty="0"/>
              <a:t> = </a:t>
            </a:r>
            <a:r>
              <a:rPr lang="en-US" b="1" dirty="0"/>
              <a:t>(F +Q</a:t>
            </a:r>
            <a:r>
              <a:rPr lang="en-US" b="1" baseline="-25000" dirty="0"/>
              <a:t>1</a:t>
            </a:r>
            <a:r>
              <a:rPr lang="en-US" b="1" dirty="0"/>
              <a:t>) d  </a:t>
            </a:r>
            <a:r>
              <a:rPr lang="en-US" dirty="0"/>
              <a:t>where Q</a:t>
            </a:r>
            <a:r>
              <a:rPr lang="en-US" baseline="-25000" dirty="0"/>
              <a:t>1</a:t>
            </a:r>
            <a:r>
              <a:rPr lang="en-US" dirty="0"/>
              <a:t> is Q1 x d = Q x d1</a:t>
            </a:r>
            <a:endParaRPr lang="en-IN" dirty="0"/>
          </a:p>
        </p:txBody>
      </p:sp>
      <p:sp>
        <p:nvSpPr>
          <p:cNvPr id="13" name="TextBox 12"/>
          <p:cNvSpPr txBox="1"/>
          <p:nvPr/>
        </p:nvSpPr>
        <p:spPr>
          <a:xfrm>
            <a:off x="6643702" y="5286388"/>
            <a:ext cx="1643074" cy="369332"/>
          </a:xfrm>
          <a:prstGeom prst="rect">
            <a:avLst/>
          </a:prstGeom>
          <a:noFill/>
        </p:spPr>
        <p:txBody>
          <a:bodyPr wrap="square" rtlCol="0">
            <a:spAutoFit/>
          </a:bodyPr>
          <a:lstStyle/>
          <a:p>
            <a:r>
              <a:rPr lang="en-IN" dirty="0"/>
              <a:t>Q</a:t>
            </a:r>
            <a:r>
              <a:rPr lang="en-IN" baseline="-25000" dirty="0"/>
              <a:t>1</a:t>
            </a:r>
            <a:r>
              <a:rPr lang="en-IN" dirty="0"/>
              <a:t> = Q d</a:t>
            </a:r>
            <a:r>
              <a:rPr lang="en-IN" baseline="-25000" dirty="0"/>
              <a:t>1</a:t>
            </a:r>
            <a:r>
              <a:rPr lang="en-IN" dirty="0"/>
              <a:t> / d</a:t>
            </a:r>
          </a:p>
        </p:txBody>
      </p:sp>
      <p:cxnSp>
        <p:nvCxnSpPr>
          <p:cNvPr id="15" name="Straight Arrow Connector 14"/>
          <p:cNvCxnSpPr/>
          <p:nvPr/>
        </p:nvCxnSpPr>
        <p:spPr>
          <a:xfrm>
            <a:off x="4214810" y="2214554"/>
            <a:ext cx="3857652" cy="158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flipV="1">
            <a:off x="5072066" y="2571744"/>
            <a:ext cx="2071702" cy="9524"/>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a:endCxn id="7" idx="1"/>
          </p:cNvCxnSpPr>
          <p:nvPr/>
        </p:nvCxnSpPr>
        <p:spPr>
          <a:xfrm rot="5400000" flipH="1" flipV="1">
            <a:off x="3949953" y="2092573"/>
            <a:ext cx="52971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rot="5400000" flipH="1" flipV="1">
            <a:off x="4949291" y="2091779"/>
            <a:ext cx="52971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rot="16200000" flipH="1">
            <a:off x="7823223" y="2606669"/>
            <a:ext cx="50006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rot="16200000" flipH="1">
            <a:off x="6894529" y="2606669"/>
            <a:ext cx="50006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5911873"/>
          </a:xfrm>
        </p:spPr>
        <p:txBody>
          <a:bodyPr>
            <a:normAutofit/>
          </a:bodyPr>
          <a:lstStyle/>
          <a:p>
            <a:pPr algn="just"/>
            <a:r>
              <a:rPr lang="en-US" sz="2800" dirty="0"/>
              <a:t>ABCD is a square whose side length is 2 m. Forces of magnitude 10,20,80 and 50 N act along AB, BC, CD and DA respectively. Forces of magnitude 50 2 N and 20 2 N act along the diagonal AC and DB respectively. Show that they are equivalent to a couple and calculate the moment of this couple.</a:t>
            </a:r>
            <a:endParaRPr lang="en-IN" sz="2800" dirty="0"/>
          </a:p>
          <a:p>
            <a:pPr algn="just"/>
            <a:endParaRPr lang="en-IN" sz="2800" dirty="0"/>
          </a:p>
        </p:txBody>
      </p:sp>
      <p:sp>
        <p:nvSpPr>
          <p:cNvPr id="4" name="Slide Number Placeholder 3"/>
          <p:cNvSpPr>
            <a:spLocks noGrp="1"/>
          </p:cNvSpPr>
          <p:nvPr>
            <p:ph type="sldNum" sz="quarter" idx="12"/>
          </p:nvPr>
        </p:nvSpPr>
        <p:spPr/>
        <p:txBody>
          <a:bodyPr/>
          <a:lstStyle/>
          <a:p>
            <a:fld id="{5E057A38-1F14-429F-8545-D60F9F8B74C9}" type="slidenum">
              <a:rPr lang="en-IN" smtClean="0"/>
              <a:pPr/>
              <a:t>24</a:t>
            </a:fld>
            <a:endParaRPr lang="en-IN"/>
          </a:p>
        </p:txBody>
      </p:sp>
      <p:graphicFrame>
        <p:nvGraphicFramePr>
          <p:cNvPr id="111618" name="Object 2"/>
          <p:cNvGraphicFramePr>
            <a:graphicFrameLocks noChangeAspect="1"/>
          </p:cNvGraphicFramePr>
          <p:nvPr/>
        </p:nvGraphicFramePr>
        <p:xfrm>
          <a:off x="7286644" y="1142984"/>
          <a:ext cx="309016" cy="371677"/>
        </p:xfrm>
        <a:graphic>
          <a:graphicData uri="http://schemas.openxmlformats.org/presentationml/2006/ole">
            <mc:AlternateContent xmlns:mc="http://schemas.openxmlformats.org/markup-compatibility/2006">
              <mc:Choice xmlns:v="urn:schemas-microsoft-com:vml" Requires="v">
                <p:oleObj spid="_x0000_s111637" name="Equation" r:id="rId3" imgW="228501" imgH="253890" progId="Equation.3">
                  <p:embed/>
                </p:oleObj>
              </mc:Choice>
              <mc:Fallback>
                <p:oleObj name="Equation" r:id="rId3" imgW="228501" imgH="253890" progId="Equation.3">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6644" y="1142984"/>
                        <a:ext cx="309016" cy="3716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1620" name="Object 4"/>
          <p:cNvGraphicFramePr>
            <a:graphicFrameLocks noChangeAspect="1"/>
          </p:cNvGraphicFramePr>
          <p:nvPr/>
        </p:nvGraphicFramePr>
        <p:xfrm>
          <a:off x="1346180" y="1571612"/>
          <a:ext cx="296862" cy="357188"/>
        </p:xfrm>
        <a:graphic>
          <a:graphicData uri="http://schemas.openxmlformats.org/presentationml/2006/ole">
            <mc:AlternateContent xmlns:mc="http://schemas.openxmlformats.org/markup-compatibility/2006">
              <mc:Choice xmlns:v="urn:schemas-microsoft-com:vml" Requires="v">
                <p:oleObj spid="_x0000_s111638" name="Equation" r:id="rId5" imgW="228501" imgH="253890" progId="Equation.3">
                  <p:embed/>
                </p:oleObj>
              </mc:Choice>
              <mc:Fallback>
                <p:oleObj name="Equation" r:id="rId5" imgW="228501" imgH="253890" progId="Equation.3">
                  <p:embed/>
                  <p:pic>
                    <p:nvPicPr>
                      <p:cNvPr id="0"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6180" y="1571612"/>
                        <a:ext cx="296862" cy="35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1621" name="Picture 5" descr="image15"/>
          <p:cNvPicPr>
            <a:picLocks noChangeAspect="1" noChangeArrowheads="1"/>
          </p:cNvPicPr>
          <p:nvPr/>
        </p:nvPicPr>
        <p:blipFill>
          <a:blip r:embed="rId7" cstate="print">
            <a:lum contrast="30000"/>
          </a:blip>
          <a:srcRect b="10518"/>
          <a:stretch>
            <a:fillRect/>
          </a:stretch>
        </p:blipFill>
        <p:spPr bwMode="auto">
          <a:xfrm>
            <a:off x="2571736" y="2997460"/>
            <a:ext cx="3357586" cy="3646250"/>
          </a:xfrm>
          <a:prstGeom prst="rect">
            <a:avLst/>
          </a:prstGeom>
          <a:noFill/>
          <a:ln w="9525">
            <a:noFill/>
            <a:miter lim="800000"/>
            <a:headEnd/>
            <a:tailEnd/>
          </a:ln>
        </p:spPr>
      </p:pic>
      <p:sp>
        <p:nvSpPr>
          <p:cNvPr id="9" name="TextBox 8"/>
          <p:cNvSpPr txBox="1"/>
          <p:nvPr/>
        </p:nvSpPr>
        <p:spPr>
          <a:xfrm>
            <a:off x="3214678" y="3214686"/>
            <a:ext cx="639919" cy="369332"/>
          </a:xfrm>
          <a:prstGeom prst="rect">
            <a:avLst/>
          </a:prstGeom>
          <a:noFill/>
        </p:spPr>
        <p:txBody>
          <a:bodyPr wrap="none" rtlCol="0">
            <a:spAutoFit/>
          </a:bodyPr>
          <a:lstStyle/>
          <a:p>
            <a:r>
              <a:rPr lang="en-IN" dirty="0"/>
              <a:t>80 N</a:t>
            </a:r>
          </a:p>
        </p:txBody>
      </p:sp>
      <p:sp>
        <p:nvSpPr>
          <p:cNvPr id="10" name="TextBox 9"/>
          <p:cNvSpPr txBox="1"/>
          <p:nvPr/>
        </p:nvSpPr>
        <p:spPr>
          <a:xfrm>
            <a:off x="2000232" y="5572140"/>
            <a:ext cx="639919" cy="369332"/>
          </a:xfrm>
          <a:prstGeom prst="rect">
            <a:avLst/>
          </a:prstGeom>
          <a:noFill/>
        </p:spPr>
        <p:txBody>
          <a:bodyPr wrap="none" rtlCol="0">
            <a:spAutoFit/>
          </a:bodyPr>
          <a:lstStyle/>
          <a:p>
            <a:r>
              <a:rPr lang="en-IN" dirty="0"/>
              <a:t>50 N</a:t>
            </a:r>
          </a:p>
        </p:txBody>
      </p:sp>
      <p:sp>
        <p:nvSpPr>
          <p:cNvPr id="11" name="TextBox 10"/>
          <p:cNvSpPr txBox="1"/>
          <p:nvPr/>
        </p:nvSpPr>
        <p:spPr>
          <a:xfrm>
            <a:off x="5643570" y="4786322"/>
            <a:ext cx="537327" cy="369332"/>
          </a:xfrm>
          <a:prstGeom prst="rect">
            <a:avLst/>
          </a:prstGeom>
          <a:noFill/>
        </p:spPr>
        <p:txBody>
          <a:bodyPr wrap="none" rtlCol="0">
            <a:spAutoFit/>
          </a:bodyPr>
          <a:lstStyle/>
          <a:p>
            <a:r>
              <a:rPr lang="en-IN" dirty="0"/>
              <a:t>2m </a:t>
            </a:r>
          </a:p>
        </p:txBody>
      </p:sp>
      <p:cxnSp>
        <p:nvCxnSpPr>
          <p:cNvPr id="13" name="Straight Arrow Connector 12"/>
          <p:cNvCxnSpPr/>
          <p:nvPr/>
        </p:nvCxnSpPr>
        <p:spPr>
          <a:xfrm>
            <a:off x="2714612" y="3214686"/>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2857488" y="3200392"/>
            <a:ext cx="2643206" cy="142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fontScale="92500" lnSpcReduction="20000"/>
          </a:bodyPr>
          <a:lstStyle/>
          <a:p>
            <a:r>
              <a:rPr lang="en-US" dirty="0"/>
              <a:t>Resolving the forces horizontally,</a:t>
            </a:r>
            <a:endParaRPr lang="en-IN" dirty="0"/>
          </a:p>
          <a:p>
            <a:r>
              <a:rPr lang="en-US" dirty="0">
                <a:sym typeface="Symbol"/>
              </a:rPr>
              <a:t></a:t>
            </a:r>
            <a:r>
              <a:rPr lang="en-US" dirty="0" err="1"/>
              <a:t>F</a:t>
            </a:r>
            <a:r>
              <a:rPr lang="en-US" baseline="-25000" dirty="0" err="1"/>
              <a:t>h</a:t>
            </a:r>
            <a:r>
              <a:rPr lang="en-US" dirty="0"/>
              <a:t> = 10 - 80 + 50  2 x </a:t>
            </a:r>
            <a:r>
              <a:rPr lang="en-US" dirty="0" err="1"/>
              <a:t>cos</a:t>
            </a:r>
            <a:r>
              <a:rPr lang="en-US" dirty="0"/>
              <a:t> 45 + 20  2 x </a:t>
            </a:r>
            <a:r>
              <a:rPr lang="en-US" dirty="0" err="1"/>
              <a:t>cos</a:t>
            </a:r>
            <a:r>
              <a:rPr lang="en-US" dirty="0"/>
              <a:t> 45</a:t>
            </a:r>
          </a:p>
          <a:p>
            <a:r>
              <a:rPr lang="en-US" dirty="0"/>
              <a:t>= 0</a:t>
            </a:r>
          </a:p>
          <a:p>
            <a:r>
              <a:rPr lang="en-US" dirty="0" err="1"/>
              <a:t>lly</a:t>
            </a:r>
            <a:r>
              <a:rPr lang="en-US" dirty="0"/>
              <a:t> </a:t>
            </a:r>
            <a:r>
              <a:rPr lang="en-US" dirty="0">
                <a:sym typeface="Symbol"/>
              </a:rPr>
              <a:t></a:t>
            </a:r>
            <a:r>
              <a:rPr lang="en-US" dirty="0"/>
              <a:t>F</a:t>
            </a:r>
            <a:r>
              <a:rPr lang="en-US" baseline="-25000" dirty="0"/>
              <a:t>v</a:t>
            </a:r>
            <a:r>
              <a:rPr lang="en-US" dirty="0"/>
              <a:t> = 0</a:t>
            </a:r>
          </a:p>
          <a:p>
            <a:r>
              <a:rPr lang="en-US" dirty="0"/>
              <a:t>Resultant R= 0</a:t>
            </a:r>
          </a:p>
          <a:p>
            <a:r>
              <a:rPr lang="en-US" dirty="0"/>
              <a:t>Taking moments of forces about A,</a:t>
            </a:r>
          </a:p>
          <a:p>
            <a:r>
              <a:rPr lang="en-US" dirty="0">
                <a:sym typeface="Symbol"/>
              </a:rPr>
              <a:t> </a:t>
            </a:r>
            <a:r>
              <a:rPr lang="en-US" cap="small" dirty="0"/>
              <a:t>M</a:t>
            </a:r>
            <a:r>
              <a:rPr lang="en-US" cap="small" baseline="-25000" dirty="0"/>
              <a:t>a</a:t>
            </a:r>
            <a:r>
              <a:rPr lang="en-US" cap="small" dirty="0"/>
              <a:t> = (20  2 </a:t>
            </a:r>
            <a:r>
              <a:rPr lang="en-US" cap="small" dirty="0" err="1"/>
              <a:t>cos</a:t>
            </a:r>
            <a:r>
              <a:rPr lang="en-US" dirty="0"/>
              <a:t> 45) x 2 - 80x2 -20x2 </a:t>
            </a:r>
          </a:p>
          <a:p>
            <a:r>
              <a:rPr lang="en-US" dirty="0"/>
              <a:t>= 40 - 160 - 40 </a:t>
            </a:r>
          </a:p>
          <a:p>
            <a:r>
              <a:rPr lang="en-US" dirty="0"/>
              <a:t>= - 160 N m = 160 N m </a:t>
            </a:r>
            <a:r>
              <a:rPr lang="en-US" dirty="0" err="1"/>
              <a:t>c.c.w</a:t>
            </a:r>
            <a:r>
              <a:rPr lang="en-US" dirty="0"/>
              <a:t>.</a:t>
            </a:r>
            <a:endParaRPr lang="en-IN" dirty="0"/>
          </a:p>
          <a:p>
            <a:pPr algn="just"/>
            <a:r>
              <a:rPr lang="en-US" b="1" dirty="0">
                <a:solidFill>
                  <a:srgbClr val="7030A0"/>
                </a:solidFill>
              </a:rPr>
              <a:t>Since the resultant force is zero and the moment is not equal to zero, the system is equivalent to a couple of moment 160 Nm </a:t>
            </a:r>
            <a:r>
              <a:rPr lang="en-US" b="1" dirty="0" err="1">
                <a:solidFill>
                  <a:srgbClr val="7030A0"/>
                </a:solidFill>
              </a:rPr>
              <a:t>c.c.w</a:t>
            </a:r>
            <a:r>
              <a:rPr lang="en-US" b="1" dirty="0">
                <a:solidFill>
                  <a:srgbClr val="7030A0"/>
                </a:solidFill>
              </a:rPr>
              <a:t>.</a:t>
            </a:r>
            <a:endParaRPr lang="en-IN" b="1" dirty="0">
              <a:solidFill>
                <a:srgbClr val="7030A0"/>
              </a:solidFill>
            </a:endParaRPr>
          </a:p>
          <a:p>
            <a:endParaRPr lang="en-IN" dirty="0"/>
          </a:p>
          <a:p>
            <a:endParaRPr lang="en-IN" dirty="0"/>
          </a:p>
        </p:txBody>
      </p:sp>
      <p:sp>
        <p:nvSpPr>
          <p:cNvPr id="4" name="Slide Number Placeholder 3"/>
          <p:cNvSpPr>
            <a:spLocks noGrp="1"/>
          </p:cNvSpPr>
          <p:nvPr>
            <p:ph type="sldNum" sz="quarter" idx="12"/>
          </p:nvPr>
        </p:nvSpPr>
        <p:spPr/>
        <p:txBody>
          <a:bodyPr/>
          <a:lstStyle/>
          <a:p>
            <a:fld id="{5E057A38-1F14-429F-8545-D60F9F8B74C9}" type="slidenum">
              <a:rPr lang="en-IN" smtClean="0"/>
              <a:pPr/>
              <a:t>25</a:t>
            </a:fld>
            <a:endParaRPr lang="en-IN"/>
          </a:p>
        </p:txBody>
      </p:sp>
      <p:graphicFrame>
        <p:nvGraphicFramePr>
          <p:cNvPr id="112642" name="Object 2"/>
          <p:cNvGraphicFramePr>
            <a:graphicFrameLocks noChangeAspect="1"/>
          </p:cNvGraphicFramePr>
          <p:nvPr/>
        </p:nvGraphicFramePr>
        <p:xfrm>
          <a:off x="6143636" y="785794"/>
          <a:ext cx="500066" cy="600078"/>
        </p:xfrm>
        <a:graphic>
          <a:graphicData uri="http://schemas.openxmlformats.org/presentationml/2006/ole">
            <mc:AlternateContent xmlns:mc="http://schemas.openxmlformats.org/markup-compatibility/2006">
              <mc:Choice xmlns:v="urn:schemas-microsoft-com:vml" Requires="v">
                <p:oleObj spid="_x0000_s112669" name="Equation" r:id="rId3" imgW="228501" imgH="253890" progId="Equation.3">
                  <p:embed/>
                </p:oleObj>
              </mc:Choice>
              <mc:Fallback>
                <p:oleObj name="Equation" r:id="rId3" imgW="228501" imgH="253890" progId="Equation.3">
                  <p:embed/>
                  <p:pic>
                    <p:nvPicPr>
                      <p:cNvPr id="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636" y="785794"/>
                        <a:ext cx="500066" cy="6000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43" name="Object 3"/>
          <p:cNvGraphicFramePr>
            <a:graphicFrameLocks noChangeAspect="1"/>
          </p:cNvGraphicFramePr>
          <p:nvPr/>
        </p:nvGraphicFramePr>
        <p:xfrm>
          <a:off x="3762371" y="785794"/>
          <a:ext cx="309563" cy="498464"/>
        </p:xfrm>
        <a:graphic>
          <a:graphicData uri="http://schemas.openxmlformats.org/presentationml/2006/ole">
            <mc:AlternateContent xmlns:mc="http://schemas.openxmlformats.org/markup-compatibility/2006">
              <mc:Choice xmlns:v="urn:schemas-microsoft-com:vml" Requires="v">
                <p:oleObj spid="_x0000_s112670" name="Equation" r:id="rId5" imgW="228501" imgH="253890" progId="Equation.3">
                  <p:embed/>
                </p:oleObj>
              </mc:Choice>
              <mc:Fallback>
                <p:oleObj name="Equation" r:id="rId5" imgW="228501" imgH="253890" progId="Equation.3">
                  <p:embed/>
                  <p:pic>
                    <p:nvPicPr>
                      <p:cNvPr id="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71" y="785794"/>
                        <a:ext cx="309563" cy="4984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44" name="Object 4"/>
          <p:cNvGraphicFramePr>
            <a:graphicFrameLocks noChangeAspect="1"/>
          </p:cNvGraphicFramePr>
          <p:nvPr/>
        </p:nvGraphicFramePr>
        <p:xfrm>
          <a:off x="2571736" y="3000372"/>
          <a:ext cx="500062" cy="600075"/>
        </p:xfrm>
        <a:graphic>
          <a:graphicData uri="http://schemas.openxmlformats.org/presentationml/2006/ole">
            <mc:AlternateContent xmlns:mc="http://schemas.openxmlformats.org/markup-compatibility/2006">
              <mc:Choice xmlns:v="urn:schemas-microsoft-com:vml" Requires="v">
                <p:oleObj spid="_x0000_s112671" name="Equation" r:id="rId6" imgW="228501" imgH="253890" progId="Equation.3">
                  <p:embed/>
                </p:oleObj>
              </mc:Choice>
              <mc:Fallback>
                <p:oleObj name="Equation" r:id="rId6" imgW="228501" imgH="253890" progId="Equation.3">
                  <p:embed/>
                  <p:pic>
                    <p:nvPicPr>
                      <p:cNvPr id="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36" y="3000372"/>
                        <a:ext cx="500062"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algn="just"/>
            <a:r>
              <a:rPr lang="en-US" sz="2800" b="1" dirty="0"/>
              <a:t>Resolution of a given force into force acting at a given point and a couple.</a:t>
            </a:r>
          </a:p>
          <a:p>
            <a:pPr algn="just"/>
            <a:endParaRPr lang="en-US" sz="2800" b="1" dirty="0"/>
          </a:p>
          <a:p>
            <a:pPr algn="just"/>
            <a:endParaRPr lang="en-US" sz="2800" b="1" dirty="0"/>
          </a:p>
          <a:p>
            <a:pPr algn="just"/>
            <a:endParaRPr lang="en-US" sz="2800" b="1" dirty="0"/>
          </a:p>
          <a:p>
            <a:pPr algn="just"/>
            <a:endParaRPr lang="en-US" sz="2800" b="1" dirty="0"/>
          </a:p>
          <a:p>
            <a:pPr algn="just"/>
            <a:endParaRPr lang="en-US" sz="2800" b="1" dirty="0"/>
          </a:p>
          <a:p>
            <a:pPr algn="just"/>
            <a:endParaRPr lang="en-US" sz="2800" b="1" dirty="0"/>
          </a:p>
          <a:p>
            <a:pPr algn="just"/>
            <a:r>
              <a:rPr lang="en-US" sz="2800" dirty="0"/>
              <a:t>force F acting at A can be resolved into a force acting at B together with a couple of magnitude F x d</a:t>
            </a:r>
            <a:endParaRPr lang="en-US" sz="2800" b="1" dirty="0"/>
          </a:p>
          <a:p>
            <a:pPr algn="just"/>
            <a:endParaRPr lang="en-IN" sz="2800" b="1" dirty="0"/>
          </a:p>
          <a:p>
            <a:pPr algn="just"/>
            <a:endParaRPr lang="en-IN" sz="2800" dirty="0"/>
          </a:p>
        </p:txBody>
      </p:sp>
      <p:sp>
        <p:nvSpPr>
          <p:cNvPr id="4" name="Slide Number Placeholder 3"/>
          <p:cNvSpPr>
            <a:spLocks noGrp="1"/>
          </p:cNvSpPr>
          <p:nvPr>
            <p:ph type="sldNum" sz="quarter" idx="12"/>
          </p:nvPr>
        </p:nvSpPr>
        <p:spPr/>
        <p:txBody>
          <a:bodyPr/>
          <a:lstStyle/>
          <a:p>
            <a:fld id="{5E057A38-1F14-429F-8545-D60F9F8B74C9}" type="slidenum">
              <a:rPr lang="en-IN" smtClean="0"/>
              <a:pPr/>
              <a:t>26</a:t>
            </a:fld>
            <a:endParaRPr lang="en-IN"/>
          </a:p>
        </p:txBody>
      </p:sp>
      <p:pic>
        <p:nvPicPr>
          <p:cNvPr id="145410" name="Picture 2" descr="image16"/>
          <p:cNvPicPr>
            <a:picLocks noChangeAspect="1" noChangeArrowheads="1"/>
          </p:cNvPicPr>
          <p:nvPr/>
        </p:nvPicPr>
        <p:blipFill>
          <a:blip r:embed="rId2" cstate="print">
            <a:lum contrast="20000"/>
          </a:blip>
          <a:srcRect/>
          <a:stretch>
            <a:fillRect/>
          </a:stretch>
        </p:blipFill>
        <p:spPr bwMode="auto">
          <a:xfrm>
            <a:off x="214282" y="1571613"/>
            <a:ext cx="2643206" cy="2661951"/>
          </a:xfrm>
          <a:prstGeom prst="rect">
            <a:avLst/>
          </a:prstGeom>
          <a:noFill/>
          <a:ln w="9525">
            <a:noFill/>
            <a:miter lim="800000"/>
            <a:headEnd/>
            <a:tailEnd/>
          </a:ln>
        </p:spPr>
      </p:pic>
      <p:pic>
        <p:nvPicPr>
          <p:cNvPr id="145411" name="Picture 3" descr="image17"/>
          <p:cNvPicPr>
            <a:picLocks noChangeAspect="1" noChangeArrowheads="1"/>
          </p:cNvPicPr>
          <p:nvPr/>
        </p:nvPicPr>
        <p:blipFill>
          <a:blip r:embed="rId3" cstate="print">
            <a:lum contrast="20000"/>
          </a:blip>
          <a:srcRect b="7692"/>
          <a:stretch>
            <a:fillRect/>
          </a:stretch>
        </p:blipFill>
        <p:spPr bwMode="auto">
          <a:xfrm>
            <a:off x="3643305" y="1857364"/>
            <a:ext cx="4632519" cy="2571768"/>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0" y="5453990"/>
            <a:ext cx="9001156" cy="1332596"/>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lstStyle/>
          <a:p>
            <a:r>
              <a:rPr lang="en-IN" dirty="0"/>
              <a:t>Reduction of system of coplanar forces acting on a rigid body into a single force and single couple</a:t>
            </a:r>
          </a:p>
          <a:p>
            <a:endParaRPr lang="en-IN" dirty="0"/>
          </a:p>
        </p:txBody>
      </p:sp>
      <p:sp>
        <p:nvSpPr>
          <p:cNvPr id="4" name="Slide Number Placeholder 3"/>
          <p:cNvSpPr>
            <a:spLocks noGrp="1"/>
          </p:cNvSpPr>
          <p:nvPr>
            <p:ph type="sldNum" sz="quarter" idx="12"/>
          </p:nvPr>
        </p:nvSpPr>
        <p:spPr/>
        <p:txBody>
          <a:bodyPr/>
          <a:lstStyle/>
          <a:p>
            <a:fld id="{5E057A38-1F14-429F-8545-D60F9F8B74C9}" type="slidenum">
              <a:rPr lang="en-IN" smtClean="0"/>
              <a:pPr/>
              <a:t>27</a:t>
            </a:fld>
            <a:endParaRPr lang="en-IN"/>
          </a:p>
        </p:txBody>
      </p:sp>
      <p:pic>
        <p:nvPicPr>
          <p:cNvPr id="146434" name="Picture 2" descr="image18"/>
          <p:cNvPicPr>
            <a:picLocks noChangeAspect="1" noChangeArrowheads="1"/>
          </p:cNvPicPr>
          <p:nvPr/>
        </p:nvPicPr>
        <p:blipFill>
          <a:blip r:embed="rId2" cstate="print"/>
          <a:srcRect t="4671"/>
          <a:stretch>
            <a:fillRect/>
          </a:stretch>
        </p:blipFill>
        <p:spPr bwMode="auto">
          <a:xfrm>
            <a:off x="285720" y="2000239"/>
            <a:ext cx="3500462" cy="2947757"/>
          </a:xfrm>
          <a:prstGeom prst="rect">
            <a:avLst/>
          </a:prstGeom>
          <a:noFill/>
          <a:ln w="9525">
            <a:noFill/>
            <a:miter lim="800000"/>
            <a:headEnd/>
            <a:tailEnd/>
          </a:ln>
        </p:spPr>
      </p:pic>
      <p:pic>
        <p:nvPicPr>
          <p:cNvPr id="146435" name="Picture 3" descr="image19"/>
          <p:cNvPicPr>
            <a:picLocks noChangeAspect="1" noChangeArrowheads="1"/>
          </p:cNvPicPr>
          <p:nvPr/>
        </p:nvPicPr>
        <p:blipFill>
          <a:blip r:embed="rId3" cstate="print"/>
          <a:srcRect/>
          <a:stretch>
            <a:fillRect/>
          </a:stretch>
        </p:blipFill>
        <p:spPr bwMode="auto">
          <a:xfrm>
            <a:off x="6000760" y="1857364"/>
            <a:ext cx="2571768" cy="3390778"/>
          </a:xfrm>
          <a:prstGeom prst="rect">
            <a:avLst/>
          </a:prstGeom>
          <a:noFill/>
          <a:ln w="9525">
            <a:noFill/>
            <a:miter lim="800000"/>
            <a:headEnd/>
            <a:tailEnd/>
          </a:ln>
        </p:spPr>
      </p:pic>
      <p:sp>
        <p:nvSpPr>
          <p:cNvPr id="7" name="Right Arrow 6"/>
          <p:cNvSpPr/>
          <p:nvPr/>
        </p:nvSpPr>
        <p:spPr>
          <a:xfrm>
            <a:off x="4071934" y="300037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lstStyle/>
          <a:p>
            <a:r>
              <a:rPr lang="en-IN" dirty="0"/>
              <a:t>Reduction of system of coplanar forces acting on a rigid body into a single force and single couple…..</a:t>
            </a:r>
          </a:p>
          <a:p>
            <a:endParaRPr lang="en-IN" dirty="0"/>
          </a:p>
        </p:txBody>
      </p:sp>
      <p:sp>
        <p:nvSpPr>
          <p:cNvPr id="4" name="Slide Number Placeholder 3"/>
          <p:cNvSpPr>
            <a:spLocks noGrp="1"/>
          </p:cNvSpPr>
          <p:nvPr>
            <p:ph type="sldNum" sz="quarter" idx="12"/>
          </p:nvPr>
        </p:nvSpPr>
        <p:spPr/>
        <p:txBody>
          <a:bodyPr/>
          <a:lstStyle/>
          <a:p>
            <a:fld id="{5E057A38-1F14-429F-8545-D60F9F8B74C9}" type="slidenum">
              <a:rPr lang="en-IN" smtClean="0"/>
              <a:pPr/>
              <a:t>28</a:t>
            </a:fld>
            <a:endParaRPr lang="en-IN"/>
          </a:p>
        </p:txBody>
      </p:sp>
      <p:sp>
        <p:nvSpPr>
          <p:cNvPr id="7" name="Right Arrow 6"/>
          <p:cNvSpPr/>
          <p:nvPr/>
        </p:nvSpPr>
        <p:spPr>
          <a:xfrm>
            <a:off x="4071934" y="300037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47458" name="Picture 2" descr="image21"/>
          <p:cNvPicPr>
            <a:picLocks noChangeAspect="1" noChangeArrowheads="1"/>
          </p:cNvPicPr>
          <p:nvPr/>
        </p:nvPicPr>
        <p:blipFill>
          <a:blip r:embed="rId2" cstate="print"/>
          <a:srcRect b="9375"/>
          <a:stretch>
            <a:fillRect/>
          </a:stretch>
        </p:blipFill>
        <p:spPr bwMode="auto">
          <a:xfrm>
            <a:off x="428596" y="2214554"/>
            <a:ext cx="2824283" cy="2071702"/>
          </a:xfrm>
          <a:prstGeom prst="rect">
            <a:avLst/>
          </a:prstGeom>
          <a:noFill/>
          <a:ln w="9525">
            <a:noFill/>
            <a:miter lim="800000"/>
            <a:headEnd/>
            <a:tailEnd/>
          </a:ln>
        </p:spPr>
      </p:pic>
      <p:pic>
        <p:nvPicPr>
          <p:cNvPr id="147459" name="Picture 3" descr="image20"/>
          <p:cNvPicPr>
            <a:picLocks noChangeAspect="1" noChangeArrowheads="1"/>
          </p:cNvPicPr>
          <p:nvPr/>
        </p:nvPicPr>
        <p:blipFill>
          <a:blip r:embed="rId3" cstate="print"/>
          <a:srcRect/>
          <a:stretch>
            <a:fillRect/>
          </a:stretch>
        </p:blipFill>
        <p:spPr bwMode="auto">
          <a:xfrm>
            <a:off x="5643570" y="2214554"/>
            <a:ext cx="3234824" cy="2357454"/>
          </a:xfrm>
          <a:prstGeom prst="rect">
            <a:avLst/>
          </a:prstGeom>
          <a:noFill/>
          <a:ln w="9525">
            <a:noFill/>
            <a:miter lim="800000"/>
            <a:headEnd/>
            <a:tailEnd/>
          </a:ln>
        </p:spPr>
      </p:pic>
      <p:pic>
        <p:nvPicPr>
          <p:cNvPr id="146434" name="Picture 2"/>
          <p:cNvPicPr>
            <a:picLocks noChangeAspect="1" noChangeArrowheads="1"/>
          </p:cNvPicPr>
          <p:nvPr/>
        </p:nvPicPr>
        <p:blipFill>
          <a:blip r:embed="rId4" cstate="print"/>
          <a:srcRect/>
          <a:stretch>
            <a:fillRect/>
          </a:stretch>
        </p:blipFill>
        <p:spPr bwMode="auto">
          <a:xfrm>
            <a:off x="0" y="4786322"/>
            <a:ext cx="9096147" cy="1790705"/>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lstStyle/>
          <a:p>
            <a:r>
              <a:rPr lang="en-US" dirty="0"/>
              <a:t> Replace the force acting at A 10 </a:t>
            </a:r>
            <a:r>
              <a:rPr lang="en-US" dirty="0" err="1"/>
              <a:t>kN</a:t>
            </a:r>
            <a:r>
              <a:rPr lang="en-US" dirty="0"/>
              <a:t> by a force and couple at </a:t>
            </a:r>
          </a:p>
          <a:p>
            <a:r>
              <a:rPr lang="en-US" dirty="0"/>
              <a:t>(</a:t>
            </a:r>
            <a:r>
              <a:rPr lang="en-US" dirty="0" err="1"/>
              <a:t>i</a:t>
            </a:r>
            <a:r>
              <a:rPr lang="en-US" dirty="0"/>
              <a:t>) B and </a:t>
            </a:r>
          </a:p>
          <a:p>
            <a:r>
              <a:rPr lang="en-US" dirty="0"/>
              <a:t>(ii) at C.</a:t>
            </a:r>
            <a:endParaRPr lang="en-IN" dirty="0"/>
          </a:p>
          <a:p>
            <a:endParaRPr lang="en-IN" dirty="0"/>
          </a:p>
        </p:txBody>
      </p:sp>
      <p:sp>
        <p:nvSpPr>
          <p:cNvPr id="4" name="Slide Number Placeholder 3"/>
          <p:cNvSpPr>
            <a:spLocks noGrp="1"/>
          </p:cNvSpPr>
          <p:nvPr>
            <p:ph type="sldNum" sz="quarter" idx="12"/>
          </p:nvPr>
        </p:nvSpPr>
        <p:spPr/>
        <p:txBody>
          <a:bodyPr/>
          <a:lstStyle/>
          <a:p>
            <a:fld id="{5E057A38-1F14-429F-8545-D60F9F8B74C9}" type="slidenum">
              <a:rPr lang="en-IN" smtClean="0"/>
              <a:pPr/>
              <a:t>29</a:t>
            </a:fld>
            <a:endParaRPr lang="en-IN"/>
          </a:p>
        </p:txBody>
      </p:sp>
      <p:cxnSp>
        <p:nvCxnSpPr>
          <p:cNvPr id="6" name="Straight Connector 5"/>
          <p:cNvCxnSpPr/>
          <p:nvPr/>
        </p:nvCxnSpPr>
        <p:spPr>
          <a:xfrm flipV="1">
            <a:off x="928662" y="3571876"/>
            <a:ext cx="6643734" cy="71438"/>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rot="5400000">
            <a:off x="4108447" y="2963859"/>
            <a:ext cx="1214446"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3" name="TextBox 12"/>
          <p:cNvSpPr txBox="1"/>
          <p:nvPr/>
        </p:nvSpPr>
        <p:spPr>
          <a:xfrm>
            <a:off x="785786" y="3857628"/>
            <a:ext cx="428628" cy="400110"/>
          </a:xfrm>
          <a:prstGeom prst="rect">
            <a:avLst/>
          </a:prstGeom>
          <a:noFill/>
        </p:spPr>
        <p:txBody>
          <a:bodyPr wrap="square" rtlCol="0">
            <a:spAutoFit/>
          </a:bodyPr>
          <a:lstStyle/>
          <a:p>
            <a:r>
              <a:rPr lang="en-IN" sz="2000" b="1" dirty="0"/>
              <a:t>C</a:t>
            </a:r>
          </a:p>
        </p:txBody>
      </p:sp>
      <p:sp>
        <p:nvSpPr>
          <p:cNvPr id="14" name="TextBox 13"/>
          <p:cNvSpPr txBox="1"/>
          <p:nvPr/>
        </p:nvSpPr>
        <p:spPr>
          <a:xfrm>
            <a:off x="4429124" y="3857628"/>
            <a:ext cx="428628" cy="400110"/>
          </a:xfrm>
          <a:prstGeom prst="rect">
            <a:avLst/>
          </a:prstGeom>
          <a:noFill/>
        </p:spPr>
        <p:txBody>
          <a:bodyPr wrap="square" rtlCol="0">
            <a:spAutoFit/>
          </a:bodyPr>
          <a:lstStyle/>
          <a:p>
            <a:r>
              <a:rPr lang="en-IN" sz="2000" b="1" dirty="0"/>
              <a:t>A</a:t>
            </a:r>
          </a:p>
        </p:txBody>
      </p:sp>
      <p:sp>
        <p:nvSpPr>
          <p:cNvPr id="15" name="TextBox 14"/>
          <p:cNvSpPr txBox="1"/>
          <p:nvPr/>
        </p:nvSpPr>
        <p:spPr>
          <a:xfrm>
            <a:off x="7358082" y="3714752"/>
            <a:ext cx="428628" cy="400110"/>
          </a:xfrm>
          <a:prstGeom prst="rect">
            <a:avLst/>
          </a:prstGeom>
          <a:noFill/>
        </p:spPr>
        <p:txBody>
          <a:bodyPr wrap="square" rtlCol="0">
            <a:spAutoFit/>
          </a:bodyPr>
          <a:lstStyle/>
          <a:p>
            <a:r>
              <a:rPr lang="en-IN" sz="2000" b="1" dirty="0"/>
              <a:t>B</a:t>
            </a:r>
          </a:p>
        </p:txBody>
      </p:sp>
      <p:sp>
        <p:nvSpPr>
          <p:cNvPr id="16" name="TextBox 15"/>
          <p:cNvSpPr txBox="1"/>
          <p:nvPr/>
        </p:nvSpPr>
        <p:spPr>
          <a:xfrm>
            <a:off x="2357422" y="3143248"/>
            <a:ext cx="785818" cy="400110"/>
          </a:xfrm>
          <a:prstGeom prst="rect">
            <a:avLst/>
          </a:prstGeom>
          <a:noFill/>
        </p:spPr>
        <p:txBody>
          <a:bodyPr wrap="square" rtlCol="0">
            <a:spAutoFit/>
          </a:bodyPr>
          <a:lstStyle/>
          <a:p>
            <a:r>
              <a:rPr lang="en-IN" sz="2000" b="1" dirty="0"/>
              <a:t>4 m</a:t>
            </a:r>
          </a:p>
        </p:txBody>
      </p:sp>
      <p:sp>
        <p:nvSpPr>
          <p:cNvPr id="17" name="TextBox 16"/>
          <p:cNvSpPr txBox="1"/>
          <p:nvPr/>
        </p:nvSpPr>
        <p:spPr>
          <a:xfrm>
            <a:off x="5286380" y="3143248"/>
            <a:ext cx="785818" cy="400110"/>
          </a:xfrm>
          <a:prstGeom prst="rect">
            <a:avLst/>
          </a:prstGeom>
          <a:noFill/>
        </p:spPr>
        <p:txBody>
          <a:bodyPr wrap="square" rtlCol="0">
            <a:spAutoFit/>
          </a:bodyPr>
          <a:lstStyle/>
          <a:p>
            <a:r>
              <a:rPr lang="en-IN" sz="2000" b="1" dirty="0"/>
              <a:t>3m</a:t>
            </a:r>
          </a:p>
        </p:txBody>
      </p:sp>
      <p:sp>
        <p:nvSpPr>
          <p:cNvPr id="18" name="TextBox 17"/>
          <p:cNvSpPr txBox="1"/>
          <p:nvPr/>
        </p:nvSpPr>
        <p:spPr>
          <a:xfrm>
            <a:off x="4786314" y="2214554"/>
            <a:ext cx="928694" cy="400110"/>
          </a:xfrm>
          <a:prstGeom prst="rect">
            <a:avLst/>
          </a:prstGeom>
          <a:noFill/>
        </p:spPr>
        <p:txBody>
          <a:bodyPr wrap="square" rtlCol="0">
            <a:spAutoFit/>
          </a:bodyPr>
          <a:lstStyle/>
          <a:p>
            <a:r>
              <a:rPr lang="en-IN" sz="2000" b="1" dirty="0"/>
              <a:t>10 </a:t>
            </a:r>
            <a:r>
              <a:rPr lang="en-IN" sz="2000" b="1" dirty="0" err="1"/>
              <a:t>kN</a:t>
            </a:r>
            <a:endParaRPr lang="en-IN" sz="20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057A38-1F14-429F-8545-D60F9F8B74C9}" type="slidenum">
              <a:rPr lang="en-IN" smtClean="0"/>
              <a:pPr/>
              <a:t>3</a:t>
            </a:fld>
            <a:endParaRPr lang="en-IN"/>
          </a:p>
        </p:txBody>
      </p:sp>
      <p:pic>
        <p:nvPicPr>
          <p:cNvPr id="106498" name="Picture 2"/>
          <p:cNvPicPr>
            <a:picLocks noChangeAspect="1" noChangeArrowheads="1"/>
          </p:cNvPicPr>
          <p:nvPr/>
        </p:nvPicPr>
        <p:blipFill>
          <a:blip r:embed="rId2" cstate="print"/>
          <a:srcRect r="12509"/>
          <a:stretch>
            <a:fillRect/>
          </a:stretch>
        </p:blipFill>
        <p:spPr bwMode="auto">
          <a:xfrm>
            <a:off x="-32" y="214290"/>
            <a:ext cx="9074633" cy="2786082"/>
          </a:xfrm>
          <a:prstGeom prst="rect">
            <a:avLst/>
          </a:prstGeom>
          <a:noFill/>
          <a:ln w="9525">
            <a:noFill/>
            <a:miter lim="800000"/>
            <a:headEnd/>
            <a:tailEnd/>
          </a:ln>
          <a:effectLst/>
        </p:spPr>
      </p:pic>
      <p:pic>
        <p:nvPicPr>
          <p:cNvPr id="106499" name="Picture 3"/>
          <p:cNvPicPr>
            <a:picLocks noChangeAspect="1" noChangeArrowheads="1"/>
          </p:cNvPicPr>
          <p:nvPr/>
        </p:nvPicPr>
        <p:blipFill>
          <a:blip r:embed="rId3" cstate="print"/>
          <a:srcRect/>
          <a:stretch>
            <a:fillRect/>
          </a:stretch>
        </p:blipFill>
        <p:spPr bwMode="auto">
          <a:xfrm>
            <a:off x="142844" y="3000372"/>
            <a:ext cx="8763314" cy="3548073"/>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lstStyle/>
          <a:p>
            <a:r>
              <a:rPr lang="en-IN" dirty="0"/>
              <a:t>Moment at B = -10 * 3 = 30 </a:t>
            </a:r>
            <a:r>
              <a:rPr lang="en-IN" dirty="0" err="1"/>
              <a:t>kNm</a:t>
            </a:r>
            <a:endParaRPr lang="en-IN" dirty="0"/>
          </a:p>
          <a:p>
            <a:r>
              <a:rPr lang="en-IN" dirty="0"/>
              <a:t>When force acts at B, </a:t>
            </a:r>
            <a:r>
              <a:rPr lang="en-IN" dirty="0">
                <a:sym typeface="Symbol"/>
              </a:rPr>
              <a:t>Fv = 10 and Mb =0</a:t>
            </a:r>
          </a:p>
          <a:p>
            <a:endParaRPr lang="en-IN" dirty="0">
              <a:sym typeface="Symbol"/>
            </a:endParaRPr>
          </a:p>
          <a:p>
            <a:endParaRPr lang="en-IN" dirty="0">
              <a:sym typeface="Symbol"/>
            </a:endParaRPr>
          </a:p>
          <a:p>
            <a:endParaRPr lang="en-IN" dirty="0">
              <a:sym typeface="Symbol"/>
            </a:endParaRPr>
          </a:p>
          <a:p>
            <a:endParaRPr lang="en-IN" dirty="0">
              <a:sym typeface="Symbol"/>
            </a:endParaRPr>
          </a:p>
          <a:p>
            <a:endParaRPr lang="en-IN" dirty="0">
              <a:sym typeface="Symbol"/>
            </a:endParaRPr>
          </a:p>
          <a:p>
            <a:r>
              <a:rPr lang="en-IN" dirty="0">
                <a:solidFill>
                  <a:srgbClr val="FF0000"/>
                </a:solidFill>
                <a:sym typeface="Symbol"/>
              </a:rPr>
              <a:t>So a counter clockwise moment have to be applied at B 30kNm</a:t>
            </a:r>
            <a:endParaRPr lang="en-IN" dirty="0">
              <a:solidFill>
                <a:srgbClr val="FF0000"/>
              </a:solidFill>
            </a:endParaRPr>
          </a:p>
          <a:p>
            <a:endParaRPr lang="en-IN" dirty="0"/>
          </a:p>
        </p:txBody>
      </p:sp>
      <p:sp>
        <p:nvSpPr>
          <p:cNvPr id="4" name="Slide Number Placeholder 3"/>
          <p:cNvSpPr>
            <a:spLocks noGrp="1"/>
          </p:cNvSpPr>
          <p:nvPr>
            <p:ph type="sldNum" sz="quarter" idx="12"/>
          </p:nvPr>
        </p:nvSpPr>
        <p:spPr/>
        <p:txBody>
          <a:bodyPr/>
          <a:lstStyle/>
          <a:p>
            <a:fld id="{5E057A38-1F14-429F-8545-D60F9F8B74C9}" type="slidenum">
              <a:rPr lang="en-IN" smtClean="0"/>
              <a:pPr/>
              <a:t>30</a:t>
            </a:fld>
            <a:endParaRPr lang="en-IN"/>
          </a:p>
        </p:txBody>
      </p:sp>
      <p:cxnSp>
        <p:nvCxnSpPr>
          <p:cNvPr id="6" name="Straight Connector 5"/>
          <p:cNvCxnSpPr/>
          <p:nvPr/>
        </p:nvCxnSpPr>
        <p:spPr>
          <a:xfrm flipV="1">
            <a:off x="928662" y="3571876"/>
            <a:ext cx="6643734" cy="71438"/>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rot="5400000">
            <a:off x="6965967" y="2892421"/>
            <a:ext cx="1214446"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3" name="TextBox 12"/>
          <p:cNvSpPr txBox="1"/>
          <p:nvPr/>
        </p:nvSpPr>
        <p:spPr>
          <a:xfrm>
            <a:off x="785786" y="3857628"/>
            <a:ext cx="428628" cy="400110"/>
          </a:xfrm>
          <a:prstGeom prst="rect">
            <a:avLst/>
          </a:prstGeom>
          <a:noFill/>
        </p:spPr>
        <p:txBody>
          <a:bodyPr wrap="square" rtlCol="0">
            <a:spAutoFit/>
          </a:bodyPr>
          <a:lstStyle/>
          <a:p>
            <a:r>
              <a:rPr lang="en-IN" sz="2000" b="1" dirty="0"/>
              <a:t>C</a:t>
            </a:r>
          </a:p>
        </p:txBody>
      </p:sp>
      <p:sp>
        <p:nvSpPr>
          <p:cNvPr id="14" name="TextBox 13"/>
          <p:cNvSpPr txBox="1"/>
          <p:nvPr/>
        </p:nvSpPr>
        <p:spPr>
          <a:xfrm>
            <a:off x="4429124" y="3857628"/>
            <a:ext cx="428628" cy="400110"/>
          </a:xfrm>
          <a:prstGeom prst="rect">
            <a:avLst/>
          </a:prstGeom>
          <a:noFill/>
        </p:spPr>
        <p:txBody>
          <a:bodyPr wrap="square" rtlCol="0">
            <a:spAutoFit/>
          </a:bodyPr>
          <a:lstStyle/>
          <a:p>
            <a:r>
              <a:rPr lang="en-IN" sz="2000" b="1" dirty="0"/>
              <a:t>B</a:t>
            </a:r>
          </a:p>
        </p:txBody>
      </p:sp>
      <p:sp>
        <p:nvSpPr>
          <p:cNvPr id="15" name="TextBox 14"/>
          <p:cNvSpPr txBox="1"/>
          <p:nvPr/>
        </p:nvSpPr>
        <p:spPr>
          <a:xfrm>
            <a:off x="7358082" y="3714752"/>
            <a:ext cx="428628" cy="400110"/>
          </a:xfrm>
          <a:prstGeom prst="rect">
            <a:avLst/>
          </a:prstGeom>
          <a:noFill/>
        </p:spPr>
        <p:txBody>
          <a:bodyPr wrap="square" rtlCol="0">
            <a:spAutoFit/>
          </a:bodyPr>
          <a:lstStyle/>
          <a:p>
            <a:r>
              <a:rPr lang="en-IN" sz="2000" b="1" dirty="0"/>
              <a:t>B</a:t>
            </a:r>
          </a:p>
        </p:txBody>
      </p:sp>
      <p:sp>
        <p:nvSpPr>
          <p:cNvPr id="16" name="TextBox 15"/>
          <p:cNvSpPr txBox="1"/>
          <p:nvPr/>
        </p:nvSpPr>
        <p:spPr>
          <a:xfrm>
            <a:off x="2357422" y="3143248"/>
            <a:ext cx="785818" cy="400110"/>
          </a:xfrm>
          <a:prstGeom prst="rect">
            <a:avLst/>
          </a:prstGeom>
          <a:noFill/>
        </p:spPr>
        <p:txBody>
          <a:bodyPr wrap="square" rtlCol="0">
            <a:spAutoFit/>
          </a:bodyPr>
          <a:lstStyle/>
          <a:p>
            <a:r>
              <a:rPr lang="en-IN" sz="2000" b="1" dirty="0"/>
              <a:t>4 m</a:t>
            </a:r>
          </a:p>
        </p:txBody>
      </p:sp>
      <p:sp>
        <p:nvSpPr>
          <p:cNvPr id="17" name="TextBox 16"/>
          <p:cNvSpPr txBox="1"/>
          <p:nvPr/>
        </p:nvSpPr>
        <p:spPr>
          <a:xfrm>
            <a:off x="5286380" y="3143248"/>
            <a:ext cx="785818" cy="400110"/>
          </a:xfrm>
          <a:prstGeom prst="rect">
            <a:avLst/>
          </a:prstGeom>
          <a:noFill/>
        </p:spPr>
        <p:txBody>
          <a:bodyPr wrap="square" rtlCol="0">
            <a:spAutoFit/>
          </a:bodyPr>
          <a:lstStyle/>
          <a:p>
            <a:r>
              <a:rPr lang="en-IN" sz="2000" b="1" dirty="0"/>
              <a:t>3m</a:t>
            </a:r>
          </a:p>
        </p:txBody>
      </p:sp>
      <p:sp>
        <p:nvSpPr>
          <p:cNvPr id="18" name="TextBox 17"/>
          <p:cNvSpPr txBox="1"/>
          <p:nvPr/>
        </p:nvSpPr>
        <p:spPr>
          <a:xfrm>
            <a:off x="7715272" y="2428868"/>
            <a:ext cx="928694" cy="400110"/>
          </a:xfrm>
          <a:prstGeom prst="rect">
            <a:avLst/>
          </a:prstGeom>
          <a:noFill/>
        </p:spPr>
        <p:txBody>
          <a:bodyPr wrap="square" rtlCol="0">
            <a:spAutoFit/>
          </a:bodyPr>
          <a:lstStyle/>
          <a:p>
            <a:r>
              <a:rPr lang="en-IN" sz="2000" b="1" dirty="0"/>
              <a:t>10 </a:t>
            </a:r>
            <a:r>
              <a:rPr lang="en-IN" sz="2000" b="1" dirty="0" err="1"/>
              <a:t>kN</a:t>
            </a:r>
            <a:endParaRPr lang="en-IN" sz="2000" b="1" dirty="0"/>
          </a:p>
        </p:txBody>
      </p:sp>
      <p:sp>
        <p:nvSpPr>
          <p:cNvPr id="29" name="Freeform 28"/>
          <p:cNvSpPr/>
          <p:nvPr/>
        </p:nvSpPr>
        <p:spPr>
          <a:xfrm>
            <a:off x="6941388" y="3269411"/>
            <a:ext cx="1201948" cy="688676"/>
          </a:xfrm>
          <a:custGeom>
            <a:avLst/>
            <a:gdLst>
              <a:gd name="connsiteX0" fmla="*/ 589472 w 1201948"/>
              <a:gd name="connsiteY0" fmla="*/ 0 h 688676"/>
              <a:gd name="connsiteX1" fmla="*/ 71887 w 1201948"/>
              <a:gd name="connsiteY1" fmla="*/ 586597 h 688676"/>
              <a:gd name="connsiteX2" fmla="*/ 1020793 w 1201948"/>
              <a:gd name="connsiteY2" fmla="*/ 612476 h 688676"/>
              <a:gd name="connsiteX3" fmla="*/ 1158816 w 1201948"/>
              <a:gd name="connsiteY3" fmla="*/ 250166 h 688676"/>
            </a:gdLst>
            <a:ahLst/>
            <a:cxnLst>
              <a:cxn ang="0">
                <a:pos x="connsiteX0" y="connsiteY0"/>
              </a:cxn>
              <a:cxn ang="0">
                <a:pos x="connsiteX1" y="connsiteY1"/>
              </a:cxn>
              <a:cxn ang="0">
                <a:pos x="connsiteX2" y="connsiteY2"/>
              </a:cxn>
              <a:cxn ang="0">
                <a:pos x="connsiteX3" y="connsiteY3"/>
              </a:cxn>
            </a:cxnLst>
            <a:rect l="l" t="t" r="r" b="b"/>
            <a:pathLst>
              <a:path w="1201948" h="688676">
                <a:moveTo>
                  <a:pt x="589472" y="0"/>
                </a:moveTo>
                <a:cubicBezTo>
                  <a:pt x="294736" y="242259"/>
                  <a:pt x="0" y="484518"/>
                  <a:pt x="71887" y="586597"/>
                </a:cubicBezTo>
                <a:cubicBezTo>
                  <a:pt x="143774" y="688676"/>
                  <a:pt x="839638" y="668548"/>
                  <a:pt x="1020793" y="612476"/>
                </a:cubicBezTo>
                <a:cubicBezTo>
                  <a:pt x="1201948" y="556404"/>
                  <a:pt x="1137250" y="327804"/>
                  <a:pt x="1158816" y="250166"/>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lstStyle/>
          <a:p>
            <a:r>
              <a:rPr lang="en-IN" dirty="0"/>
              <a:t>Moment at C = 10 * 4 = 40 </a:t>
            </a:r>
            <a:r>
              <a:rPr lang="en-IN" dirty="0" err="1"/>
              <a:t>kNm</a:t>
            </a:r>
            <a:endParaRPr lang="en-IN" dirty="0"/>
          </a:p>
          <a:p>
            <a:r>
              <a:rPr lang="en-IN" dirty="0"/>
              <a:t>When force acts at C, </a:t>
            </a:r>
            <a:r>
              <a:rPr lang="en-IN" dirty="0">
                <a:sym typeface="Symbol"/>
              </a:rPr>
              <a:t>Fv = 10 and MC =0</a:t>
            </a:r>
          </a:p>
          <a:p>
            <a:endParaRPr lang="en-IN" dirty="0">
              <a:sym typeface="Symbol"/>
            </a:endParaRPr>
          </a:p>
          <a:p>
            <a:endParaRPr lang="en-IN" dirty="0">
              <a:sym typeface="Symbol"/>
            </a:endParaRPr>
          </a:p>
          <a:p>
            <a:endParaRPr lang="en-IN" dirty="0">
              <a:sym typeface="Symbol"/>
            </a:endParaRPr>
          </a:p>
          <a:p>
            <a:endParaRPr lang="en-IN" dirty="0">
              <a:sym typeface="Symbol"/>
            </a:endParaRPr>
          </a:p>
          <a:p>
            <a:endParaRPr lang="en-IN" dirty="0">
              <a:sym typeface="Symbol"/>
            </a:endParaRPr>
          </a:p>
          <a:p>
            <a:r>
              <a:rPr lang="en-IN" dirty="0">
                <a:solidFill>
                  <a:srgbClr val="FF0000"/>
                </a:solidFill>
                <a:sym typeface="Symbol"/>
              </a:rPr>
              <a:t>So a clockwise moment have to be applied at C 40kNm</a:t>
            </a:r>
            <a:endParaRPr lang="en-IN" dirty="0">
              <a:solidFill>
                <a:srgbClr val="FF0000"/>
              </a:solidFill>
            </a:endParaRPr>
          </a:p>
          <a:p>
            <a:endParaRPr lang="en-IN" dirty="0"/>
          </a:p>
        </p:txBody>
      </p:sp>
      <p:sp>
        <p:nvSpPr>
          <p:cNvPr id="4" name="Slide Number Placeholder 3"/>
          <p:cNvSpPr>
            <a:spLocks noGrp="1"/>
          </p:cNvSpPr>
          <p:nvPr>
            <p:ph type="sldNum" sz="quarter" idx="12"/>
          </p:nvPr>
        </p:nvSpPr>
        <p:spPr/>
        <p:txBody>
          <a:bodyPr/>
          <a:lstStyle/>
          <a:p>
            <a:fld id="{5E057A38-1F14-429F-8545-D60F9F8B74C9}" type="slidenum">
              <a:rPr lang="en-IN" smtClean="0"/>
              <a:pPr/>
              <a:t>31</a:t>
            </a:fld>
            <a:endParaRPr lang="en-IN"/>
          </a:p>
        </p:txBody>
      </p:sp>
      <p:cxnSp>
        <p:nvCxnSpPr>
          <p:cNvPr id="6" name="Straight Connector 5"/>
          <p:cNvCxnSpPr/>
          <p:nvPr/>
        </p:nvCxnSpPr>
        <p:spPr>
          <a:xfrm flipV="1">
            <a:off x="928662" y="3571876"/>
            <a:ext cx="6643734" cy="71438"/>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rot="5400000">
            <a:off x="322233" y="3035297"/>
            <a:ext cx="1214446"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3" name="TextBox 12"/>
          <p:cNvSpPr txBox="1"/>
          <p:nvPr/>
        </p:nvSpPr>
        <p:spPr>
          <a:xfrm>
            <a:off x="785786" y="3857628"/>
            <a:ext cx="428628" cy="400110"/>
          </a:xfrm>
          <a:prstGeom prst="rect">
            <a:avLst/>
          </a:prstGeom>
          <a:noFill/>
        </p:spPr>
        <p:txBody>
          <a:bodyPr wrap="square" rtlCol="0">
            <a:spAutoFit/>
          </a:bodyPr>
          <a:lstStyle/>
          <a:p>
            <a:r>
              <a:rPr lang="en-IN" sz="2000" b="1" dirty="0"/>
              <a:t>C</a:t>
            </a:r>
          </a:p>
        </p:txBody>
      </p:sp>
      <p:sp>
        <p:nvSpPr>
          <p:cNvPr id="14" name="TextBox 13"/>
          <p:cNvSpPr txBox="1"/>
          <p:nvPr/>
        </p:nvSpPr>
        <p:spPr>
          <a:xfrm>
            <a:off x="4429124" y="3857628"/>
            <a:ext cx="428628" cy="400110"/>
          </a:xfrm>
          <a:prstGeom prst="rect">
            <a:avLst/>
          </a:prstGeom>
          <a:noFill/>
        </p:spPr>
        <p:txBody>
          <a:bodyPr wrap="square" rtlCol="0">
            <a:spAutoFit/>
          </a:bodyPr>
          <a:lstStyle/>
          <a:p>
            <a:r>
              <a:rPr lang="en-IN" sz="2000" b="1" dirty="0"/>
              <a:t>B</a:t>
            </a:r>
          </a:p>
        </p:txBody>
      </p:sp>
      <p:sp>
        <p:nvSpPr>
          <p:cNvPr id="15" name="TextBox 14"/>
          <p:cNvSpPr txBox="1"/>
          <p:nvPr/>
        </p:nvSpPr>
        <p:spPr>
          <a:xfrm>
            <a:off x="7358082" y="3714752"/>
            <a:ext cx="428628" cy="400110"/>
          </a:xfrm>
          <a:prstGeom prst="rect">
            <a:avLst/>
          </a:prstGeom>
          <a:noFill/>
        </p:spPr>
        <p:txBody>
          <a:bodyPr wrap="square" rtlCol="0">
            <a:spAutoFit/>
          </a:bodyPr>
          <a:lstStyle/>
          <a:p>
            <a:r>
              <a:rPr lang="en-IN" sz="2000" b="1" dirty="0"/>
              <a:t>B</a:t>
            </a:r>
          </a:p>
        </p:txBody>
      </p:sp>
      <p:sp>
        <p:nvSpPr>
          <p:cNvPr id="16" name="TextBox 15"/>
          <p:cNvSpPr txBox="1"/>
          <p:nvPr/>
        </p:nvSpPr>
        <p:spPr>
          <a:xfrm>
            <a:off x="2357422" y="3143248"/>
            <a:ext cx="785818" cy="400110"/>
          </a:xfrm>
          <a:prstGeom prst="rect">
            <a:avLst/>
          </a:prstGeom>
          <a:noFill/>
        </p:spPr>
        <p:txBody>
          <a:bodyPr wrap="square" rtlCol="0">
            <a:spAutoFit/>
          </a:bodyPr>
          <a:lstStyle/>
          <a:p>
            <a:r>
              <a:rPr lang="en-IN" sz="2000" b="1" dirty="0"/>
              <a:t>4 m</a:t>
            </a:r>
          </a:p>
        </p:txBody>
      </p:sp>
      <p:sp>
        <p:nvSpPr>
          <p:cNvPr id="17" name="TextBox 16"/>
          <p:cNvSpPr txBox="1"/>
          <p:nvPr/>
        </p:nvSpPr>
        <p:spPr>
          <a:xfrm>
            <a:off x="5286380" y="3143248"/>
            <a:ext cx="785818" cy="400110"/>
          </a:xfrm>
          <a:prstGeom prst="rect">
            <a:avLst/>
          </a:prstGeom>
          <a:noFill/>
        </p:spPr>
        <p:txBody>
          <a:bodyPr wrap="square" rtlCol="0">
            <a:spAutoFit/>
          </a:bodyPr>
          <a:lstStyle/>
          <a:p>
            <a:r>
              <a:rPr lang="en-IN" sz="2000" b="1" dirty="0"/>
              <a:t>3m</a:t>
            </a:r>
          </a:p>
        </p:txBody>
      </p:sp>
      <p:sp>
        <p:nvSpPr>
          <p:cNvPr id="18" name="TextBox 17"/>
          <p:cNvSpPr txBox="1"/>
          <p:nvPr/>
        </p:nvSpPr>
        <p:spPr>
          <a:xfrm>
            <a:off x="1071538" y="2428868"/>
            <a:ext cx="928694" cy="400110"/>
          </a:xfrm>
          <a:prstGeom prst="rect">
            <a:avLst/>
          </a:prstGeom>
          <a:noFill/>
        </p:spPr>
        <p:txBody>
          <a:bodyPr wrap="square" rtlCol="0">
            <a:spAutoFit/>
          </a:bodyPr>
          <a:lstStyle/>
          <a:p>
            <a:r>
              <a:rPr lang="en-IN" sz="2000" b="1" dirty="0"/>
              <a:t>10 </a:t>
            </a:r>
            <a:r>
              <a:rPr lang="en-IN" sz="2000" b="1" dirty="0" err="1"/>
              <a:t>kN</a:t>
            </a:r>
            <a:endParaRPr lang="en-IN" sz="2000" b="1" dirty="0"/>
          </a:p>
        </p:txBody>
      </p:sp>
      <p:cxnSp>
        <p:nvCxnSpPr>
          <p:cNvPr id="19" name="Curved Connector 18"/>
          <p:cNvCxnSpPr/>
          <p:nvPr/>
        </p:nvCxnSpPr>
        <p:spPr>
          <a:xfrm rot="10800000" flipV="1">
            <a:off x="785786" y="3571876"/>
            <a:ext cx="428628" cy="21431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lstStyle/>
          <a:p>
            <a:pPr algn="just"/>
            <a:r>
              <a:rPr lang="en-US" dirty="0"/>
              <a:t>A rigid bar AB is acted upon by forces as shown in fig. </a:t>
            </a:r>
          </a:p>
          <a:p>
            <a:pPr algn="just"/>
            <a:r>
              <a:rPr lang="en-US" dirty="0"/>
              <a:t>Reduce the force system to </a:t>
            </a:r>
          </a:p>
          <a:p>
            <a:pPr algn="just"/>
            <a:r>
              <a:rPr lang="en-US" dirty="0"/>
              <a:t>(</a:t>
            </a:r>
            <a:r>
              <a:rPr lang="en-US" dirty="0" err="1"/>
              <a:t>i</a:t>
            </a:r>
            <a:r>
              <a:rPr lang="en-US" dirty="0"/>
              <a:t>) a single force </a:t>
            </a:r>
          </a:p>
          <a:p>
            <a:pPr algn="just"/>
            <a:r>
              <a:rPr lang="en-US" dirty="0"/>
              <a:t>(ii) force moment system at A, and </a:t>
            </a:r>
          </a:p>
          <a:p>
            <a:pPr algn="just"/>
            <a:r>
              <a:rPr lang="en-US" dirty="0"/>
              <a:t>(iii) force moment system at D.</a:t>
            </a:r>
            <a:endParaRPr lang="en-IN" dirty="0"/>
          </a:p>
          <a:p>
            <a:pPr algn="just"/>
            <a:endParaRPr lang="en-IN" dirty="0"/>
          </a:p>
        </p:txBody>
      </p:sp>
      <p:sp>
        <p:nvSpPr>
          <p:cNvPr id="4" name="Slide Number Placeholder 3"/>
          <p:cNvSpPr>
            <a:spLocks noGrp="1"/>
          </p:cNvSpPr>
          <p:nvPr>
            <p:ph type="sldNum" sz="quarter" idx="12"/>
          </p:nvPr>
        </p:nvSpPr>
        <p:spPr/>
        <p:txBody>
          <a:bodyPr/>
          <a:lstStyle/>
          <a:p>
            <a:fld id="{5E057A38-1F14-429F-8545-D60F9F8B74C9}" type="slidenum">
              <a:rPr lang="en-IN" smtClean="0"/>
              <a:pPr/>
              <a:t>32</a:t>
            </a:fld>
            <a:endParaRPr lang="en-IN"/>
          </a:p>
        </p:txBody>
      </p:sp>
      <p:cxnSp>
        <p:nvCxnSpPr>
          <p:cNvPr id="6" name="Straight Connector 5"/>
          <p:cNvCxnSpPr/>
          <p:nvPr/>
        </p:nvCxnSpPr>
        <p:spPr>
          <a:xfrm flipV="1">
            <a:off x="785786" y="5143512"/>
            <a:ext cx="7500990" cy="71438"/>
          </a:xfrm>
          <a:prstGeom prst="line">
            <a:avLst/>
          </a:prstGeom>
        </p:spPr>
        <p:style>
          <a:lnRef idx="3">
            <a:schemeClr val="accent5"/>
          </a:lnRef>
          <a:fillRef idx="0">
            <a:schemeClr val="accent5"/>
          </a:fillRef>
          <a:effectRef idx="2">
            <a:schemeClr val="accent5"/>
          </a:effectRef>
          <a:fontRef idx="minor">
            <a:schemeClr val="tx1"/>
          </a:fontRef>
        </p:style>
      </p:cxnSp>
      <p:cxnSp>
        <p:nvCxnSpPr>
          <p:cNvPr id="9" name="Straight Arrow Connector 8"/>
          <p:cNvCxnSpPr/>
          <p:nvPr/>
        </p:nvCxnSpPr>
        <p:spPr>
          <a:xfrm rot="5400000" flipH="1" flipV="1">
            <a:off x="500828" y="5499908"/>
            <a:ext cx="57150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rot="5400000" flipH="1" flipV="1">
            <a:off x="8001818" y="5428470"/>
            <a:ext cx="57150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rot="16200000" flipH="1">
            <a:off x="2715406" y="4785528"/>
            <a:ext cx="85725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rot="16200000" flipH="1">
            <a:off x="5001422" y="4785528"/>
            <a:ext cx="85725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428596" y="5929330"/>
            <a:ext cx="928694" cy="461665"/>
          </a:xfrm>
          <a:prstGeom prst="rect">
            <a:avLst/>
          </a:prstGeom>
          <a:noFill/>
        </p:spPr>
        <p:txBody>
          <a:bodyPr wrap="square" rtlCol="0">
            <a:spAutoFit/>
          </a:bodyPr>
          <a:lstStyle/>
          <a:p>
            <a:r>
              <a:rPr lang="en-IN" sz="2400" b="1" dirty="0"/>
              <a:t>8 </a:t>
            </a:r>
            <a:r>
              <a:rPr lang="en-IN" sz="2400" b="1" dirty="0" err="1"/>
              <a:t>kN</a:t>
            </a:r>
            <a:endParaRPr lang="en-IN" sz="2400" b="1" dirty="0"/>
          </a:p>
        </p:txBody>
      </p:sp>
      <p:sp>
        <p:nvSpPr>
          <p:cNvPr id="16" name="TextBox 15"/>
          <p:cNvSpPr txBox="1"/>
          <p:nvPr/>
        </p:nvSpPr>
        <p:spPr>
          <a:xfrm>
            <a:off x="7715272" y="5786454"/>
            <a:ext cx="1285884" cy="461665"/>
          </a:xfrm>
          <a:prstGeom prst="rect">
            <a:avLst/>
          </a:prstGeom>
          <a:noFill/>
        </p:spPr>
        <p:txBody>
          <a:bodyPr wrap="square" rtlCol="0">
            <a:spAutoFit/>
          </a:bodyPr>
          <a:lstStyle/>
          <a:p>
            <a:r>
              <a:rPr lang="en-IN" sz="2400" b="1" dirty="0"/>
              <a:t>12 </a:t>
            </a:r>
            <a:r>
              <a:rPr lang="en-IN" sz="2400" b="1" dirty="0" err="1"/>
              <a:t>kN</a:t>
            </a:r>
            <a:endParaRPr lang="en-IN" sz="2400" b="1" dirty="0"/>
          </a:p>
        </p:txBody>
      </p:sp>
      <p:sp>
        <p:nvSpPr>
          <p:cNvPr id="17" name="TextBox 16"/>
          <p:cNvSpPr txBox="1"/>
          <p:nvPr/>
        </p:nvSpPr>
        <p:spPr>
          <a:xfrm>
            <a:off x="5572132" y="4143380"/>
            <a:ext cx="928694" cy="461665"/>
          </a:xfrm>
          <a:prstGeom prst="rect">
            <a:avLst/>
          </a:prstGeom>
          <a:noFill/>
        </p:spPr>
        <p:txBody>
          <a:bodyPr wrap="square" rtlCol="0">
            <a:spAutoFit/>
          </a:bodyPr>
          <a:lstStyle/>
          <a:p>
            <a:r>
              <a:rPr lang="en-IN" sz="2400" b="1" dirty="0"/>
              <a:t>8 </a:t>
            </a:r>
            <a:r>
              <a:rPr lang="en-IN" sz="2400" b="1" dirty="0" err="1"/>
              <a:t>kN</a:t>
            </a:r>
            <a:endParaRPr lang="en-IN" sz="2400" b="1" dirty="0"/>
          </a:p>
        </p:txBody>
      </p:sp>
      <p:sp>
        <p:nvSpPr>
          <p:cNvPr id="18" name="TextBox 17"/>
          <p:cNvSpPr txBox="1"/>
          <p:nvPr/>
        </p:nvSpPr>
        <p:spPr>
          <a:xfrm>
            <a:off x="3214678" y="4214818"/>
            <a:ext cx="928694" cy="461665"/>
          </a:xfrm>
          <a:prstGeom prst="rect">
            <a:avLst/>
          </a:prstGeom>
          <a:noFill/>
        </p:spPr>
        <p:txBody>
          <a:bodyPr wrap="square" rtlCol="0">
            <a:spAutoFit/>
          </a:bodyPr>
          <a:lstStyle/>
          <a:p>
            <a:r>
              <a:rPr lang="en-IN" sz="2400" b="1" dirty="0"/>
              <a:t>6 </a:t>
            </a:r>
            <a:r>
              <a:rPr lang="en-IN" sz="2400" b="1" dirty="0" err="1"/>
              <a:t>kN</a:t>
            </a:r>
            <a:endParaRPr lang="en-IN" sz="2400" b="1" dirty="0"/>
          </a:p>
        </p:txBody>
      </p:sp>
      <p:sp>
        <p:nvSpPr>
          <p:cNvPr id="19" name="TextBox 18"/>
          <p:cNvSpPr txBox="1"/>
          <p:nvPr/>
        </p:nvSpPr>
        <p:spPr>
          <a:xfrm>
            <a:off x="1571604" y="5286388"/>
            <a:ext cx="928694" cy="461665"/>
          </a:xfrm>
          <a:prstGeom prst="rect">
            <a:avLst/>
          </a:prstGeom>
          <a:noFill/>
        </p:spPr>
        <p:txBody>
          <a:bodyPr wrap="square" rtlCol="0">
            <a:spAutoFit/>
          </a:bodyPr>
          <a:lstStyle/>
          <a:p>
            <a:r>
              <a:rPr lang="en-IN" sz="2400" b="1" dirty="0"/>
              <a:t>4m</a:t>
            </a:r>
          </a:p>
        </p:txBody>
      </p:sp>
      <p:sp>
        <p:nvSpPr>
          <p:cNvPr id="20" name="TextBox 19"/>
          <p:cNvSpPr txBox="1"/>
          <p:nvPr/>
        </p:nvSpPr>
        <p:spPr>
          <a:xfrm>
            <a:off x="3786182" y="5357826"/>
            <a:ext cx="928694" cy="461665"/>
          </a:xfrm>
          <a:prstGeom prst="rect">
            <a:avLst/>
          </a:prstGeom>
          <a:noFill/>
        </p:spPr>
        <p:txBody>
          <a:bodyPr wrap="square" rtlCol="0">
            <a:spAutoFit/>
          </a:bodyPr>
          <a:lstStyle/>
          <a:p>
            <a:r>
              <a:rPr lang="en-IN" sz="2400" b="1" dirty="0"/>
              <a:t>4m</a:t>
            </a:r>
          </a:p>
        </p:txBody>
      </p:sp>
      <p:sp>
        <p:nvSpPr>
          <p:cNvPr id="21" name="TextBox 20"/>
          <p:cNvSpPr txBox="1"/>
          <p:nvPr/>
        </p:nvSpPr>
        <p:spPr>
          <a:xfrm>
            <a:off x="6286512" y="5286388"/>
            <a:ext cx="928694" cy="461665"/>
          </a:xfrm>
          <a:prstGeom prst="rect">
            <a:avLst/>
          </a:prstGeom>
          <a:noFill/>
        </p:spPr>
        <p:txBody>
          <a:bodyPr wrap="square" rtlCol="0">
            <a:spAutoFit/>
          </a:bodyPr>
          <a:lstStyle/>
          <a:p>
            <a:r>
              <a:rPr lang="en-IN" sz="2400" b="1" dirty="0"/>
              <a:t>3m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lstStyle/>
          <a:p>
            <a:r>
              <a:rPr lang="en-IN" dirty="0">
                <a:sym typeface="Symbol"/>
              </a:rPr>
              <a:t>Fv = 6 </a:t>
            </a:r>
            <a:r>
              <a:rPr lang="en-IN" dirty="0" err="1">
                <a:sym typeface="Symbol"/>
              </a:rPr>
              <a:t>kN</a:t>
            </a:r>
            <a:endParaRPr lang="en-IN" dirty="0">
              <a:sym typeface="Symbol"/>
            </a:endParaRPr>
          </a:p>
          <a:p>
            <a:r>
              <a:rPr lang="en-IN" dirty="0">
                <a:sym typeface="Symbol"/>
              </a:rPr>
              <a:t>R = 6 </a:t>
            </a:r>
            <a:r>
              <a:rPr lang="en-IN" dirty="0" err="1">
                <a:sym typeface="Symbol"/>
              </a:rPr>
              <a:t>kN</a:t>
            </a:r>
            <a:endParaRPr lang="en-IN" dirty="0">
              <a:sym typeface="Symbol"/>
            </a:endParaRPr>
          </a:p>
          <a:p>
            <a:r>
              <a:rPr lang="en-IN" dirty="0">
                <a:solidFill>
                  <a:srgbClr val="FF0000"/>
                </a:solidFill>
                <a:sym typeface="Symbol"/>
              </a:rPr>
              <a:t>Case-1</a:t>
            </a:r>
          </a:p>
          <a:p>
            <a:r>
              <a:rPr lang="en-IN" dirty="0">
                <a:sym typeface="Symbol"/>
              </a:rPr>
              <a:t>Let resultant be at a distance of x from A</a:t>
            </a:r>
          </a:p>
          <a:p>
            <a:r>
              <a:rPr lang="en-IN" dirty="0">
                <a:sym typeface="Symbol"/>
              </a:rPr>
              <a:t>Ma = 6 x 4 + 8 x 8 -12 x 11 = -44 </a:t>
            </a:r>
            <a:r>
              <a:rPr lang="en-IN" dirty="0" err="1">
                <a:sym typeface="Symbol"/>
              </a:rPr>
              <a:t>kNm</a:t>
            </a:r>
            <a:r>
              <a:rPr lang="en-IN" dirty="0">
                <a:sym typeface="Symbol"/>
              </a:rPr>
              <a:t> </a:t>
            </a:r>
            <a:r>
              <a:rPr lang="en-IN" dirty="0" err="1">
                <a:sym typeface="Symbol"/>
              </a:rPr>
              <a:t>ccw</a:t>
            </a:r>
            <a:endParaRPr lang="en-IN" dirty="0">
              <a:sym typeface="Symbol"/>
            </a:endParaRPr>
          </a:p>
          <a:p>
            <a:r>
              <a:rPr lang="en-IN" dirty="0">
                <a:sym typeface="Symbol"/>
              </a:rPr>
              <a:t>Moment of resultant about A = 6 . x </a:t>
            </a:r>
          </a:p>
          <a:p>
            <a:r>
              <a:rPr lang="en-IN" dirty="0">
                <a:sym typeface="Symbol"/>
              </a:rPr>
              <a:t>6x = 44</a:t>
            </a:r>
          </a:p>
          <a:p>
            <a:r>
              <a:rPr lang="en-IN" dirty="0">
                <a:sym typeface="Symbol"/>
              </a:rPr>
              <a:t>x = 7.33 m</a:t>
            </a:r>
          </a:p>
          <a:p>
            <a:endParaRPr lang="en-IN" dirty="0">
              <a:sym typeface="Symbol"/>
            </a:endParaRPr>
          </a:p>
          <a:p>
            <a:endParaRPr lang="en-IN" dirty="0"/>
          </a:p>
        </p:txBody>
      </p:sp>
      <p:sp>
        <p:nvSpPr>
          <p:cNvPr id="4" name="Slide Number Placeholder 3"/>
          <p:cNvSpPr>
            <a:spLocks noGrp="1"/>
          </p:cNvSpPr>
          <p:nvPr>
            <p:ph type="sldNum" sz="quarter" idx="12"/>
          </p:nvPr>
        </p:nvSpPr>
        <p:spPr/>
        <p:txBody>
          <a:bodyPr/>
          <a:lstStyle/>
          <a:p>
            <a:fld id="{5E057A38-1F14-429F-8545-D60F9F8B74C9}" type="slidenum">
              <a:rPr lang="en-IN" smtClean="0"/>
              <a:pPr/>
              <a:t>33</a:t>
            </a:fld>
            <a:endParaRPr lang="en-IN"/>
          </a:p>
        </p:txBody>
      </p:sp>
      <p:cxnSp>
        <p:nvCxnSpPr>
          <p:cNvPr id="6" name="Straight Connector 5"/>
          <p:cNvCxnSpPr/>
          <p:nvPr/>
        </p:nvCxnSpPr>
        <p:spPr>
          <a:xfrm>
            <a:off x="4214810" y="4857760"/>
            <a:ext cx="4214842" cy="1588"/>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rot="5400000" flipH="1" flipV="1">
            <a:off x="6536545" y="4893479"/>
            <a:ext cx="1071570"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5" name="Straight Arrow Connector 14"/>
          <p:cNvCxnSpPr/>
          <p:nvPr/>
        </p:nvCxnSpPr>
        <p:spPr>
          <a:xfrm>
            <a:off x="4286248" y="5286388"/>
            <a:ext cx="2786082"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885655" y="5286388"/>
            <a:ext cx="1186543" cy="369332"/>
          </a:xfrm>
          <a:prstGeom prst="rect">
            <a:avLst/>
          </a:prstGeom>
        </p:spPr>
        <p:txBody>
          <a:bodyPr wrap="none">
            <a:spAutoFit/>
          </a:bodyPr>
          <a:lstStyle/>
          <a:p>
            <a:r>
              <a:rPr lang="en-IN" dirty="0">
                <a:sym typeface="Symbol"/>
              </a:rPr>
              <a:t>x = 7.33 m</a:t>
            </a:r>
          </a:p>
        </p:txBody>
      </p:sp>
      <p:sp>
        <p:nvSpPr>
          <p:cNvPr id="22" name="Rectangle 21"/>
          <p:cNvSpPr/>
          <p:nvPr/>
        </p:nvSpPr>
        <p:spPr>
          <a:xfrm>
            <a:off x="7215206" y="4214818"/>
            <a:ext cx="1039067" cy="369332"/>
          </a:xfrm>
          <a:prstGeom prst="rect">
            <a:avLst/>
          </a:prstGeom>
        </p:spPr>
        <p:txBody>
          <a:bodyPr wrap="none">
            <a:spAutoFit/>
          </a:bodyPr>
          <a:lstStyle/>
          <a:p>
            <a:r>
              <a:rPr lang="en-IN" dirty="0">
                <a:sym typeface="Symbol"/>
              </a:rPr>
              <a:t>R = 6 </a:t>
            </a:r>
            <a:r>
              <a:rPr lang="en-IN" dirty="0" err="1">
                <a:sym typeface="Symbol"/>
              </a:rPr>
              <a:t>kN</a:t>
            </a:r>
            <a:endParaRPr lang="en-IN" dirty="0">
              <a:sym typeface="Symbo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lstStyle/>
          <a:p>
            <a:r>
              <a:rPr lang="en-IN" dirty="0"/>
              <a:t>Case -2 – force moment system at A</a:t>
            </a:r>
          </a:p>
          <a:p>
            <a:r>
              <a:rPr lang="en-IN" dirty="0"/>
              <a:t>Ma = 44 </a:t>
            </a:r>
            <a:r>
              <a:rPr lang="en-IN" dirty="0" err="1"/>
              <a:t>kNm</a:t>
            </a:r>
            <a:r>
              <a:rPr lang="en-IN" dirty="0"/>
              <a:t> </a:t>
            </a:r>
            <a:r>
              <a:rPr lang="en-IN" dirty="0" err="1"/>
              <a:t>ccw</a:t>
            </a:r>
            <a:r>
              <a:rPr lang="en-IN" dirty="0"/>
              <a:t>; resultant is 6 </a:t>
            </a:r>
            <a:r>
              <a:rPr lang="en-IN" dirty="0" err="1"/>
              <a:t>kN</a:t>
            </a:r>
            <a:r>
              <a:rPr lang="en-IN" dirty="0"/>
              <a:t> upwards</a:t>
            </a:r>
          </a:p>
          <a:p>
            <a:endParaRPr lang="en-IN" dirty="0"/>
          </a:p>
          <a:p>
            <a:endParaRPr lang="en-IN" dirty="0"/>
          </a:p>
          <a:p>
            <a:endParaRPr lang="en-IN" dirty="0"/>
          </a:p>
          <a:p>
            <a:r>
              <a:rPr lang="en-IN" dirty="0"/>
              <a:t>Case -3 – force moment system at D</a:t>
            </a:r>
          </a:p>
          <a:p>
            <a:r>
              <a:rPr lang="en-IN" dirty="0" err="1"/>
              <a:t>Md</a:t>
            </a:r>
            <a:r>
              <a:rPr lang="en-IN" dirty="0"/>
              <a:t> = 4 </a:t>
            </a:r>
            <a:r>
              <a:rPr lang="en-IN" dirty="0" err="1"/>
              <a:t>kNm</a:t>
            </a:r>
            <a:r>
              <a:rPr lang="en-IN" dirty="0"/>
              <a:t> </a:t>
            </a:r>
            <a:r>
              <a:rPr lang="en-IN" dirty="0" err="1"/>
              <a:t>cw</a:t>
            </a:r>
            <a:r>
              <a:rPr lang="en-IN" dirty="0"/>
              <a:t>; resultant is 6 </a:t>
            </a:r>
            <a:r>
              <a:rPr lang="en-IN" dirty="0" err="1"/>
              <a:t>kN</a:t>
            </a:r>
            <a:r>
              <a:rPr lang="en-IN" dirty="0"/>
              <a:t> upwards</a:t>
            </a:r>
          </a:p>
          <a:p>
            <a:endParaRPr lang="en-IN" dirty="0"/>
          </a:p>
        </p:txBody>
      </p:sp>
      <p:sp>
        <p:nvSpPr>
          <p:cNvPr id="4" name="Slide Number Placeholder 3"/>
          <p:cNvSpPr>
            <a:spLocks noGrp="1"/>
          </p:cNvSpPr>
          <p:nvPr>
            <p:ph type="sldNum" sz="quarter" idx="12"/>
          </p:nvPr>
        </p:nvSpPr>
        <p:spPr/>
        <p:txBody>
          <a:bodyPr/>
          <a:lstStyle/>
          <a:p>
            <a:fld id="{5E057A38-1F14-429F-8545-D60F9F8B74C9}" type="slidenum">
              <a:rPr lang="en-IN" smtClean="0"/>
              <a:pPr/>
              <a:t>34</a:t>
            </a:fld>
            <a:endParaRPr lang="en-I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r>
              <a:rPr lang="en-IN" sz="2800" b="1" dirty="0"/>
              <a:t>Rigid Body Equilibrium</a:t>
            </a:r>
          </a:p>
          <a:p>
            <a:r>
              <a:rPr lang="en-IN" sz="2800" dirty="0"/>
              <a:t>A rigid body will remain in equilibrium provided </a:t>
            </a:r>
          </a:p>
          <a:p>
            <a:pPr lvl="1"/>
            <a:r>
              <a:rPr lang="en-IN" dirty="0"/>
              <a:t>Sum of all the external forces acting on the body is equal to zero, and</a:t>
            </a:r>
          </a:p>
          <a:p>
            <a:pPr lvl="1"/>
            <a:r>
              <a:rPr lang="en-IN" dirty="0"/>
              <a:t>Sum of the moments of the external forces about a point is equal to zero</a:t>
            </a:r>
          </a:p>
        </p:txBody>
      </p:sp>
      <p:sp>
        <p:nvSpPr>
          <p:cNvPr id="4" name="Slide Number Placeholder 3"/>
          <p:cNvSpPr>
            <a:spLocks noGrp="1"/>
          </p:cNvSpPr>
          <p:nvPr>
            <p:ph type="sldNum" sz="quarter" idx="12"/>
          </p:nvPr>
        </p:nvSpPr>
        <p:spPr/>
        <p:txBody>
          <a:bodyPr/>
          <a:lstStyle/>
          <a:p>
            <a:fld id="{5E057A38-1F14-429F-8545-D60F9F8B74C9}" type="slidenum">
              <a:rPr lang="en-IN" smtClean="0"/>
              <a:pPr/>
              <a:t>35</a:t>
            </a:fld>
            <a:endParaRPr lang="en-IN"/>
          </a:p>
        </p:txBody>
      </p:sp>
      <p:pic>
        <p:nvPicPr>
          <p:cNvPr id="147458" name="Picture 2"/>
          <p:cNvPicPr>
            <a:picLocks noChangeAspect="1" noChangeArrowheads="1"/>
          </p:cNvPicPr>
          <p:nvPr/>
        </p:nvPicPr>
        <p:blipFill>
          <a:blip r:embed="rId2" cstate="print"/>
          <a:srcRect/>
          <a:stretch>
            <a:fillRect/>
          </a:stretch>
        </p:blipFill>
        <p:spPr bwMode="auto">
          <a:xfrm>
            <a:off x="357158" y="4148156"/>
            <a:ext cx="2095500" cy="1924050"/>
          </a:xfrm>
          <a:prstGeom prst="rect">
            <a:avLst/>
          </a:prstGeom>
          <a:noFill/>
          <a:ln w="9525">
            <a:noFill/>
            <a:miter lim="800000"/>
            <a:headEnd/>
            <a:tailEnd/>
          </a:ln>
          <a:effectLst/>
        </p:spPr>
      </p:pic>
      <p:pic>
        <p:nvPicPr>
          <p:cNvPr id="147459" name="Picture 3"/>
          <p:cNvPicPr>
            <a:picLocks noChangeAspect="1" noChangeArrowheads="1"/>
          </p:cNvPicPr>
          <p:nvPr/>
        </p:nvPicPr>
        <p:blipFill>
          <a:blip r:embed="rId3" cstate="print"/>
          <a:srcRect/>
          <a:stretch>
            <a:fillRect/>
          </a:stretch>
        </p:blipFill>
        <p:spPr bwMode="auto">
          <a:xfrm>
            <a:off x="2571736" y="4143380"/>
            <a:ext cx="2209800" cy="1924050"/>
          </a:xfrm>
          <a:prstGeom prst="rect">
            <a:avLst/>
          </a:prstGeom>
          <a:noFill/>
          <a:ln w="9525">
            <a:noFill/>
            <a:miter lim="800000"/>
            <a:headEnd/>
            <a:tailEnd/>
          </a:ln>
          <a:effectLst/>
        </p:spPr>
      </p:pic>
      <p:pic>
        <p:nvPicPr>
          <p:cNvPr id="147460" name="Picture 4"/>
          <p:cNvPicPr>
            <a:picLocks noChangeAspect="1" noChangeArrowheads="1"/>
          </p:cNvPicPr>
          <p:nvPr/>
        </p:nvPicPr>
        <p:blipFill>
          <a:blip r:embed="rId4" cstate="print"/>
          <a:srcRect/>
          <a:stretch>
            <a:fillRect/>
          </a:stretch>
        </p:blipFill>
        <p:spPr bwMode="auto">
          <a:xfrm>
            <a:off x="5143504" y="3500438"/>
            <a:ext cx="3500462" cy="2887063"/>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lstStyle/>
          <a:p>
            <a:pPr algn="just"/>
            <a:r>
              <a:rPr lang="en-US" dirty="0"/>
              <a:t>Moment of a force will be maximum when the line of action of the force is perpendicular to the line joining the moment centre and point of application of the force. </a:t>
            </a:r>
          </a:p>
          <a:p>
            <a:pPr algn="just"/>
            <a:endParaRPr lang="en-US" dirty="0"/>
          </a:p>
          <a:p>
            <a:pPr algn="just"/>
            <a:r>
              <a:rPr lang="en-US" dirty="0"/>
              <a:t>Moment of a force will be zero when, </a:t>
            </a:r>
          </a:p>
          <a:p>
            <a:pPr lvl="1" algn="just"/>
            <a:r>
              <a:rPr lang="en-US" dirty="0"/>
              <a:t>(</a:t>
            </a:r>
            <a:r>
              <a:rPr lang="en-US" dirty="0" err="1"/>
              <a:t>i</a:t>
            </a:r>
            <a:r>
              <a:rPr lang="en-US" dirty="0"/>
              <a:t>) the force acts at the moment centre itself and </a:t>
            </a:r>
          </a:p>
          <a:p>
            <a:pPr lvl="1" algn="just"/>
            <a:r>
              <a:rPr lang="en-US" dirty="0"/>
              <a:t>(ii) when the line of action of the force passes through the moment centre.</a:t>
            </a:r>
            <a:endParaRPr lang="en-IN" dirty="0"/>
          </a:p>
          <a:p>
            <a:pPr algn="just"/>
            <a:endParaRPr lang="en-IN" dirty="0"/>
          </a:p>
        </p:txBody>
      </p:sp>
      <p:sp>
        <p:nvSpPr>
          <p:cNvPr id="4" name="Slide Number Placeholder 3"/>
          <p:cNvSpPr>
            <a:spLocks noGrp="1"/>
          </p:cNvSpPr>
          <p:nvPr>
            <p:ph type="sldNum" sz="quarter" idx="12"/>
          </p:nvPr>
        </p:nvSpPr>
        <p:spPr/>
        <p:txBody>
          <a:bodyPr/>
          <a:lstStyle/>
          <a:p>
            <a:fld id="{5E057A38-1F14-429F-8545-D60F9F8B74C9}" type="slidenum">
              <a:rPr lang="en-IN" smtClean="0"/>
              <a:pPr/>
              <a:t>4</a:t>
            </a:fld>
            <a:endParaRPr lang="en-I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lstStyle/>
          <a:p>
            <a:pPr algn="just"/>
            <a:r>
              <a:rPr lang="en-US" b="1" dirty="0" err="1">
                <a:solidFill>
                  <a:srgbClr val="002060"/>
                </a:solidFill>
              </a:rPr>
              <a:t>Varignon’s</a:t>
            </a:r>
            <a:r>
              <a:rPr lang="en-US" b="1" dirty="0">
                <a:solidFill>
                  <a:srgbClr val="002060"/>
                </a:solidFill>
              </a:rPr>
              <a:t> theorem of moments. - principle of moments</a:t>
            </a:r>
          </a:p>
          <a:p>
            <a:pPr algn="just"/>
            <a:endParaRPr lang="en-IN" b="1" dirty="0">
              <a:solidFill>
                <a:srgbClr val="002060"/>
              </a:solidFill>
            </a:endParaRPr>
          </a:p>
          <a:p>
            <a:pPr algn="just"/>
            <a:r>
              <a:rPr lang="en-US" dirty="0"/>
              <a:t>French mathematician </a:t>
            </a:r>
            <a:r>
              <a:rPr lang="en-US" dirty="0" err="1"/>
              <a:t>Varignon</a:t>
            </a:r>
            <a:r>
              <a:rPr lang="en-US" dirty="0"/>
              <a:t> (1654-1722)</a:t>
            </a:r>
          </a:p>
          <a:p>
            <a:pPr algn="just"/>
            <a:r>
              <a:rPr lang="en-US" dirty="0"/>
              <a:t> </a:t>
            </a:r>
          </a:p>
          <a:p>
            <a:pPr algn="just"/>
            <a:r>
              <a:rPr lang="en-US" dirty="0"/>
              <a:t>states that the moment of a force about any axis is equal to the sum of moments of its components about that axis.</a:t>
            </a:r>
          </a:p>
          <a:p>
            <a:pPr algn="just"/>
            <a:endParaRPr lang="en-IN" dirty="0"/>
          </a:p>
          <a:p>
            <a:pPr algn="just"/>
            <a:endParaRPr lang="en-IN" dirty="0"/>
          </a:p>
        </p:txBody>
      </p:sp>
      <p:sp>
        <p:nvSpPr>
          <p:cNvPr id="4" name="Slide Number Placeholder 3"/>
          <p:cNvSpPr>
            <a:spLocks noGrp="1"/>
          </p:cNvSpPr>
          <p:nvPr>
            <p:ph type="sldNum" sz="quarter" idx="12"/>
          </p:nvPr>
        </p:nvSpPr>
        <p:spPr/>
        <p:txBody>
          <a:bodyPr/>
          <a:lstStyle/>
          <a:p>
            <a:fld id="{5E057A38-1F14-429F-8545-D60F9F8B74C9}" type="slidenum">
              <a:rPr lang="en-IN" smtClean="0"/>
              <a:pPr/>
              <a:t>5</a:t>
            </a:fld>
            <a:endParaRPr lang="en-I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057A38-1F14-429F-8545-D60F9F8B74C9}" type="slidenum">
              <a:rPr lang="en-IN" smtClean="0"/>
              <a:pPr/>
              <a:t>6</a:t>
            </a:fld>
            <a:endParaRPr lang="en-IN"/>
          </a:p>
        </p:txBody>
      </p:sp>
      <p:pic>
        <p:nvPicPr>
          <p:cNvPr id="107522" name="Picture 2" descr="image37"/>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Lst>
          </a:blip>
          <a:srcRect/>
          <a:stretch>
            <a:fillRect/>
          </a:stretch>
        </p:blipFill>
        <p:spPr bwMode="auto">
          <a:xfrm>
            <a:off x="857224" y="642918"/>
            <a:ext cx="6786610" cy="539872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Autofit/>
          </a:bodyPr>
          <a:lstStyle/>
          <a:p>
            <a:pPr algn="just"/>
            <a:r>
              <a:rPr lang="en-US" sz="3000" dirty="0"/>
              <a:t>Consider a force F acting at a point A. F</a:t>
            </a:r>
            <a:r>
              <a:rPr lang="en-US" sz="3000" baseline="-25000" dirty="0"/>
              <a:t>1</a:t>
            </a:r>
            <a:r>
              <a:rPr lang="en-US" sz="3000" dirty="0"/>
              <a:t> and F</a:t>
            </a:r>
            <a:r>
              <a:rPr lang="en-US" sz="3000" baseline="-25000" dirty="0"/>
              <a:t>2</a:t>
            </a:r>
            <a:r>
              <a:rPr lang="en-US" sz="3000" dirty="0"/>
              <a:t> are the components of F along any two directions. </a:t>
            </a:r>
          </a:p>
          <a:p>
            <a:pPr algn="just"/>
            <a:r>
              <a:rPr lang="en-US" sz="3000" dirty="0"/>
              <a:t>The moment of F about an axis through an arbitrary point O is F x d, where d is the arm of force F. </a:t>
            </a:r>
          </a:p>
          <a:p>
            <a:pPr algn="just"/>
            <a:r>
              <a:rPr lang="en-US" sz="3000" dirty="0"/>
              <a:t>d</a:t>
            </a:r>
            <a:r>
              <a:rPr lang="en-US" sz="3000" baseline="-25000" dirty="0"/>
              <a:t>1</a:t>
            </a:r>
            <a:r>
              <a:rPr lang="en-US" sz="3000" dirty="0"/>
              <a:t> and d</a:t>
            </a:r>
            <a:r>
              <a:rPr lang="en-US" sz="3000" baseline="-25000" dirty="0"/>
              <a:t>2</a:t>
            </a:r>
            <a:r>
              <a:rPr lang="en-US" sz="3000" dirty="0"/>
              <a:t> are the arm of forces of F1 and F2, respectively. </a:t>
            </a:r>
          </a:p>
          <a:p>
            <a:pPr algn="just"/>
            <a:r>
              <a:rPr lang="en-US" sz="3000" dirty="0"/>
              <a:t>Sum of moments of the components F1 and F2, about O ;  F1. d1 + F2. d2</a:t>
            </a:r>
          </a:p>
          <a:p>
            <a:pPr algn="just"/>
            <a:r>
              <a:rPr lang="en-US" sz="3000" dirty="0"/>
              <a:t>It is to be proved that </a:t>
            </a:r>
            <a:r>
              <a:rPr lang="en-US" sz="3000" b="1" dirty="0">
                <a:solidFill>
                  <a:srgbClr val="002060"/>
                </a:solidFill>
              </a:rPr>
              <a:t>F x d = F</a:t>
            </a:r>
            <a:r>
              <a:rPr lang="en-US" sz="3000" b="1" baseline="-25000" dirty="0">
                <a:solidFill>
                  <a:srgbClr val="002060"/>
                </a:solidFill>
              </a:rPr>
              <a:t>1</a:t>
            </a:r>
            <a:r>
              <a:rPr lang="en-US" sz="3000" b="1" dirty="0">
                <a:solidFill>
                  <a:srgbClr val="002060"/>
                </a:solidFill>
              </a:rPr>
              <a:t> x d</a:t>
            </a:r>
            <a:r>
              <a:rPr lang="en-US" sz="3000" b="1" baseline="-25000" dirty="0">
                <a:solidFill>
                  <a:srgbClr val="002060"/>
                </a:solidFill>
              </a:rPr>
              <a:t>1</a:t>
            </a:r>
            <a:r>
              <a:rPr lang="en-US" sz="3000" b="1" dirty="0">
                <a:solidFill>
                  <a:srgbClr val="002060"/>
                </a:solidFill>
              </a:rPr>
              <a:t>, + F</a:t>
            </a:r>
            <a:r>
              <a:rPr lang="en-US" sz="3000" b="1" baseline="-25000" dirty="0">
                <a:solidFill>
                  <a:srgbClr val="002060"/>
                </a:solidFill>
              </a:rPr>
              <a:t>2</a:t>
            </a:r>
            <a:r>
              <a:rPr lang="en-US" sz="3000" b="1" dirty="0">
                <a:solidFill>
                  <a:srgbClr val="002060"/>
                </a:solidFill>
              </a:rPr>
              <a:t> x d</a:t>
            </a:r>
            <a:r>
              <a:rPr lang="en-US" sz="3000" b="1" baseline="-25000" dirty="0">
                <a:solidFill>
                  <a:srgbClr val="002060"/>
                </a:solidFill>
              </a:rPr>
              <a:t>2</a:t>
            </a:r>
            <a:r>
              <a:rPr lang="en-US" sz="3000" b="1" dirty="0">
                <a:solidFill>
                  <a:srgbClr val="002060"/>
                </a:solidFill>
              </a:rPr>
              <a:t>.</a:t>
            </a:r>
            <a:endParaRPr lang="en-IN" sz="3000" b="1" dirty="0">
              <a:solidFill>
                <a:srgbClr val="002060"/>
              </a:solidFill>
            </a:endParaRPr>
          </a:p>
          <a:p>
            <a:pPr algn="just"/>
            <a:endParaRPr lang="en-IN" sz="3000" dirty="0"/>
          </a:p>
          <a:p>
            <a:pPr algn="just">
              <a:buNone/>
            </a:pPr>
            <a:br>
              <a:rPr lang="en-US" sz="3000" dirty="0"/>
            </a:br>
            <a:endParaRPr lang="en-IN" sz="3000" dirty="0"/>
          </a:p>
          <a:p>
            <a:pPr algn="just"/>
            <a:endParaRPr lang="en-IN" sz="3000" dirty="0"/>
          </a:p>
        </p:txBody>
      </p:sp>
      <p:sp>
        <p:nvSpPr>
          <p:cNvPr id="4" name="Slide Number Placeholder 3"/>
          <p:cNvSpPr>
            <a:spLocks noGrp="1"/>
          </p:cNvSpPr>
          <p:nvPr>
            <p:ph type="sldNum" sz="quarter" idx="12"/>
          </p:nvPr>
        </p:nvSpPr>
        <p:spPr/>
        <p:txBody>
          <a:bodyPr/>
          <a:lstStyle/>
          <a:p>
            <a:fld id="{5E057A38-1F14-429F-8545-D60F9F8B74C9}" type="slidenum">
              <a:rPr lang="en-IN" smtClean="0"/>
              <a:pPr/>
              <a:t>7</a:t>
            </a:fld>
            <a:endParaRPr lang="en-I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lnSpcReduction="10000"/>
          </a:bodyPr>
          <a:lstStyle/>
          <a:p>
            <a:r>
              <a:rPr lang="en-US" sz="2800" dirty="0"/>
              <a:t>AE = AG + GE ; = AG + BH ; = AG + BD </a:t>
            </a:r>
            <a:r>
              <a:rPr lang="en-US" sz="2800" dirty="0" err="1"/>
              <a:t>cos</a:t>
            </a:r>
            <a:r>
              <a:rPr lang="en-US" sz="2800" dirty="0"/>
              <a:t> </a:t>
            </a:r>
            <a:r>
              <a:rPr lang="en-US" sz="2800" dirty="0">
                <a:sym typeface="Symbol"/>
              </a:rPr>
              <a:t></a:t>
            </a:r>
            <a:r>
              <a:rPr lang="en-US" sz="2800" baseline="-25000" dirty="0"/>
              <a:t>2</a:t>
            </a:r>
            <a:endParaRPr lang="en-IN" sz="2800" dirty="0"/>
          </a:p>
          <a:p>
            <a:r>
              <a:rPr lang="en-US" sz="2800" dirty="0"/>
              <a:t>= AG + AC </a:t>
            </a:r>
            <a:r>
              <a:rPr lang="en-US" sz="2800" dirty="0" err="1"/>
              <a:t>cos</a:t>
            </a:r>
            <a:r>
              <a:rPr lang="en-US" sz="2800" dirty="0"/>
              <a:t> </a:t>
            </a:r>
            <a:r>
              <a:rPr lang="en-US" sz="2800" dirty="0">
                <a:sym typeface="Symbol"/>
              </a:rPr>
              <a:t> </a:t>
            </a:r>
            <a:r>
              <a:rPr lang="en-US" sz="2800" baseline="-25000" dirty="0"/>
              <a:t>2</a:t>
            </a:r>
            <a:endParaRPr lang="en-IN" sz="2800" dirty="0"/>
          </a:p>
          <a:p>
            <a:r>
              <a:rPr lang="en-US" sz="2800" dirty="0"/>
              <a:t>AD </a:t>
            </a:r>
            <a:r>
              <a:rPr lang="en-US" sz="2800" dirty="0" err="1"/>
              <a:t>cos</a:t>
            </a:r>
            <a:r>
              <a:rPr lang="en-US" sz="2800" dirty="0"/>
              <a:t> </a:t>
            </a:r>
            <a:r>
              <a:rPr lang="en-US" sz="2800" dirty="0">
                <a:sym typeface="Symbol"/>
              </a:rPr>
              <a:t></a:t>
            </a:r>
            <a:r>
              <a:rPr lang="en-US" sz="2800" dirty="0"/>
              <a:t> = AB </a:t>
            </a:r>
            <a:r>
              <a:rPr lang="en-US" sz="2800" dirty="0" err="1"/>
              <a:t>cos</a:t>
            </a:r>
            <a:r>
              <a:rPr lang="en-US" sz="2800" dirty="0"/>
              <a:t> </a:t>
            </a:r>
            <a:r>
              <a:rPr lang="en-US" sz="2800" dirty="0">
                <a:sym typeface="Symbol"/>
              </a:rPr>
              <a:t></a:t>
            </a:r>
            <a:r>
              <a:rPr lang="en-US" sz="2800" baseline="-25000" dirty="0">
                <a:sym typeface="Symbol"/>
              </a:rPr>
              <a:t>1</a:t>
            </a:r>
            <a:r>
              <a:rPr lang="en-US" sz="2800" dirty="0"/>
              <a:t> + AC </a:t>
            </a:r>
            <a:r>
              <a:rPr lang="en-US" sz="2800" dirty="0" err="1"/>
              <a:t>cos</a:t>
            </a:r>
            <a:r>
              <a:rPr lang="en-US" sz="2800" dirty="0"/>
              <a:t> </a:t>
            </a:r>
            <a:r>
              <a:rPr lang="en-US" sz="2800" dirty="0">
                <a:sym typeface="Symbol"/>
              </a:rPr>
              <a:t></a:t>
            </a:r>
            <a:r>
              <a:rPr lang="en-US" sz="2800" baseline="-25000" dirty="0">
                <a:sym typeface="Symbol"/>
              </a:rPr>
              <a:t> 2</a:t>
            </a:r>
            <a:r>
              <a:rPr lang="en-US" sz="2800" dirty="0"/>
              <a:t>.</a:t>
            </a:r>
            <a:endParaRPr lang="en-IN" sz="2800" dirty="0"/>
          </a:p>
          <a:p>
            <a:r>
              <a:rPr lang="en-US" sz="2800" dirty="0"/>
              <a:t>F </a:t>
            </a:r>
            <a:r>
              <a:rPr lang="en-US" sz="2800" dirty="0" err="1"/>
              <a:t>cos</a:t>
            </a:r>
            <a:r>
              <a:rPr lang="en-US" sz="2800" dirty="0"/>
              <a:t> </a:t>
            </a:r>
            <a:r>
              <a:rPr lang="en-US" sz="2800" dirty="0">
                <a:sym typeface="Symbol"/>
              </a:rPr>
              <a:t></a:t>
            </a:r>
            <a:r>
              <a:rPr lang="en-US" sz="2800" dirty="0"/>
              <a:t> = F</a:t>
            </a:r>
            <a:r>
              <a:rPr lang="en-US" sz="2800" baseline="-25000" dirty="0">
                <a:sym typeface="Symbol"/>
              </a:rPr>
              <a:t> 1</a:t>
            </a:r>
            <a:r>
              <a:rPr lang="en-US" sz="2800" dirty="0"/>
              <a:t> </a:t>
            </a:r>
            <a:r>
              <a:rPr lang="en-US" sz="2800" dirty="0" err="1"/>
              <a:t>cos</a:t>
            </a:r>
            <a:r>
              <a:rPr lang="en-US" sz="2800" dirty="0"/>
              <a:t> </a:t>
            </a:r>
            <a:r>
              <a:rPr lang="en-US" sz="2800" dirty="0">
                <a:sym typeface="Symbol"/>
              </a:rPr>
              <a:t></a:t>
            </a:r>
            <a:r>
              <a:rPr lang="en-US" sz="2800" baseline="-25000" dirty="0">
                <a:sym typeface="Symbol"/>
              </a:rPr>
              <a:t> 1</a:t>
            </a:r>
            <a:r>
              <a:rPr lang="en-US" sz="2800" dirty="0"/>
              <a:t> + F</a:t>
            </a:r>
            <a:r>
              <a:rPr lang="en-US" sz="2800" baseline="-25000" dirty="0"/>
              <a:t>2</a:t>
            </a:r>
            <a:r>
              <a:rPr lang="en-US" sz="2800" dirty="0"/>
              <a:t> </a:t>
            </a:r>
            <a:r>
              <a:rPr lang="en-US" sz="2800" dirty="0" err="1"/>
              <a:t>cos</a:t>
            </a:r>
            <a:r>
              <a:rPr lang="en-US" sz="2800" dirty="0"/>
              <a:t> </a:t>
            </a:r>
            <a:r>
              <a:rPr lang="en-US" sz="2800" dirty="0">
                <a:sym typeface="Symbol"/>
              </a:rPr>
              <a:t></a:t>
            </a:r>
            <a:r>
              <a:rPr lang="en-US" sz="2800" baseline="-25000" dirty="0"/>
              <a:t>2</a:t>
            </a:r>
            <a:r>
              <a:rPr lang="en-US" sz="2800" dirty="0"/>
              <a:t>. </a:t>
            </a:r>
          </a:p>
          <a:p>
            <a:r>
              <a:rPr lang="en-US" sz="2800" dirty="0"/>
              <a:t> Multiplying by OA.</a:t>
            </a:r>
            <a:endParaRPr lang="en-IN" sz="2800" dirty="0"/>
          </a:p>
          <a:p>
            <a:r>
              <a:rPr lang="en-US" sz="2800" dirty="0"/>
              <a:t>F x OA </a:t>
            </a:r>
            <a:r>
              <a:rPr lang="en-US" sz="2800" dirty="0" err="1"/>
              <a:t>cos</a:t>
            </a:r>
            <a:r>
              <a:rPr lang="en-US" sz="2800" dirty="0"/>
              <a:t> </a:t>
            </a:r>
            <a:r>
              <a:rPr lang="en-US" sz="2800" dirty="0">
                <a:sym typeface="Symbol"/>
              </a:rPr>
              <a:t></a:t>
            </a:r>
            <a:r>
              <a:rPr lang="en-US" sz="2800" dirty="0"/>
              <a:t> = F</a:t>
            </a:r>
            <a:r>
              <a:rPr lang="en-US" sz="2800" baseline="-25000" dirty="0">
                <a:sym typeface="Symbol"/>
              </a:rPr>
              <a:t> 1</a:t>
            </a:r>
            <a:r>
              <a:rPr lang="en-US" sz="2800" dirty="0"/>
              <a:t> x OA </a:t>
            </a:r>
            <a:r>
              <a:rPr lang="en-US" sz="2800" dirty="0" err="1"/>
              <a:t>cos</a:t>
            </a:r>
            <a:r>
              <a:rPr lang="en-US" sz="2800" dirty="0"/>
              <a:t> </a:t>
            </a:r>
            <a:r>
              <a:rPr lang="en-US" sz="2800" dirty="0">
                <a:sym typeface="Symbol"/>
              </a:rPr>
              <a:t></a:t>
            </a:r>
            <a:r>
              <a:rPr lang="en-US" sz="2800" baseline="-25000" dirty="0">
                <a:sym typeface="Symbol"/>
              </a:rPr>
              <a:t> 1</a:t>
            </a:r>
            <a:r>
              <a:rPr lang="en-US" sz="2800" dirty="0"/>
              <a:t> + F</a:t>
            </a:r>
            <a:r>
              <a:rPr lang="en-US" sz="2800" baseline="-25000" dirty="0"/>
              <a:t>2</a:t>
            </a:r>
            <a:r>
              <a:rPr lang="en-US" sz="2800" dirty="0"/>
              <a:t> x OA </a:t>
            </a:r>
            <a:r>
              <a:rPr lang="en-US" sz="2800" dirty="0" err="1"/>
              <a:t>cos</a:t>
            </a:r>
            <a:r>
              <a:rPr lang="en-US" sz="2800" dirty="0"/>
              <a:t> </a:t>
            </a:r>
            <a:r>
              <a:rPr lang="en-US" sz="2800" dirty="0">
                <a:sym typeface="Symbol"/>
              </a:rPr>
              <a:t></a:t>
            </a:r>
            <a:r>
              <a:rPr lang="en-US" sz="2800" baseline="-25000" dirty="0"/>
              <a:t>2</a:t>
            </a:r>
            <a:endParaRPr lang="en-IN" sz="2800" dirty="0"/>
          </a:p>
          <a:p>
            <a:r>
              <a:rPr lang="en-US" sz="2800" dirty="0"/>
              <a:t>F x d = F</a:t>
            </a:r>
            <a:r>
              <a:rPr lang="en-US" sz="2800" baseline="-25000" dirty="0">
                <a:sym typeface="Symbol"/>
              </a:rPr>
              <a:t>1</a:t>
            </a:r>
            <a:r>
              <a:rPr lang="en-US" sz="2800" dirty="0"/>
              <a:t> x d</a:t>
            </a:r>
            <a:r>
              <a:rPr lang="en-US" sz="2800" baseline="-25000" dirty="0">
                <a:sym typeface="Symbol"/>
              </a:rPr>
              <a:t> 1</a:t>
            </a:r>
            <a:r>
              <a:rPr lang="en-US" sz="2800" dirty="0"/>
              <a:t> + F</a:t>
            </a:r>
            <a:r>
              <a:rPr lang="en-US" sz="2800" baseline="-25000" dirty="0"/>
              <a:t>2</a:t>
            </a:r>
            <a:r>
              <a:rPr lang="en-US" sz="2800" dirty="0"/>
              <a:t> x d</a:t>
            </a:r>
            <a:r>
              <a:rPr lang="en-US" sz="2800" baseline="-25000" dirty="0"/>
              <a:t>2</a:t>
            </a:r>
            <a:endParaRPr lang="en-IN" sz="2800" dirty="0"/>
          </a:p>
          <a:p>
            <a:endParaRPr lang="en-US" sz="2800" dirty="0"/>
          </a:p>
          <a:p>
            <a:r>
              <a:rPr lang="en-US" sz="2800" b="1" dirty="0">
                <a:solidFill>
                  <a:srgbClr val="7030A0"/>
                </a:solidFill>
              </a:rPr>
              <a:t>Moment of F about O = moment of F</a:t>
            </a:r>
            <a:r>
              <a:rPr lang="en-US" sz="2800" b="1" baseline="-25000" dirty="0">
                <a:solidFill>
                  <a:srgbClr val="7030A0"/>
                </a:solidFill>
                <a:sym typeface="Symbol"/>
              </a:rPr>
              <a:t>1</a:t>
            </a:r>
            <a:r>
              <a:rPr lang="en-US" sz="2800" b="1" dirty="0">
                <a:solidFill>
                  <a:srgbClr val="7030A0"/>
                </a:solidFill>
              </a:rPr>
              <a:t> about O + moment of F</a:t>
            </a:r>
            <a:r>
              <a:rPr lang="en-US" sz="2800" b="1" baseline="-25000" dirty="0">
                <a:solidFill>
                  <a:srgbClr val="7030A0"/>
                </a:solidFill>
              </a:rPr>
              <a:t>2</a:t>
            </a:r>
            <a:r>
              <a:rPr lang="en-US" sz="2800" b="1" dirty="0">
                <a:solidFill>
                  <a:srgbClr val="7030A0"/>
                </a:solidFill>
              </a:rPr>
              <a:t> about O.</a:t>
            </a:r>
          </a:p>
          <a:p>
            <a:r>
              <a:rPr lang="en-US" sz="2800" b="1" dirty="0">
                <a:solidFill>
                  <a:srgbClr val="7030A0"/>
                </a:solidFill>
              </a:rPr>
              <a:t>Moment of given force about any point = Sum of moments of its components about the same point</a:t>
            </a:r>
            <a:endParaRPr lang="en-IN" sz="2800" b="1" dirty="0">
              <a:solidFill>
                <a:srgbClr val="7030A0"/>
              </a:solidFill>
            </a:endParaRPr>
          </a:p>
          <a:p>
            <a:endParaRPr lang="en-IN" sz="2800" dirty="0"/>
          </a:p>
        </p:txBody>
      </p:sp>
      <p:sp>
        <p:nvSpPr>
          <p:cNvPr id="4" name="Slide Number Placeholder 3"/>
          <p:cNvSpPr>
            <a:spLocks noGrp="1"/>
          </p:cNvSpPr>
          <p:nvPr>
            <p:ph type="sldNum" sz="quarter" idx="12"/>
          </p:nvPr>
        </p:nvSpPr>
        <p:spPr/>
        <p:txBody>
          <a:bodyPr/>
          <a:lstStyle/>
          <a:p>
            <a:fld id="{5E057A38-1F14-429F-8545-D60F9F8B74C9}" type="slidenum">
              <a:rPr lang="en-IN" smtClean="0"/>
              <a:pPr/>
              <a:t>8</a:t>
            </a:fld>
            <a:endParaRPr lang="en-I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a:bodyPr>
          <a:lstStyle/>
          <a:p>
            <a:r>
              <a:rPr lang="en-US" sz="2800" dirty="0"/>
              <a:t>Calculate the moment of the given force F = 10 </a:t>
            </a:r>
            <a:r>
              <a:rPr lang="en-US" sz="2800" dirty="0" err="1"/>
              <a:t>kN</a:t>
            </a:r>
            <a:r>
              <a:rPr lang="en-US" sz="2800" dirty="0"/>
              <a:t> about point O</a:t>
            </a:r>
            <a:endParaRPr lang="en-IN" sz="2800" dirty="0"/>
          </a:p>
        </p:txBody>
      </p:sp>
      <p:sp>
        <p:nvSpPr>
          <p:cNvPr id="4" name="Slide Number Placeholder 3"/>
          <p:cNvSpPr>
            <a:spLocks noGrp="1"/>
          </p:cNvSpPr>
          <p:nvPr>
            <p:ph type="sldNum" sz="quarter" idx="12"/>
          </p:nvPr>
        </p:nvSpPr>
        <p:spPr/>
        <p:txBody>
          <a:bodyPr/>
          <a:lstStyle/>
          <a:p>
            <a:fld id="{5E057A38-1F14-429F-8545-D60F9F8B74C9}" type="slidenum">
              <a:rPr lang="en-IN" smtClean="0"/>
              <a:pPr/>
              <a:t>9</a:t>
            </a:fld>
            <a:endParaRPr lang="en-IN"/>
          </a:p>
        </p:txBody>
      </p:sp>
      <p:pic>
        <p:nvPicPr>
          <p:cNvPr id="106498" name="Picture 2" descr="image1"/>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Lst>
          </a:blip>
          <a:srcRect/>
          <a:stretch>
            <a:fillRect/>
          </a:stretch>
        </p:blipFill>
        <p:spPr bwMode="auto">
          <a:xfrm>
            <a:off x="5357818" y="1285860"/>
            <a:ext cx="3286148" cy="213700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2456</TotalTime>
  <Words>2018</Words>
  <Application>Microsoft Office PowerPoint</Application>
  <PresentationFormat>On-screen Show (4:3)</PresentationFormat>
  <Paragraphs>275</Paragraphs>
  <Slides>35</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1" baseType="lpstr">
      <vt:lpstr>Arial</vt:lpstr>
      <vt:lpstr>Calibri</vt:lpstr>
      <vt:lpstr>Times New Roman</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Mechanics</dc:title>
  <dc:creator>BIJU</dc:creator>
  <cp:lastModifiedBy>bindhukr67@outlook.com</cp:lastModifiedBy>
  <cp:revision>163</cp:revision>
  <dcterms:created xsi:type="dcterms:W3CDTF">2015-08-05T15:03:32Z</dcterms:created>
  <dcterms:modified xsi:type="dcterms:W3CDTF">2019-09-19T14:54:11Z</dcterms:modified>
</cp:coreProperties>
</file>