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307" r:id="rId2"/>
    <p:sldId id="308" r:id="rId3"/>
    <p:sldId id="310" r:id="rId4"/>
    <p:sldId id="312" r:id="rId5"/>
    <p:sldId id="317" r:id="rId6"/>
    <p:sldId id="313" r:id="rId7"/>
    <p:sldId id="311" r:id="rId8"/>
    <p:sldId id="318" r:id="rId9"/>
    <p:sldId id="319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30" r:id="rId19"/>
    <p:sldId id="332" r:id="rId20"/>
    <p:sldId id="333" r:id="rId21"/>
    <p:sldId id="363" r:id="rId22"/>
    <p:sldId id="336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1" r:id="rId36"/>
    <p:sldId id="352" r:id="rId37"/>
    <p:sldId id="353" r:id="rId38"/>
    <p:sldId id="354" r:id="rId39"/>
    <p:sldId id="355" r:id="rId40"/>
    <p:sldId id="360" r:id="rId41"/>
    <p:sldId id="361" r:id="rId42"/>
    <p:sldId id="356" r:id="rId43"/>
    <p:sldId id="357" r:id="rId44"/>
    <p:sldId id="358" r:id="rId45"/>
    <p:sldId id="359" r:id="rId46"/>
    <p:sldId id="364" r:id="rId47"/>
    <p:sldId id="36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387" autoAdjust="0"/>
  </p:normalViewPr>
  <p:slideViewPr>
    <p:cSldViewPr>
      <p:cViewPr>
        <p:scale>
          <a:sx n="76" d="100"/>
          <a:sy n="76" d="100"/>
        </p:scale>
        <p:origin x="-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7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77882-3CBF-4AFE-A6DA-EC77DB4C18B4}" type="datetimeFigureOut">
              <a:rPr lang="en-IN" smtClean="0"/>
              <a:pPr/>
              <a:t>01-11-2017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9B969-790A-4F27-850E-8C332DA9BC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3788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B969-790A-4F27-850E-8C332DA9BCD3}" type="slidenum">
              <a:rPr lang="en-IN" smtClean="0"/>
              <a:pPr/>
              <a:t>47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 hasCustomPrompt="1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ctr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BB911-B03F-4864-A784-ADC61820167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BB911-B03F-4864-A784-ADC6182016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BB911-B03F-4864-A784-ADC6182016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BB911-B03F-4864-A784-ADC6182016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ctr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BB911-B03F-4864-A784-ADC61820167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BB911-B03F-4864-A784-ADC6182016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BB911-B03F-4864-A784-ADC6182016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BB911-B03F-4864-A784-ADC6182016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BB911-B03F-4864-A784-ADC61820167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BB911-B03F-4864-A784-ADC6182016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BB911-B03F-4864-A784-ADC61820167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6BB911-B03F-4864-A784-ADC61820167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6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rgbClr val="C00000"/>
        </a:buClr>
        <a:buSzPct val="80000"/>
        <a:buFont typeface="Wingdings" pitchFamily="2" charset="2"/>
        <a:buChar char="ü"/>
        <a:defRPr kumimoji="0"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rgbClr val="2209D7"/>
        </a:buClr>
        <a:buFont typeface="Wingdings" pitchFamily="2" charset="2"/>
        <a:buChar char="Ø"/>
        <a:defRPr kumimoji="0"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arth" TargetMode="External"/><Relationship Id="rId2" Type="http://schemas.openxmlformats.org/officeDocument/2006/relationships/hyperlink" Target="https://en.wikipedia.org/wiki/Geographic_coordinate_syste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7406640" cy="1472184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GPS SURVEYING METHODS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AutoShape 2" descr="Image result for POSITION CALCULATION of GPS recei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9460" name="AutoShape 4" descr="Image result for POSITION CALCULATION of GPS recei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9462" name="AutoShape 6" descr="GPS signal refl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9464" name="AutoShape 8" descr="GPS signal refl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9466" name="AutoShape 10" descr="Image result for POSITION CALCULATION of GPS recei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897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RAPID STATIC SURVEYING (Contd..)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305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 working with more than one rover, it is essential to ensure that all rovers operate at each occupied point simultaneously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Rapid static technique provide the same accuracy available from 1-2 hr session of static positioning with observations of 5-20 min</a:t>
            </a:r>
          </a:p>
          <a:p>
            <a:r>
              <a:rPr lang="en-US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Reoccupation</a:t>
            </a:r>
            <a:endParaRPr lang="en-US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/>
              <a:t>Reoccupation surveys are similar to Rapid-Static, except that the length of each session is short. </a:t>
            </a:r>
          </a:p>
          <a:p>
            <a:pPr lvl="1"/>
            <a:r>
              <a:rPr lang="en-US" dirty="0" smtClean="0"/>
              <a:t>Each point is re-visited after at least an hour, when the geometry of the satellites becomes significantly different</a:t>
            </a:r>
            <a:endParaRPr lang="en-IN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25/09/2017</a:t>
            </a:r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049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STOP-AND-GO TECHNIQUE IN KINEMATIC METHOD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Referred as semi-kinematic surveying, in which the carrier phase ambiguities are resolved before the actual survey starts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reference station is established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 least four satellites have to be tracked without loss of signal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roving receiver starts from the known position coordinates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Then it moves to other points maintaining</a:t>
            </a:r>
            <a:r>
              <a:rPr lang="en-US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lock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 the satellites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Rover maintains only for a small time for two epochs on each detail point </a:t>
            </a:r>
          </a:p>
          <a:p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Epoch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 particular fixed instant of time used as a reference point on a time scale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737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STOP-AND-GO TECHNIQUE (Contd.)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Similar to rapid static method in which,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All receivers observe the same satellites simultaneously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Reference receiver occupy the same control point throughout the survey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Kinematic method differs in the movement of rovers from point to point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Stop momentarily at each new point for a short period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Data provides vectors between themselves and reference receivers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12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STOP-AND-GO TECHNIQUE (Contd.)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Image result for STATIC SURVEYING 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799"/>
            <a:ext cx="6477000" cy="4978039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46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APPLICATIONS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for detailed and engineering surveys in open areas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where points are close together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202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ADVANTAGES AND DISADVANTAGES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Advantages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Fast and economical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Fastest way to survey detail points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Disadvantages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New static or rapid static fix is needed if complete loss of satellite lock occurs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Must maintain phase lock of at least four satellites for a successful survey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454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307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TRUE KINEMATIC METHOD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Uses differential carrier phase tracking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Requires two receivers for recording observations simultaneously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Referred as dynamic surveying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Reference receiver remains fixed on a known control point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Roving receiver collects data on a moving platform (vehicle, vessel, aircraft etc.)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966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TRUE KINEMATIC METHOD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6" name="Picture 4" descr="Image result for KINEMATIC surveying METH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685" y="1447800"/>
            <a:ext cx="7351115" cy="46482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027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TRUE KINEMATIC METHOD (Contd.)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reference and rover are switched on and remain stationary for 5-20 min for collecting data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After this period, the rover may move freely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While the rover moves, the user can record its positions at a predefined recording rate (say 1, 2, 3,4,5 seconds)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If loss of satellite lock occurs, a new period of static initialization must take place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0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8019288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TRUE KINEMATIC METHOD (Contd.)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80772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Advantages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Very short sessions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Fast and economical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Produce largest number of positions in least time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Continuous measurements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Disadvantages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Slight degradation in the accuracy of work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Needs initialization in the case of complete loss of satellite lock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Occupied stations should be free of overhead obstructions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Route between stations must be clear</a:t>
            </a:r>
          </a:p>
          <a:p>
            <a:pPr lvl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19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377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GPS SURVEYS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Static surveying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Rapid static surveying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Reoccupation mode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Kinematic surveying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Real – time DGPS surveying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748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8019288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TRUE KINEMATIC METHOD (Contd.)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80772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Measuring trajectory of moving objects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 hydrographic surveys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 surveying centre of road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Photogrammetry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ground control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For preparation of topographic maps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20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537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REAL TIME DIFFERENTIAL GPS (DGPS)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Improves accuracy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Reference receiver computes the error and transmits to the rover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Radio data link between reference and rover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Rover applies correction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No post processing required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982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PLANNING OF GPS SURVEYING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Fundamentally carried out in four phases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Planning and preparation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Field operations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Post processing and data generation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Report preparation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980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PLANNING  AND PREPARATION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Selection of station points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Points to be positioned and their accuracy requirement should be identified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Site to be positioned and control points available should be plotted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Serves as a reference throughout the planning, project execution and final reporting stage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23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745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Field reconnaissance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gives information like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Set of point required  for GPS observations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Current description of the site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Access information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Description of any special steps which need to be taken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24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217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715962"/>
          </a:xfrm>
        </p:spPr>
        <p:txBody>
          <a:bodyPr/>
          <a:lstStyle/>
          <a:p>
            <a:r>
              <a:rPr lang="en-US" sz="2800" u="sng" dirty="0" smtClean="0"/>
              <a:t>Field reconnaissance(contd..)</a:t>
            </a:r>
            <a:br>
              <a:rPr lang="en-US" sz="2800" u="sng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8674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Site should be checked for suitability for GPS survey, availability of control points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Site should be free from obstructions and interferences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Obstructions may be avoided by establishment of eccentric stations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Site should be free from obstruction in all direction above 15˚ elevation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Interference to GPS signal due to electrical and multipath interference should also be considered 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25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128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>
                <a:latin typeface="Arial" pitchFamily="34" charset="0"/>
                <a:cs typeface="Arial" pitchFamily="34" charset="0"/>
              </a:rPr>
              <a:t>Monumentation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Points/Stations are required to be marked properly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Standard specification to be followed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Objectives to find the points easily and station may be placed properly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26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901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Selection of Observation window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determine optimum daily observation period and to decide how to subdivide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Factors considered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Visibility – by observing azimuth elevation chart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Geometry of satellites- by comparing GDOP values</a:t>
            </a:r>
          </a:p>
          <a:p>
            <a:pPr marL="596646" indent="-514350">
              <a:buAutoNum type="alphaLcParenBoth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Ionospheric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refraction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27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747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Selection of observation session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Depends on 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Length of baseline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Number of visible satellites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Relative geometry of satellites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Signal to Noise Ratio of received satellite signal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28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63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Selection of positioning technique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By considering aspects like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Accuracy requirement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Geographical environment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Distance between points to be positioned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Cost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29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639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STATIC SURVEYING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First method and primary technique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Involves long observation time 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(1-2 hrs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depending on number of visible satellites) in order to resolve the integer ambiguities between the satellite and the receiver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Atleast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two receivers collect carrier-phase data in stationary or static mode for a long duration of time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809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Selection of receiver type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Receivers should be of same make for relative positioning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Technical considerations for receiver selection are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Methods of collection of L2 carrier 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Number of channels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Measurement accuracies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30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577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Survey design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includes control requirements, network configuration and redundancy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Survey design will vary greatly depending on the accuracy sought and the GPS positioning technique employed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31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116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Preparation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determine and decide the best window to be used to collect GPS data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decide the optimal number of GPS receivers and personnel for the project and make the necessary arrangements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plot the survey design, taking into account control requirements, network configuration, travel time between sites, satellite window and logistical constraints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32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395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Preparation(Contd..)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u="sng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arrange transportation between sites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establish unique numbering system to clearly identify all sites positioned on the ground with their related computer data files and other associated attribute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train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personnels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organize accommodation for field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organize all requirements and supplies to support GPS field activities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33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755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Validation of plan for execution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procedure and equipment to be used, from data collection to final product should be checked to ensure they are reliably satisfy the desired accuracy requirements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Positioning method chosen, equipment used and processing method adopted are checked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34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138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(B) FIELD OPERATION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Responsibilities in field are divided among a part chief, observer and a processor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These responsibility may be assigned to one person or shared amongst many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35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845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8600"/>
            <a:ext cx="7498080" cy="662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Party chief responsibility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ensure all crew members have the training and information required to carry out observations according to plan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Daily duties includes </a:t>
            </a:r>
          </a:p>
          <a:p>
            <a:pPr marL="596646" indent="-514350">
              <a:buAutoNum type="alphaLcParenBoth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Scheduling who should observe at what station</a:t>
            </a:r>
          </a:p>
          <a:p>
            <a:pPr marL="596646" indent="-514350">
              <a:buAutoNum type="alphaLcParenBoth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Keeping informed of any satellite problem/ geometric storms</a:t>
            </a:r>
          </a:p>
          <a:p>
            <a:pPr marL="596646" indent="-514350">
              <a:buAutoNum type="alphaLcParenBoth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Accessing results on daily basis and modifying plans as required</a:t>
            </a:r>
          </a:p>
          <a:p>
            <a:pPr marL="596646" indent="-514350">
              <a:buAutoNum type="alphaLcParenBoth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Handling any logistical difficulties</a:t>
            </a:r>
          </a:p>
          <a:p>
            <a:pPr marL="596646" indent="-514350">
              <a:buAutoNum type="alphaLcParenBoth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36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111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Observers responsibility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Observer should know where when and for how long GPS observation should be collected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Field responsibility  can be broken down into four stages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Preparation for observations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Set up in field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Monitoring receiver station</a:t>
            </a:r>
          </a:p>
          <a:p>
            <a:pPr marL="596646" indent="-514350">
              <a:buAutoNum type="alphaLcParenBoth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Terminating observations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37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66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Observers responsibility(Contd..)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comprehensive field log for each site should be maintained by observer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following in formations should be documented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Site name and identifier for receiver data file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Observer’s name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Receiver and antenna types and serial number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Data collection start and stop time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Satellites tracked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Problems experienced and actions taken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38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95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6553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Processor’s responsibility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Data submitted should be verified to ensure they are clear, complete and accurate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Data should be downloaded to computer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Processing should be carried out to judge if the collected data is of adequate quality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Analyze processing results to access the goodness of the data and pass results to party chief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Notes on data processed, difficulties experienced and action taken to be kept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39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714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STATIC SURVEYING (Contd..)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Line between a pair of GPS receivers is called baseline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Station coordinate differences are calculated in terms of 3D coordinate system (X, Y, Z) based on WGS84 ellipsoid (</a:t>
            </a:r>
            <a:r>
              <a:rPr lang="en-US" dirty="0" smtClean="0"/>
              <a:t>standard </a:t>
            </a:r>
            <a:r>
              <a:rPr lang="en-US" dirty="0" smtClean="0">
                <a:hlinkClick r:id="rId2" tooltip="Geographic coordinate system"/>
              </a:rPr>
              <a:t>coordinate system</a:t>
            </a:r>
            <a:r>
              <a:rPr lang="en-US" dirty="0" smtClean="0"/>
              <a:t> for the </a:t>
            </a:r>
            <a:r>
              <a:rPr lang="en-US" dirty="0" smtClean="0">
                <a:hlinkClick r:id="rId3" tooltip="Earth"/>
              </a:rPr>
              <a:t>Earth</a:t>
            </a:r>
            <a:r>
              <a:rPr lang="en-US" dirty="0" smtClean="0"/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These coordinate systems are then shifted to projected coordinate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One of the receivers is placed on point whose coordinates are known (reference receiver)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Second one is positioned over the point whose coordinate is unknown (rover)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14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457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DATA SHEET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data sh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7080542" cy="5105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6324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Sample of Data Sheet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40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922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685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VISIBILITY DIAGRAM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visibi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371600"/>
            <a:ext cx="6267733" cy="5029200"/>
          </a:xfrm>
        </p:spPr>
      </p:pic>
      <p:sp>
        <p:nvSpPr>
          <p:cNvPr id="5" name="TextBox 4"/>
          <p:cNvSpPr txBox="1"/>
          <p:nvPr/>
        </p:nvSpPr>
        <p:spPr>
          <a:xfrm>
            <a:off x="38862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Visibility Diagram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533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Obstruction above 15˚ angle around station is noted in visibility diagram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41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79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(C) POST PROCESSING &amp; DATA GENERATION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Observed data needs to be transferred, processed and tested for quality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 per requirement the observed data is processed further to carry datum transformation, computation of coordinates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42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42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(D)REPORT PREPARATION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project report must address the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following topics:</a:t>
            </a:r>
          </a:p>
          <a:p>
            <a:pPr marL="596646" indent="-51435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Location and description of project area</a:t>
            </a:r>
          </a:p>
          <a:p>
            <a:pPr marL="596646" indent="-51435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Purpose of survey and achievements in comparison to standard specifications</a:t>
            </a:r>
          </a:p>
          <a:p>
            <a:pPr marL="596646" indent="-51435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Description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monumentation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Instruments used and their detail specification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43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465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5. Computation scheme for the project and processing software</a:t>
            </a:r>
          </a:p>
          <a:p>
            <a:pPr marL="596646" indent="-51435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6. Datum transformation parameters and their source, computation of coordinates and sketch of control points</a:t>
            </a:r>
          </a:p>
          <a:p>
            <a:pPr marL="596646" indent="-51435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7. Problems encountered during survey work</a:t>
            </a:r>
          </a:p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44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092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"/>
            <a:ext cx="8077200" cy="6477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8. Following list must be included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List of loop closures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Occupation schedule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Vector statistics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List of adjusted positions and plane coordinates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Project statistics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Copies of original site occupation log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Equipments malfunctioning log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Project sketch showing all points and control points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9. Copy of original observation should be transmitted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45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013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903413"/>
            <a:ext cx="502920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46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060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 AMBIGUITY (INITIAL AMBIGUITY)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47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6693" t="31250" r="23865" b="18750"/>
          <a:stretch>
            <a:fillRect/>
          </a:stretch>
        </p:blipFill>
        <p:spPr bwMode="auto">
          <a:xfrm>
            <a:off x="609600" y="1447800"/>
            <a:ext cx="8153400" cy="463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47053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"/>
            <a:ext cx="4343400" cy="308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175907"/>
            <a:ext cx="5257800" cy="368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366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762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STATIC SURVEYING (Contd..)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112" y="1143000"/>
            <a:ext cx="7866888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Both receivers must receive signals from the same four or more satellites for a period of time (few minutes to several hours)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Session’s duration depends on: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length of baseline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geometry of satellites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Precision of result required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Larger the constellation of satellites, lower the session duration</a:t>
            </a:r>
          </a:p>
          <a:p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168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STATIC SURVEYING (Contd..)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Post processing software analyzes all data from the receivers simultaneously and obtains the differential position between the receivers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for long lines, geodetic networks, tectonic plate studies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Offers high accuracy of 1cm to 0.1cm over long distances like 10km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486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APPLICATIONS OF STATIC METHOD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Geodetic control over large areas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National and conventional networks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Monitoring tectonic movements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accuracy survey networks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021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RAPID STATIC SURVEYING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measure baselines and determine positions up to centimeter level with short observation time of about 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5-20 min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reference point is chosen and one or more rovers operate with respect to it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for detailing the existing network, establishing control points etc..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Reference receiver is set up at a known point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Rover receivers are moved to each of the required points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25/09/2017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B911-B03F-4864-A784-ADC618201674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493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1849</TotalTime>
  <Words>2005</Words>
  <Application>Microsoft Office PowerPoint</Application>
  <PresentationFormat>On-screen Show (4:3)</PresentationFormat>
  <Paragraphs>375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Solstice</vt:lpstr>
      <vt:lpstr>GPS SURVEYING METHODS</vt:lpstr>
      <vt:lpstr>GPS SURVEYS</vt:lpstr>
      <vt:lpstr> STATIC SURVEYING</vt:lpstr>
      <vt:lpstr>STATIC SURVEYING (Contd..)</vt:lpstr>
      <vt:lpstr>Slide 5</vt:lpstr>
      <vt:lpstr>STATIC SURVEYING (Contd..)</vt:lpstr>
      <vt:lpstr>STATIC SURVEYING (Contd..)</vt:lpstr>
      <vt:lpstr>APPLICATIONS OF STATIC METHOD</vt:lpstr>
      <vt:lpstr>RAPID STATIC SURVEYING</vt:lpstr>
      <vt:lpstr>RAPID STATIC SURVEYING (Contd..)</vt:lpstr>
      <vt:lpstr>STOP-AND-GO TECHNIQUE IN KINEMATIC METHOD</vt:lpstr>
      <vt:lpstr>STOP-AND-GO TECHNIQUE (Contd.)</vt:lpstr>
      <vt:lpstr>STOP-AND-GO TECHNIQUE (Contd.)</vt:lpstr>
      <vt:lpstr>APPLICATIONS</vt:lpstr>
      <vt:lpstr>ADVANTAGES AND DISADVANTAGES</vt:lpstr>
      <vt:lpstr>TRUE KINEMATIC METHOD</vt:lpstr>
      <vt:lpstr>TRUE KINEMATIC METHOD</vt:lpstr>
      <vt:lpstr>TRUE KINEMATIC METHOD (Contd.)</vt:lpstr>
      <vt:lpstr>TRUE KINEMATIC METHOD (Contd.) </vt:lpstr>
      <vt:lpstr>TRUE KINEMATIC METHOD (Contd.) </vt:lpstr>
      <vt:lpstr>REAL TIME DIFFERENTIAL GPS (DGPS)</vt:lpstr>
      <vt:lpstr>PLANNING OF GPS SURVEYING</vt:lpstr>
      <vt:lpstr>PLANNING  AND PREPARATION</vt:lpstr>
      <vt:lpstr>Slide 24</vt:lpstr>
      <vt:lpstr>Field reconnaissance(contd..)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Preparation(Contd..) </vt:lpstr>
      <vt:lpstr>Slide 34</vt:lpstr>
      <vt:lpstr>(B) FIELD OPERATION</vt:lpstr>
      <vt:lpstr>Slide 36</vt:lpstr>
      <vt:lpstr>Slide 37</vt:lpstr>
      <vt:lpstr>Slide 38</vt:lpstr>
      <vt:lpstr>Slide 39</vt:lpstr>
      <vt:lpstr>DATA SHEET</vt:lpstr>
      <vt:lpstr>VISIBILITY DIAGRAM</vt:lpstr>
      <vt:lpstr>(C) POST PROCESSING &amp; DATA GENERATION</vt:lpstr>
      <vt:lpstr>(D)REPORT PREPARATION</vt:lpstr>
      <vt:lpstr>Slide 44</vt:lpstr>
      <vt:lpstr>Slide 45</vt:lpstr>
      <vt:lpstr>  </vt:lpstr>
      <vt:lpstr>INTEGER  AMBIGUITY (INITIAL AMBIGUITY)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</dc:creator>
  <cp:lastModifiedBy>anu</cp:lastModifiedBy>
  <cp:revision>126</cp:revision>
  <dcterms:created xsi:type="dcterms:W3CDTF">2017-07-12T17:03:39Z</dcterms:created>
  <dcterms:modified xsi:type="dcterms:W3CDTF">2017-11-01T05:23:25Z</dcterms:modified>
</cp:coreProperties>
</file>