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399" r:id="rId2"/>
    <p:sldId id="375" r:id="rId3"/>
    <p:sldId id="256" r:id="rId4"/>
    <p:sldId id="295" r:id="rId5"/>
    <p:sldId id="296" r:id="rId6"/>
    <p:sldId id="257" r:id="rId7"/>
    <p:sldId id="259" r:id="rId8"/>
    <p:sldId id="264" r:id="rId9"/>
    <p:sldId id="280" r:id="rId10"/>
    <p:sldId id="265" r:id="rId11"/>
    <p:sldId id="266" r:id="rId12"/>
    <p:sldId id="263" r:id="rId13"/>
    <p:sldId id="389" r:id="rId14"/>
    <p:sldId id="268" r:id="rId15"/>
    <p:sldId id="270" r:id="rId16"/>
    <p:sldId id="387" r:id="rId17"/>
    <p:sldId id="388" r:id="rId18"/>
    <p:sldId id="384" r:id="rId19"/>
    <p:sldId id="385" r:id="rId20"/>
    <p:sldId id="386" r:id="rId21"/>
    <p:sldId id="390" r:id="rId22"/>
    <p:sldId id="392" r:id="rId23"/>
    <p:sldId id="391" r:id="rId24"/>
    <p:sldId id="393" r:id="rId25"/>
    <p:sldId id="274" r:id="rId26"/>
    <p:sldId id="275" r:id="rId27"/>
    <p:sldId id="272" r:id="rId28"/>
    <p:sldId id="276" r:id="rId29"/>
    <p:sldId id="277" r:id="rId30"/>
    <p:sldId id="279" r:id="rId31"/>
    <p:sldId id="278" r:id="rId32"/>
    <p:sldId id="305" r:id="rId33"/>
    <p:sldId id="300" r:id="rId34"/>
    <p:sldId id="301" r:id="rId35"/>
    <p:sldId id="394" r:id="rId36"/>
    <p:sldId id="281" r:id="rId37"/>
    <p:sldId id="282" r:id="rId38"/>
    <p:sldId id="283" r:id="rId39"/>
    <p:sldId id="285" r:id="rId40"/>
    <p:sldId id="395" r:id="rId41"/>
    <p:sldId id="287" r:id="rId42"/>
    <p:sldId id="289" r:id="rId43"/>
    <p:sldId id="396" r:id="rId44"/>
    <p:sldId id="362" r:id="rId45"/>
    <p:sldId id="397" r:id="rId46"/>
    <p:sldId id="290" r:id="rId47"/>
    <p:sldId id="292" r:id="rId48"/>
    <p:sldId id="398" r:id="rId49"/>
    <p:sldId id="294" r:id="rId50"/>
    <p:sldId id="27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387" autoAdjust="0"/>
  </p:normalViewPr>
  <p:slideViewPr>
    <p:cSldViewPr>
      <p:cViewPr>
        <p:scale>
          <a:sx n="76" d="100"/>
          <a:sy n="76" d="100"/>
        </p:scale>
        <p:origin x="-112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77882-3CBF-4AFE-A6DA-EC77DB4C18B4}" type="datetimeFigureOut">
              <a:rPr lang="en-IN" smtClean="0"/>
              <a:pPr/>
              <a:t>25-10-2017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9B969-790A-4F27-850E-8C332DA9BCD3}" type="slidenum">
              <a:rPr lang="en-IN" smtClean="0"/>
              <a:pPr/>
              <a:t>‹#›</a:t>
            </a:fld>
            <a:endParaRPr lang="en-IN"/>
          </a:p>
        </p:txBody>
      </p:sp>
    </p:spTree>
    <p:extLst>
      <p:ext uri="{BB962C8B-B14F-4D97-AF65-F5344CB8AC3E}">
        <p14:creationId xmlns:p14="http://schemas.microsoft.com/office/powerpoint/2010/main" xmlns="" val="32378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69B969-790A-4F27-850E-8C332DA9BCD3}" type="slidenum">
              <a:rPr lang="en-IN" smtClean="0"/>
              <a:pPr/>
              <a:t>3</a:t>
            </a:fld>
            <a:endParaRPr lang="en-IN"/>
          </a:p>
        </p:txBody>
      </p:sp>
    </p:spTree>
    <p:extLst>
      <p:ext uri="{BB962C8B-B14F-4D97-AF65-F5344CB8AC3E}">
        <p14:creationId xmlns:p14="http://schemas.microsoft.com/office/powerpoint/2010/main" xmlns="" val="309680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hasCustomPrompt="1"/>
          </p:nvPr>
        </p:nvSpPr>
        <p:spPr>
          <a:xfrm>
            <a:off x="1432560" y="359898"/>
            <a:ext cx="7406640" cy="1472184"/>
          </a:xfrm>
        </p:spPr>
        <p:txBody>
          <a:bodyPr anchor="b"/>
          <a:lstStyle>
            <a:lvl1pPr algn="ctr">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r>
              <a:rPr lang="en-US" smtClean="0"/>
              <a:t>25/09/2017</a:t>
            </a:r>
            <a:endParaRPr lang="en-IN"/>
          </a:p>
        </p:txBody>
      </p:sp>
      <p:sp>
        <p:nvSpPr>
          <p:cNvPr id="20" name="Footer Placeholder 19"/>
          <p:cNvSpPr>
            <a:spLocks noGrp="1"/>
          </p:cNvSpPr>
          <p:nvPr>
            <p:ph type="ftr" sz="quarter" idx="11"/>
          </p:nvPr>
        </p:nvSpPr>
        <p:spPr/>
        <p:txBody>
          <a:bodyPr/>
          <a:lstStyle>
            <a:extLst/>
          </a:lstStyle>
          <a:p>
            <a:r>
              <a:rPr lang="en-IN" smtClean="0"/>
              <a:t>College of Engineering Trivandrum</a:t>
            </a:r>
            <a:endParaRPr lang="en-IN"/>
          </a:p>
        </p:txBody>
      </p:sp>
      <p:sp>
        <p:nvSpPr>
          <p:cNvPr id="10" name="Slide Number Placeholder 9"/>
          <p:cNvSpPr>
            <a:spLocks noGrp="1"/>
          </p:cNvSpPr>
          <p:nvPr>
            <p:ph type="sldNum" sz="quarter" idx="12"/>
          </p:nvPr>
        </p:nvSpPr>
        <p:spPr/>
        <p:txBody>
          <a:bodyPr/>
          <a:lstStyle>
            <a:extLst/>
          </a:lstStyle>
          <a:p>
            <a:fld id="{516BB911-B03F-4864-A784-ADC618201674}"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25/09/2017</a:t>
            </a:r>
            <a:endParaRPr lang="en-IN"/>
          </a:p>
        </p:txBody>
      </p:sp>
      <p:sp>
        <p:nvSpPr>
          <p:cNvPr id="5" name="Footer Placeholder 4"/>
          <p:cNvSpPr>
            <a:spLocks noGrp="1"/>
          </p:cNvSpPr>
          <p:nvPr>
            <p:ph type="ftr" sz="quarter" idx="11"/>
          </p:nvPr>
        </p:nvSpPr>
        <p:spPr/>
        <p:txBody>
          <a:bodyPr/>
          <a:lstStyle>
            <a:extLst/>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25/09/2017</a:t>
            </a:r>
            <a:endParaRPr lang="en-IN"/>
          </a:p>
        </p:txBody>
      </p:sp>
      <p:sp>
        <p:nvSpPr>
          <p:cNvPr id="5" name="Footer Placeholder 4"/>
          <p:cNvSpPr>
            <a:spLocks noGrp="1"/>
          </p:cNvSpPr>
          <p:nvPr>
            <p:ph type="ftr" sz="quarter" idx="11"/>
          </p:nvPr>
        </p:nvSpPr>
        <p:spPr/>
        <p:txBody>
          <a:bodyPr/>
          <a:lstStyle>
            <a:extLst/>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r>
              <a:rPr lang="en-US" smtClean="0"/>
              <a:t>25/09/2017</a:t>
            </a:r>
            <a:endParaRPr lang="en-IN"/>
          </a:p>
        </p:txBody>
      </p:sp>
      <p:sp>
        <p:nvSpPr>
          <p:cNvPr id="5" name="Footer Placeholder 4"/>
          <p:cNvSpPr>
            <a:spLocks noGrp="1"/>
          </p:cNvSpPr>
          <p:nvPr>
            <p:ph type="ftr" sz="quarter" idx="11"/>
          </p:nvPr>
        </p:nvSpPr>
        <p:spPr/>
        <p:txBody>
          <a:bodyPr/>
          <a:lstStyle>
            <a:extLst/>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ctr">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25/09/2017</a:t>
            </a:r>
            <a:endParaRPr lang="en-IN"/>
          </a:p>
        </p:txBody>
      </p:sp>
      <p:sp>
        <p:nvSpPr>
          <p:cNvPr id="5" name="Footer Placeholder 4"/>
          <p:cNvSpPr>
            <a:spLocks noGrp="1"/>
          </p:cNvSpPr>
          <p:nvPr>
            <p:ph type="ftr" sz="quarter" idx="11"/>
          </p:nvPr>
        </p:nvSpPr>
        <p:spPr/>
        <p:txBody>
          <a:bodyPr/>
          <a:lstStyle>
            <a:extLst/>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extLst/>
          </a:lstStyle>
          <a:p>
            <a:fld id="{516BB911-B03F-4864-A784-ADC618201674}"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25/09/2017</a:t>
            </a:r>
            <a:endParaRPr lang="en-IN"/>
          </a:p>
        </p:txBody>
      </p:sp>
      <p:sp>
        <p:nvSpPr>
          <p:cNvPr id="6" name="Footer Placeholder 5"/>
          <p:cNvSpPr>
            <a:spLocks noGrp="1"/>
          </p:cNvSpPr>
          <p:nvPr>
            <p:ph type="ftr" sz="quarter" idx="11"/>
          </p:nvPr>
        </p:nvSpPr>
        <p:spPr/>
        <p:txBody>
          <a:bodyPr/>
          <a:lstStyle>
            <a:extLst/>
          </a:lstStyle>
          <a:p>
            <a:r>
              <a:rPr lang="en-IN" smtClean="0"/>
              <a:t>College of Engineering Trivandrum</a:t>
            </a:r>
            <a:endParaRPr lang="en-IN"/>
          </a:p>
        </p:txBody>
      </p:sp>
      <p:sp>
        <p:nvSpPr>
          <p:cNvPr id="7" name="Slide Number Placeholder 6"/>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25/09/2017</a:t>
            </a:r>
            <a:endParaRPr lang="en-IN"/>
          </a:p>
        </p:txBody>
      </p:sp>
      <p:sp>
        <p:nvSpPr>
          <p:cNvPr id="8" name="Footer Placeholder 7"/>
          <p:cNvSpPr>
            <a:spLocks noGrp="1"/>
          </p:cNvSpPr>
          <p:nvPr>
            <p:ph type="ftr" sz="quarter" idx="11"/>
          </p:nvPr>
        </p:nvSpPr>
        <p:spPr/>
        <p:txBody>
          <a:bodyPr/>
          <a:lstStyle>
            <a:extLst/>
          </a:lstStyle>
          <a:p>
            <a:r>
              <a:rPr lang="en-IN" smtClean="0"/>
              <a:t>College of Engineering Trivandrum</a:t>
            </a:r>
            <a:endParaRPr lang="en-IN"/>
          </a:p>
        </p:txBody>
      </p:sp>
      <p:sp>
        <p:nvSpPr>
          <p:cNvPr id="9" name="Slide Number Placeholder 8"/>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r>
              <a:rPr lang="en-US" smtClean="0"/>
              <a:t>25/09/2017</a:t>
            </a:r>
            <a:endParaRPr lang="en-IN"/>
          </a:p>
        </p:txBody>
      </p:sp>
      <p:sp>
        <p:nvSpPr>
          <p:cNvPr id="4" name="Footer Placeholder 3"/>
          <p:cNvSpPr>
            <a:spLocks noGrp="1"/>
          </p:cNvSpPr>
          <p:nvPr>
            <p:ph type="ftr" sz="quarter" idx="11"/>
          </p:nvPr>
        </p:nvSpPr>
        <p:spPr/>
        <p:txBody>
          <a:bodyPr/>
          <a:lstStyle>
            <a:extLst/>
          </a:lstStyle>
          <a:p>
            <a:r>
              <a:rPr lang="en-IN" smtClean="0"/>
              <a:t>College of Engineering Trivandrum</a:t>
            </a:r>
            <a:endParaRPr lang="en-IN"/>
          </a:p>
        </p:txBody>
      </p:sp>
      <p:sp>
        <p:nvSpPr>
          <p:cNvPr id="5" name="Slide Number Placeholder 4"/>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r>
              <a:rPr lang="en-US" smtClean="0"/>
              <a:t>25/09/2017</a:t>
            </a:r>
            <a:endParaRPr lang="en-IN"/>
          </a:p>
        </p:txBody>
      </p:sp>
      <p:sp>
        <p:nvSpPr>
          <p:cNvPr id="3" name="Footer Placeholder 2"/>
          <p:cNvSpPr>
            <a:spLocks noGrp="1"/>
          </p:cNvSpPr>
          <p:nvPr>
            <p:ph type="ftr" sz="quarter" idx="11"/>
          </p:nvPr>
        </p:nvSpPr>
        <p:spPr/>
        <p:txBody>
          <a:bodyPr/>
          <a:lstStyle>
            <a:extLst/>
          </a:lstStyle>
          <a:p>
            <a:r>
              <a:rPr lang="en-IN" smtClean="0"/>
              <a:t>College of Engineering Trivandrum</a:t>
            </a:r>
            <a:endParaRPr lang="en-IN"/>
          </a:p>
        </p:txBody>
      </p:sp>
      <p:sp>
        <p:nvSpPr>
          <p:cNvPr id="4" name="Slide Number Placeholder 3"/>
          <p:cNvSpPr>
            <a:spLocks noGrp="1"/>
          </p:cNvSpPr>
          <p:nvPr>
            <p:ph type="sldNum" sz="quarter" idx="12"/>
          </p:nvPr>
        </p:nvSpPr>
        <p:spPr/>
        <p:txBody>
          <a:bodyPr/>
          <a:lstStyle>
            <a:extLst/>
          </a:lstStyle>
          <a:p>
            <a:fld id="{516BB911-B03F-4864-A784-ADC618201674}"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25/09/2017</a:t>
            </a:r>
            <a:endParaRPr lang="en-IN"/>
          </a:p>
        </p:txBody>
      </p:sp>
      <p:sp>
        <p:nvSpPr>
          <p:cNvPr id="6" name="Footer Placeholder 5"/>
          <p:cNvSpPr>
            <a:spLocks noGrp="1"/>
          </p:cNvSpPr>
          <p:nvPr>
            <p:ph type="ftr" sz="quarter" idx="11"/>
          </p:nvPr>
        </p:nvSpPr>
        <p:spPr/>
        <p:txBody>
          <a:bodyPr/>
          <a:lstStyle>
            <a:extLst/>
          </a:lstStyle>
          <a:p>
            <a:r>
              <a:rPr lang="en-IN" smtClean="0"/>
              <a:t>College of Engineering Trivandrum</a:t>
            </a:r>
            <a:endParaRPr lang="en-IN"/>
          </a:p>
        </p:txBody>
      </p:sp>
      <p:sp>
        <p:nvSpPr>
          <p:cNvPr id="7" name="Slide Number Placeholder 6"/>
          <p:cNvSpPr>
            <a:spLocks noGrp="1"/>
          </p:cNvSpPr>
          <p:nvPr>
            <p:ph type="sldNum" sz="quarter" idx="12"/>
          </p:nvPr>
        </p:nvSpPr>
        <p:spPr/>
        <p:txBody>
          <a:bodyPr/>
          <a:lstStyle>
            <a:extLst/>
          </a:lstStyle>
          <a:p>
            <a:fld id="{516BB911-B03F-4864-A784-ADC61820167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r>
              <a:rPr lang="en-US" smtClean="0"/>
              <a:t>25/09/2017</a:t>
            </a:r>
            <a:endParaRPr lang="en-IN"/>
          </a:p>
        </p:txBody>
      </p:sp>
      <p:sp>
        <p:nvSpPr>
          <p:cNvPr id="6" name="Footer Placeholder 5"/>
          <p:cNvSpPr>
            <a:spLocks noGrp="1"/>
          </p:cNvSpPr>
          <p:nvPr>
            <p:ph type="ftr" sz="quarter" idx="11"/>
          </p:nvPr>
        </p:nvSpPr>
        <p:spPr/>
        <p:txBody>
          <a:bodyPr/>
          <a:lstStyle>
            <a:extLst/>
          </a:lstStyle>
          <a:p>
            <a:r>
              <a:rPr lang="en-IN" smtClean="0"/>
              <a:t>College of Engineering Trivandrum</a:t>
            </a:r>
            <a:endParaRPr lang="en-IN"/>
          </a:p>
        </p:txBody>
      </p:sp>
      <p:sp>
        <p:nvSpPr>
          <p:cNvPr id="7" name="Slide Number Placeholder 6"/>
          <p:cNvSpPr>
            <a:spLocks noGrp="1"/>
          </p:cNvSpPr>
          <p:nvPr>
            <p:ph type="sldNum" sz="quarter" idx="12"/>
          </p:nvPr>
        </p:nvSpPr>
        <p:spPr/>
        <p:txBody>
          <a:bodyPr/>
          <a:lstStyle>
            <a:extLst/>
          </a:lstStyle>
          <a:p>
            <a:fld id="{516BB911-B03F-4864-A784-ADC618201674}"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smtClean="0"/>
              <a:t>25/09/2017</a:t>
            </a:r>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IN" smtClean="0"/>
              <a:t>College of Engineering Trivandrum</a:t>
            </a:r>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16BB911-B03F-4864-A784-ADC618201674}"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rgbClr val="C00000"/>
        </a:buClr>
        <a:buSzPct val="80000"/>
        <a:buFont typeface="Wingdings" pitchFamily="2" charset="2"/>
        <a:buChar char="ü"/>
        <a:defRPr kumimoji="0" sz="3200" kern="1200">
          <a:solidFill>
            <a:srgbClr val="C00000"/>
          </a:solidFill>
          <a:latin typeface="+mn-lt"/>
          <a:ea typeface="+mn-ea"/>
          <a:cs typeface="+mn-cs"/>
        </a:defRPr>
      </a:lvl1pPr>
      <a:lvl2pPr marL="640080" indent="-237744" algn="l" rtl="0" eaLnBrk="1" latinLnBrk="0" hangingPunct="1">
        <a:lnSpc>
          <a:spcPct val="100000"/>
        </a:lnSpc>
        <a:spcBef>
          <a:spcPts val="550"/>
        </a:spcBef>
        <a:buClr>
          <a:srgbClr val="2209D7"/>
        </a:buClr>
        <a:buFont typeface="Wingdings" pitchFamily="2" charset="2"/>
        <a:buChar char="Ø"/>
        <a:defRPr kumimoji="0" sz="2800" kern="1200">
          <a:solidFill>
            <a:srgbClr val="0033CC"/>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byjus.com/physics/time-measure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7498080" cy="1143000"/>
          </a:xfrm>
        </p:spPr>
        <p:txBody>
          <a:bodyPr/>
          <a:lstStyle/>
          <a:p>
            <a:r>
              <a:rPr lang="en-US" dirty="0" smtClean="0"/>
              <a:t>MODULE  III</a:t>
            </a:r>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THE SPACE SEGMENT</a:t>
            </a:r>
            <a:endParaRPr lang="en-IN" dirty="0">
              <a:latin typeface="Arial" pitchFamily="34" charset="0"/>
              <a:cs typeface="Arial" pitchFamily="34" charset="0"/>
            </a:endParaRPr>
          </a:p>
        </p:txBody>
      </p:sp>
      <p:sp>
        <p:nvSpPr>
          <p:cNvPr id="3" name="Content Placeholder 2"/>
          <p:cNvSpPr>
            <a:spLocks noGrp="1"/>
          </p:cNvSpPr>
          <p:nvPr>
            <p:ph idx="1"/>
          </p:nvPr>
        </p:nvSpPr>
        <p:spPr>
          <a:xfrm>
            <a:off x="914400" y="1066800"/>
            <a:ext cx="7498080" cy="5334000"/>
          </a:xfrm>
        </p:spPr>
        <p:txBody>
          <a:bodyPr>
            <a:normAutofit fontScale="92500" lnSpcReduction="20000"/>
          </a:bodyPr>
          <a:lstStyle/>
          <a:p>
            <a:r>
              <a:rPr lang="en-US" dirty="0" smtClean="0">
                <a:latin typeface="Arial" pitchFamily="34" charset="0"/>
                <a:cs typeface="Arial" pitchFamily="34" charset="0"/>
              </a:rPr>
              <a:t>Constellation of GPS satellites and the signals broadcast by them</a:t>
            </a:r>
          </a:p>
          <a:p>
            <a:r>
              <a:rPr lang="en-US" dirty="0" smtClean="0">
                <a:latin typeface="Arial" pitchFamily="34" charset="0"/>
                <a:cs typeface="Arial" pitchFamily="34" charset="0"/>
              </a:rPr>
              <a:t>Allows users to determine position, velocity and time</a:t>
            </a:r>
          </a:p>
          <a:p>
            <a:r>
              <a:rPr lang="en-US" dirty="0" smtClean="0">
                <a:latin typeface="Arial" pitchFamily="34" charset="0"/>
                <a:cs typeface="Arial" pitchFamily="34" charset="0"/>
              </a:rPr>
              <a:t>24 satellites at an altitude of 20,200 km orbiting the earth every 12 hours</a:t>
            </a:r>
          </a:p>
          <a:p>
            <a:r>
              <a:rPr lang="en-US" dirty="0" smtClean="0">
                <a:latin typeface="Arial" pitchFamily="34" charset="0"/>
                <a:cs typeface="Arial" pitchFamily="34" charset="0"/>
              </a:rPr>
              <a:t>Travelling at speeds of 11,500 km per hour</a:t>
            </a:r>
          </a:p>
          <a:p>
            <a:r>
              <a:rPr lang="en-US" dirty="0" smtClean="0">
                <a:latin typeface="Arial" pitchFamily="34" charset="0"/>
                <a:cs typeface="Arial" pitchFamily="34" charset="0"/>
              </a:rPr>
              <a:t>Powered by solar energy (back up batteries are also there)</a:t>
            </a:r>
          </a:p>
          <a:p>
            <a:r>
              <a:rPr lang="en-US" dirty="0" smtClean="0">
                <a:latin typeface="Arial" pitchFamily="34" charset="0"/>
                <a:cs typeface="Arial" pitchFamily="34" charset="0"/>
              </a:rPr>
              <a:t>Satellites in six orbital planes</a:t>
            </a:r>
          </a:p>
          <a:p>
            <a:endParaRPr lang="en-US" dirty="0" smtClean="0"/>
          </a:p>
        </p:txBody>
      </p:sp>
      <p:sp>
        <p:nvSpPr>
          <p:cNvPr id="8" name="Date Placeholder 7"/>
          <p:cNvSpPr>
            <a:spLocks noGrp="1"/>
          </p:cNvSpPr>
          <p:nvPr>
            <p:ph type="dt" sz="half" idx="10"/>
          </p:nvPr>
        </p:nvSpPr>
        <p:spPr/>
        <p:txBody>
          <a:bodyPr/>
          <a:lstStyle/>
          <a:p>
            <a:r>
              <a:rPr lang="en-US" smtClean="0"/>
              <a:t>25/09/2017</a:t>
            </a:r>
            <a:endParaRPr lang="en-IN"/>
          </a:p>
        </p:txBody>
      </p:sp>
      <p:sp>
        <p:nvSpPr>
          <p:cNvPr id="11" name="Slide Number Placeholder 10"/>
          <p:cNvSpPr>
            <a:spLocks noGrp="1"/>
          </p:cNvSpPr>
          <p:nvPr>
            <p:ph type="sldNum" sz="quarter" idx="12"/>
          </p:nvPr>
        </p:nvSpPr>
        <p:spPr/>
        <p:txBody>
          <a:bodyPr/>
          <a:lstStyle/>
          <a:p>
            <a:fld id="{516BB911-B03F-4864-A784-ADC618201674}" type="slidenum">
              <a:rPr lang="en-IN" smtClean="0"/>
              <a:pPr/>
              <a:t>10</a:t>
            </a:fld>
            <a:endParaRPr lang="en-IN"/>
          </a:p>
        </p:txBody>
      </p:sp>
      <p:sp>
        <p:nvSpPr>
          <p:cNvPr id="12" name="Footer Placeholder 11"/>
          <p:cNvSpPr>
            <a:spLocks noGrp="1"/>
          </p:cNvSpPr>
          <p:nvPr>
            <p:ph type="ftr" sz="quarter" idx="11"/>
          </p:nvPr>
        </p:nvSpPr>
        <p:spPr/>
        <p:txBody>
          <a:bodyPr/>
          <a:lstStyle/>
          <a:p>
            <a:r>
              <a:rPr lang="en-IN" smtClean="0"/>
              <a:t>College of Engineering Trivandrum</a:t>
            </a:r>
            <a:endParaRPr lang="en-IN"/>
          </a:p>
        </p:txBody>
      </p:sp>
      <p:pic>
        <p:nvPicPr>
          <p:cNvPr id="97284" name="Picture 4" descr="https://upload.wikimedia.org/wikipedia/commons/9/9c/ConstellationGPS.gif"/>
          <p:cNvPicPr>
            <a:picLocks noChangeAspect="1" noChangeArrowheads="1" noCrop="1"/>
          </p:cNvPicPr>
          <p:nvPr/>
        </p:nvPicPr>
        <p:blipFill>
          <a:blip r:embed="rId2"/>
          <a:srcRect/>
          <a:stretch>
            <a:fillRect/>
          </a:stretch>
        </p:blipFill>
        <p:spPr bwMode="auto">
          <a:xfrm>
            <a:off x="6858000" y="4724400"/>
            <a:ext cx="2286000" cy="182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FUNCTIONS OF SATELLITES</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The functions of satellites are:</a:t>
            </a:r>
          </a:p>
          <a:p>
            <a:pPr lvl="1"/>
            <a:r>
              <a:rPr lang="en-US" dirty="0" smtClean="0">
                <a:latin typeface="Arial" pitchFamily="34" charset="0"/>
                <a:cs typeface="Arial" pitchFamily="34" charset="0"/>
              </a:rPr>
              <a:t>To receive and store data transmitted by the ground control stations</a:t>
            </a:r>
          </a:p>
          <a:p>
            <a:pPr lvl="1"/>
            <a:r>
              <a:rPr lang="en-US" dirty="0" smtClean="0">
                <a:latin typeface="Arial" pitchFamily="34" charset="0"/>
                <a:cs typeface="Arial" pitchFamily="34" charset="0"/>
              </a:rPr>
              <a:t>To maintain accurate time by means of several on-board atomic clocks</a:t>
            </a:r>
            <a:endParaRPr lang="en-IN" dirty="0" smtClean="0">
              <a:latin typeface="Arial" pitchFamily="34" charset="0"/>
              <a:cs typeface="Arial" pitchFamily="34" charset="0"/>
            </a:endParaRPr>
          </a:p>
          <a:p>
            <a:pPr lvl="1"/>
            <a:r>
              <a:rPr lang="en-US" dirty="0" smtClean="0">
                <a:latin typeface="Arial" pitchFamily="34" charset="0"/>
                <a:cs typeface="Arial" pitchFamily="34" charset="0"/>
              </a:rPr>
              <a:t>To transmit information and radio signals to users </a:t>
            </a: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11</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CONTROL SEGMENT</a:t>
            </a:r>
            <a:endParaRPr lang="en-IN" dirty="0">
              <a:latin typeface="Arial" pitchFamily="34" charset="0"/>
              <a:cs typeface="Arial" pitchFamily="34" charset="0"/>
            </a:endParaRPr>
          </a:p>
        </p:txBody>
      </p:sp>
      <p:sp>
        <p:nvSpPr>
          <p:cNvPr id="5" name="Content Placeholder 4"/>
          <p:cNvSpPr>
            <a:spLocks noGrp="1"/>
          </p:cNvSpPr>
          <p:nvPr>
            <p:ph idx="1"/>
          </p:nvPr>
        </p:nvSpPr>
        <p:spPr>
          <a:xfrm>
            <a:off x="990600" y="1219200"/>
            <a:ext cx="8153400" cy="5257800"/>
          </a:xfrm>
        </p:spPr>
        <p:txBody>
          <a:bodyPr>
            <a:normAutofit/>
          </a:bodyPr>
          <a:lstStyle/>
          <a:p>
            <a:r>
              <a:rPr lang="en-US" dirty="0" smtClean="0">
                <a:latin typeface="Arial" pitchFamily="34" charset="0"/>
                <a:cs typeface="Arial" pitchFamily="34" charset="0"/>
              </a:rPr>
              <a:t>Consists of:</a:t>
            </a:r>
          </a:p>
          <a:p>
            <a:pPr lvl="1"/>
            <a:r>
              <a:rPr lang="en-US" dirty="0" smtClean="0">
                <a:latin typeface="Arial" pitchFamily="34" charset="0"/>
                <a:cs typeface="Arial" pitchFamily="34" charset="0"/>
              </a:rPr>
              <a:t> One  master control station</a:t>
            </a:r>
          </a:p>
          <a:p>
            <a:pPr lvl="1"/>
            <a:r>
              <a:rPr lang="en-US" dirty="0" smtClean="0">
                <a:latin typeface="Arial" pitchFamily="34" charset="0"/>
                <a:cs typeface="Arial" pitchFamily="34" charset="0"/>
              </a:rPr>
              <a:t> Four monitoring stations</a:t>
            </a:r>
          </a:p>
          <a:p>
            <a:pPr lvl="1"/>
            <a:r>
              <a:rPr lang="en-US" dirty="0" smtClean="0">
                <a:latin typeface="Arial" pitchFamily="34" charset="0"/>
                <a:cs typeface="Arial" pitchFamily="34" charset="0"/>
              </a:rPr>
              <a:t> Four ground antennas</a:t>
            </a:r>
          </a:p>
          <a:p>
            <a:pPr marL="236538" lvl="1" indent="-236538">
              <a:buClr>
                <a:srgbClr val="C00000"/>
              </a:buClr>
              <a:buFont typeface="Wingdings" pitchFamily="2" charset="2"/>
              <a:buChar char="ü"/>
            </a:pPr>
            <a:r>
              <a:rPr lang="en-US" sz="3200" dirty="0" smtClean="0">
                <a:solidFill>
                  <a:srgbClr val="C00000"/>
                </a:solidFill>
                <a:latin typeface="Arial" pitchFamily="34" charset="0"/>
                <a:cs typeface="Arial" pitchFamily="34" charset="0"/>
              </a:rPr>
              <a:t>Master station in Colorado Springs, Colorado (USA)</a:t>
            </a:r>
          </a:p>
          <a:p>
            <a:pPr marL="236538" lvl="1" indent="-236538">
              <a:buClr>
                <a:srgbClr val="C00000"/>
              </a:buClr>
              <a:buFont typeface="Wingdings" pitchFamily="2" charset="2"/>
              <a:buChar char="ü"/>
            </a:pPr>
            <a:r>
              <a:rPr lang="en-US" sz="3200" u="sng" dirty="0" smtClean="0">
                <a:solidFill>
                  <a:srgbClr val="C00000"/>
                </a:solidFill>
                <a:latin typeface="Arial" pitchFamily="34" charset="0"/>
                <a:cs typeface="Arial" pitchFamily="34" charset="0"/>
              </a:rPr>
              <a:t>Four</a:t>
            </a:r>
            <a:r>
              <a:rPr lang="en-US" sz="3200" dirty="0" smtClean="0">
                <a:solidFill>
                  <a:srgbClr val="C00000"/>
                </a:solidFill>
                <a:latin typeface="Arial" pitchFamily="34" charset="0"/>
                <a:cs typeface="Arial" pitchFamily="34" charset="0"/>
              </a:rPr>
              <a:t> monitoring stations at </a:t>
            </a:r>
            <a:r>
              <a:rPr lang="en-IN" sz="3200" dirty="0" smtClean="0">
                <a:solidFill>
                  <a:srgbClr val="C00000"/>
                </a:solidFill>
                <a:latin typeface="Arial" pitchFamily="34" charset="0"/>
                <a:cs typeface="Arial" pitchFamily="34" charset="0"/>
              </a:rPr>
              <a:t>Cape Canaveral</a:t>
            </a:r>
            <a:r>
              <a:rPr lang="en-US" sz="3200" dirty="0" smtClean="0">
                <a:solidFill>
                  <a:srgbClr val="C00000"/>
                </a:solidFill>
                <a:latin typeface="Arial" pitchFamily="34" charset="0"/>
                <a:cs typeface="Arial" pitchFamily="34" charset="0"/>
              </a:rPr>
              <a:t>, Ascension Island, Diego Garcia and Kwajalein Atoll</a:t>
            </a:r>
            <a:endParaRPr lang="en-US"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12</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CONTROL SEGMENT (Contd..)</a:t>
            </a:r>
            <a:endParaRPr lang="en-IN" dirty="0"/>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13</a:t>
            </a:fld>
            <a:endParaRPr lang="en-IN"/>
          </a:p>
        </p:txBody>
      </p:sp>
      <p:pic>
        <p:nvPicPr>
          <p:cNvPr id="1028" name="Picture 4" descr="Map showing the master control station at Schriever AFB Colorado; alternate master control station at Vandenberg AFB California; ground antennas in Cape Canaveral Florida, Ascension, Diego Garcia, and Kwajalein; AFCSN remote tracking stations in Hawaii, Vandenberg AFB, New Hampshire, Greenland, United Kingdom, Diego Garcia, and Guam; Air Force monitoring stations in Hawaii, Schriever AFB, Cape Canaveral, Ascension, Diego Garcia, and Kwajalein; and NGA monitoring stations in Alaska, Ecuador, USNO Washington, Uruguay, United Kingdom, South Africa, Bahrain, South Korea, Australia, and New Zealand"/>
          <p:cNvPicPr>
            <a:picLocks noChangeAspect="1" noChangeArrowheads="1"/>
          </p:cNvPicPr>
          <p:nvPr/>
        </p:nvPicPr>
        <p:blipFill>
          <a:blip r:embed="rId2"/>
          <a:srcRect/>
          <a:stretch>
            <a:fillRect/>
          </a:stretch>
        </p:blipFill>
        <p:spPr bwMode="auto">
          <a:xfrm>
            <a:off x="533400" y="1524000"/>
            <a:ext cx="8229600" cy="448887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CONTROL SEGMENT (Contd..)</a:t>
            </a:r>
            <a:endParaRPr lang="en-IN" dirty="0">
              <a:latin typeface="Arial" pitchFamily="34" charset="0"/>
              <a:cs typeface="Arial" pitchFamily="34" charset="0"/>
            </a:endParaRPr>
          </a:p>
        </p:txBody>
      </p:sp>
      <p:sp>
        <p:nvSpPr>
          <p:cNvPr id="3" name="Content Placeholder 2"/>
          <p:cNvSpPr>
            <a:spLocks noGrp="1"/>
          </p:cNvSpPr>
          <p:nvPr>
            <p:ph idx="1"/>
          </p:nvPr>
        </p:nvSpPr>
        <p:spPr>
          <a:xfrm>
            <a:off x="685800" y="1447800"/>
            <a:ext cx="8610600" cy="5410200"/>
          </a:xfrm>
        </p:spPr>
        <p:txBody>
          <a:bodyPr>
            <a:normAutofit fontScale="85000" lnSpcReduction="10000"/>
          </a:bodyPr>
          <a:lstStyle/>
          <a:p>
            <a:r>
              <a:rPr lang="en-US" dirty="0" smtClean="0">
                <a:latin typeface="Arial" pitchFamily="34" charset="0"/>
                <a:cs typeface="Arial" pitchFamily="34" charset="0"/>
              </a:rPr>
              <a:t>Tracks GPS satellites, update their orbiting position and calibrates and synchronizes their clocks</a:t>
            </a:r>
            <a:endParaRPr lang="en-IN" dirty="0" smtClean="0">
              <a:latin typeface="Arial" pitchFamily="34" charset="0"/>
              <a:cs typeface="Arial" pitchFamily="34" charset="0"/>
            </a:endParaRPr>
          </a:p>
          <a:p>
            <a:r>
              <a:rPr lang="en-US" dirty="0" smtClean="0">
                <a:latin typeface="Arial" pitchFamily="34" charset="0"/>
                <a:cs typeface="Arial" pitchFamily="34" charset="0"/>
              </a:rPr>
              <a:t>To determine the orbit of each satellite and predict its path for the next 24 hours</a:t>
            </a:r>
          </a:p>
          <a:p>
            <a:pPr lvl="1"/>
            <a:r>
              <a:rPr lang="en-US" dirty="0" smtClean="0">
                <a:latin typeface="Arial" pitchFamily="34" charset="0"/>
                <a:cs typeface="Arial" pitchFamily="34" charset="0"/>
              </a:rPr>
              <a:t>There may be possibility of satellites travelling out of orbits</a:t>
            </a:r>
          </a:p>
          <a:p>
            <a:pPr lvl="1"/>
            <a:r>
              <a:rPr lang="en-US" dirty="0" smtClean="0">
                <a:latin typeface="Arial" pitchFamily="34" charset="0"/>
                <a:cs typeface="Arial" pitchFamily="34" charset="0"/>
              </a:rPr>
              <a:t>Ground monitor stations keep track of satellite orbits, altitude, location and speed</a:t>
            </a:r>
          </a:p>
          <a:p>
            <a:pPr lvl="1"/>
            <a:r>
              <a:rPr lang="en-US" dirty="0" smtClean="0">
                <a:latin typeface="Arial" pitchFamily="34" charset="0"/>
                <a:cs typeface="Arial" pitchFamily="34" charset="0"/>
              </a:rPr>
              <a:t>Ground stations send the orbital data to master control stations, which send corrected data to the satellites through ground antennas</a:t>
            </a:r>
          </a:p>
          <a:p>
            <a:pPr lvl="1"/>
            <a:r>
              <a:rPr lang="en-US" dirty="0" smtClean="0">
                <a:latin typeface="Arial" pitchFamily="34" charset="0"/>
                <a:cs typeface="Arial" pitchFamily="34" charset="0"/>
              </a:rPr>
              <a:t>Corrected and exact position of data is called “</a:t>
            </a:r>
            <a:r>
              <a:rPr lang="en-US" b="1" dirty="0" smtClean="0">
                <a:solidFill>
                  <a:schemeClr val="tx1">
                    <a:lumMod val="75000"/>
                    <a:lumOff val="25000"/>
                  </a:schemeClr>
                </a:solidFill>
                <a:latin typeface="Arial" pitchFamily="34" charset="0"/>
                <a:cs typeface="Arial" pitchFamily="34" charset="0"/>
              </a:rPr>
              <a:t>Ephemeris”</a:t>
            </a:r>
          </a:p>
          <a:p>
            <a:pPr>
              <a:buNone/>
            </a:pP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14</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THE USER SEGMENT</a:t>
            </a:r>
            <a:endParaRPr lang="en-IN" dirty="0">
              <a:latin typeface="Arial" pitchFamily="34" charset="0"/>
              <a:cs typeface="Arial" pitchFamily="34" charset="0"/>
            </a:endParaRPr>
          </a:p>
        </p:txBody>
      </p:sp>
      <p:sp>
        <p:nvSpPr>
          <p:cNvPr id="3" name="Content Placeholder 2"/>
          <p:cNvSpPr>
            <a:spLocks noGrp="1"/>
          </p:cNvSpPr>
          <p:nvPr>
            <p:ph idx="1"/>
          </p:nvPr>
        </p:nvSpPr>
        <p:spPr>
          <a:xfrm>
            <a:off x="914400" y="1447800"/>
            <a:ext cx="8019288" cy="4800600"/>
          </a:xfrm>
        </p:spPr>
        <p:txBody>
          <a:bodyPr>
            <a:normAutofit fontScale="85000" lnSpcReduction="20000"/>
          </a:bodyPr>
          <a:lstStyle/>
          <a:p>
            <a:r>
              <a:rPr lang="en-US" dirty="0" smtClean="0">
                <a:latin typeface="Arial" pitchFamily="34" charset="0"/>
                <a:cs typeface="Arial" pitchFamily="34" charset="0"/>
              </a:rPr>
              <a:t>Comprises GPS receivers used to receive the GPS signal for determination of position and time</a:t>
            </a:r>
          </a:p>
          <a:p>
            <a:r>
              <a:rPr lang="en-US" dirty="0" smtClean="0"/>
              <a:t>The typical receiver is composed of an antenna and preamplifier, radio signal microprocessor, control and display device, data recording unit, and power supply.</a:t>
            </a:r>
          </a:p>
          <a:p>
            <a:r>
              <a:rPr lang="en-US" dirty="0" smtClean="0"/>
              <a:t>GPS receivers convert signals into position, velocity, and time estimates. A minimum of four satellites are required to compute the four dimensions of X, Y, Z (position) and Time.</a:t>
            </a:r>
          </a:p>
          <a:p>
            <a:r>
              <a:rPr lang="en-US" dirty="0" smtClean="0">
                <a:latin typeface="Arial" pitchFamily="34" charset="0"/>
                <a:cs typeface="Arial" pitchFamily="34" charset="0"/>
              </a:rPr>
              <a:t>Typical applications within the user segment are land navigation, marine navigation, surveying and aerial navigation</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15</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USER SEGMENT</a:t>
            </a:r>
            <a:endParaRPr lang="en-IN" dirty="0"/>
          </a:p>
        </p:txBody>
      </p:sp>
      <p:sp>
        <p:nvSpPr>
          <p:cNvPr id="3" name="Content Placeholder 2"/>
          <p:cNvSpPr>
            <a:spLocks noGrp="1"/>
          </p:cNvSpPr>
          <p:nvPr>
            <p:ph idx="1"/>
          </p:nvPr>
        </p:nvSpPr>
        <p:spPr/>
        <p:txBody>
          <a:bodyPr/>
          <a:lstStyle/>
          <a:p>
            <a:endParaRPr lang="en-IN"/>
          </a:p>
        </p:txBody>
      </p:sp>
      <p:pic>
        <p:nvPicPr>
          <p:cNvPr id="1026" name="Picture 2" descr="Image result for GPS user segment"/>
          <p:cNvPicPr>
            <a:picLocks noChangeAspect="1" noChangeArrowheads="1"/>
          </p:cNvPicPr>
          <p:nvPr/>
        </p:nvPicPr>
        <p:blipFill>
          <a:blip r:embed="rId2"/>
          <a:srcRect/>
          <a:stretch>
            <a:fillRect/>
          </a:stretch>
        </p:blipFill>
        <p:spPr bwMode="auto">
          <a:xfrm>
            <a:off x="2438400" y="1752600"/>
            <a:ext cx="5715000" cy="4219575"/>
          </a:xfrm>
          <a:prstGeom prst="rect">
            <a:avLst/>
          </a:prstGeom>
          <a:noFill/>
        </p:spPr>
      </p:pic>
      <p:sp>
        <p:nvSpPr>
          <p:cNvPr id="5" name="Slide Number Placeholder 4"/>
          <p:cNvSpPr>
            <a:spLocks noGrp="1"/>
          </p:cNvSpPr>
          <p:nvPr>
            <p:ph type="sldNum" sz="quarter" idx="12"/>
          </p:nvPr>
        </p:nvSpPr>
        <p:spPr/>
        <p:txBody>
          <a:bodyPr/>
          <a:lstStyle/>
          <a:p>
            <a:fld id="{516BB911-B03F-4864-A784-ADC618201674}"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OF GPS</a:t>
            </a:r>
            <a:endParaRPr lang="en-IN" dirty="0"/>
          </a:p>
        </p:txBody>
      </p:sp>
      <p:sp>
        <p:nvSpPr>
          <p:cNvPr id="3" name="Content Placeholder 2"/>
          <p:cNvSpPr>
            <a:spLocks noGrp="1"/>
          </p:cNvSpPr>
          <p:nvPr>
            <p:ph idx="1"/>
          </p:nvPr>
        </p:nvSpPr>
        <p:spPr>
          <a:xfrm>
            <a:off x="1435608" y="1143000"/>
            <a:ext cx="7498080" cy="5334000"/>
          </a:xfrm>
        </p:spPr>
        <p:txBody>
          <a:bodyPr>
            <a:normAutofit fontScale="70000" lnSpcReduction="20000"/>
          </a:bodyPr>
          <a:lstStyle/>
          <a:p>
            <a:r>
              <a:rPr lang="en-US" dirty="0" smtClean="0"/>
              <a:t>All the 24 satellites are constantly revolving around the earth in a very definite orbit</a:t>
            </a:r>
          </a:p>
          <a:p>
            <a:r>
              <a:rPr lang="en-US" dirty="0" smtClean="0"/>
              <a:t>The satellites from their orbits transmit information to earth</a:t>
            </a:r>
          </a:p>
          <a:p>
            <a:r>
              <a:rPr lang="en-US" dirty="0" smtClean="0"/>
              <a:t>The GPS receiver on the Earth receives this signal and with the help of triangulation of signals from other satellites, it can determine the geographic location.</a:t>
            </a:r>
          </a:p>
          <a:p>
            <a:r>
              <a:rPr lang="en-US" dirty="0" smtClean="0"/>
              <a:t>It does this using accurate </a:t>
            </a:r>
            <a:r>
              <a:rPr lang="en-US" u="sng" dirty="0" smtClean="0">
                <a:hlinkClick r:id="rId2"/>
              </a:rPr>
              <a:t>time measurements</a:t>
            </a:r>
            <a:r>
              <a:rPr lang="en-US" dirty="0" smtClean="0"/>
              <a:t>.</a:t>
            </a:r>
          </a:p>
          <a:p>
            <a:r>
              <a:rPr lang="en-US" dirty="0" smtClean="0"/>
              <a:t>The clock that the satellites maintain are very accurate atomic clocks</a:t>
            </a:r>
          </a:p>
          <a:p>
            <a:r>
              <a:rPr lang="en-US" dirty="0" smtClean="0"/>
              <a:t>GPS receiver correlates the time between which a signal was broadcasted by the satellite with the time it was received. </a:t>
            </a:r>
          </a:p>
          <a:p>
            <a:r>
              <a:rPr lang="en-US" dirty="0" smtClean="0"/>
              <a:t>This difference in time tells the GPS receiver about one aspect of your location, and by connecting with some more of the 24 revolving satellites around Earth you can accurately obtain your latitude, longitude, altitude, speed and bearing. </a:t>
            </a:r>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ADVANTAGES</a:t>
            </a:r>
            <a:endParaRPr lang="en-IN" dirty="0">
              <a:latin typeface="Arial" pitchFamily="34" charset="0"/>
              <a:cs typeface="Arial" pitchFamily="34" charset="0"/>
            </a:endParaRPr>
          </a:p>
        </p:txBody>
      </p:sp>
      <p:sp>
        <p:nvSpPr>
          <p:cNvPr id="3" name="Content Placeholder 2"/>
          <p:cNvSpPr>
            <a:spLocks noGrp="1"/>
          </p:cNvSpPr>
          <p:nvPr>
            <p:ph idx="1"/>
          </p:nvPr>
        </p:nvSpPr>
        <p:spPr>
          <a:xfrm>
            <a:off x="1435608" y="1295400"/>
            <a:ext cx="7498080" cy="4800600"/>
          </a:xfrm>
        </p:spPr>
        <p:txBody>
          <a:bodyPr>
            <a:normAutofit fontScale="85000" lnSpcReduction="10000"/>
          </a:bodyPr>
          <a:lstStyle/>
          <a:p>
            <a:r>
              <a:rPr lang="en-US" dirty="0" smtClean="0">
                <a:latin typeface="Arial" pitchFamily="34" charset="0"/>
                <a:cs typeface="Arial" pitchFamily="34" charset="0"/>
              </a:rPr>
              <a:t>Relatively high positioning accuracies, in mm level</a:t>
            </a:r>
          </a:p>
          <a:p>
            <a:r>
              <a:rPr lang="en-US" dirty="0" smtClean="0">
                <a:latin typeface="Arial" pitchFamily="34" charset="0"/>
                <a:cs typeface="Arial" pitchFamily="34" charset="0"/>
              </a:rPr>
              <a:t>Capability of determining velocity and time</a:t>
            </a:r>
          </a:p>
          <a:p>
            <a:r>
              <a:rPr lang="en-US" dirty="0" smtClean="0">
                <a:latin typeface="Arial" pitchFamily="34" charset="0"/>
                <a:cs typeface="Arial" pitchFamily="34" charset="0"/>
              </a:rPr>
              <a:t>Signal availability to users, anywhere  on the globe</a:t>
            </a:r>
          </a:p>
          <a:p>
            <a:r>
              <a:rPr lang="en-US" dirty="0" smtClean="0">
                <a:latin typeface="Arial" pitchFamily="34" charset="0"/>
                <a:cs typeface="Arial" pitchFamily="34" charset="0"/>
              </a:rPr>
              <a:t>Positioning system with no user charges and uses relatively low cost hardware</a:t>
            </a:r>
          </a:p>
          <a:p>
            <a:r>
              <a:rPr lang="en-US" dirty="0" smtClean="0">
                <a:latin typeface="Arial" pitchFamily="34" charset="0"/>
                <a:cs typeface="Arial" pitchFamily="34" charset="0"/>
              </a:rPr>
              <a:t>All weather system, available 24hrs a day</a:t>
            </a:r>
          </a:p>
          <a:p>
            <a:r>
              <a:rPr lang="en-US" dirty="0" smtClean="0">
                <a:latin typeface="Arial" pitchFamily="34" charset="0"/>
                <a:cs typeface="Arial" pitchFamily="34" charset="0"/>
              </a:rPr>
              <a:t>Position information is in 3 dimensions</a:t>
            </a:r>
          </a:p>
          <a:p>
            <a:endParaRPr lang="en-IN" dirty="0"/>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18</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latin typeface="Arial" pitchFamily="34" charset="0"/>
                <a:cs typeface="Arial" pitchFamily="34" charset="0"/>
              </a:rPr>
              <a:t>FEATURES OF GPS</a:t>
            </a:r>
            <a:endParaRPr lang="en-IN" dirty="0">
              <a:latin typeface="Arial" pitchFamily="34" charset="0"/>
              <a:cs typeface="Arial" pitchFamily="34" charset="0"/>
            </a:endParaRPr>
          </a:p>
        </p:txBody>
      </p:sp>
      <p:sp>
        <p:nvSpPr>
          <p:cNvPr id="3" name="Content Placeholder 2"/>
          <p:cNvSpPr>
            <a:spLocks noGrp="1"/>
          </p:cNvSpPr>
          <p:nvPr>
            <p:ph idx="1"/>
          </p:nvPr>
        </p:nvSpPr>
        <p:spPr>
          <a:xfrm>
            <a:off x="990600" y="990600"/>
            <a:ext cx="8153400" cy="5867400"/>
          </a:xfrm>
        </p:spPr>
        <p:txBody>
          <a:bodyPr>
            <a:normAutofit lnSpcReduction="10000"/>
          </a:bodyPr>
          <a:lstStyle/>
          <a:p>
            <a:r>
              <a:rPr lang="en-US" dirty="0" smtClean="0">
                <a:latin typeface="Arial" pitchFamily="34" charset="0"/>
                <a:cs typeface="Arial" pitchFamily="34" charset="0"/>
              </a:rPr>
              <a:t>A one-way ranging system, in which the satellites transmits signals, but are unaware of who is using the signal. Hence the user cannot be </a:t>
            </a:r>
          </a:p>
          <a:p>
            <a:pPr lvl="1"/>
            <a:r>
              <a:rPr lang="en-US" dirty="0" smtClean="0">
                <a:latin typeface="Arial" pitchFamily="34" charset="0"/>
                <a:cs typeface="Arial" pitchFamily="34" charset="0"/>
              </a:rPr>
              <a:t>Detected by enemy (military context)</a:t>
            </a:r>
          </a:p>
          <a:p>
            <a:pPr lvl="1"/>
            <a:r>
              <a:rPr lang="en-US" dirty="0" smtClean="0">
                <a:latin typeface="Arial" pitchFamily="34" charset="0"/>
                <a:cs typeface="Arial" pitchFamily="34" charset="0"/>
              </a:rPr>
              <a:t>Charged for using the system (civilian context)</a:t>
            </a:r>
          </a:p>
          <a:p>
            <a:r>
              <a:rPr lang="en-US" dirty="0" smtClean="0">
                <a:latin typeface="Arial" pitchFamily="34" charset="0"/>
                <a:cs typeface="Arial" pitchFamily="34" charset="0"/>
              </a:rPr>
              <a:t>Use of latest atomic clock and microwave transmission technology, including spread-spectrum techniques</a:t>
            </a:r>
          </a:p>
          <a:p>
            <a:r>
              <a:rPr lang="en-US" dirty="0" smtClean="0">
                <a:latin typeface="Arial" pitchFamily="34" charset="0"/>
                <a:cs typeface="Arial" pitchFamily="34" charset="0"/>
              </a:rPr>
              <a:t>Satellite signals are unaffected by cloud and rain </a:t>
            </a: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19</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GEOMATICS</a:t>
            </a:r>
            <a:endParaRPr lang="en-IN" dirty="0">
              <a:latin typeface="Arial" pitchFamily="34" charset="0"/>
              <a:cs typeface="Arial" pitchFamily="34" charset="0"/>
            </a:endParaRPr>
          </a:p>
        </p:txBody>
      </p:sp>
      <p:sp>
        <p:nvSpPr>
          <p:cNvPr id="3" name="Content Placeholder 2"/>
          <p:cNvSpPr>
            <a:spLocks noGrp="1"/>
          </p:cNvSpPr>
          <p:nvPr>
            <p:ph idx="1"/>
          </p:nvPr>
        </p:nvSpPr>
        <p:spPr>
          <a:xfrm>
            <a:off x="1435608" y="1219200"/>
            <a:ext cx="7498080" cy="5257800"/>
          </a:xfrm>
        </p:spPr>
        <p:txBody>
          <a:bodyPr>
            <a:normAutofit fontScale="70000" lnSpcReduction="20000"/>
          </a:bodyPr>
          <a:lstStyle/>
          <a:p>
            <a:r>
              <a:rPr lang="en-US" b="1" dirty="0" err="1" smtClean="0"/>
              <a:t>Geomatics</a:t>
            </a:r>
            <a:r>
              <a:rPr lang="en-US" dirty="0" smtClean="0"/>
              <a:t>, also known as geospatial science is the discipline of gathering, storing, processing, and delivering geographic information or spatially referenced information.</a:t>
            </a:r>
            <a:r>
              <a:rPr lang="en-IN" dirty="0" smtClean="0">
                <a:solidFill>
                  <a:srgbClr val="0033CC"/>
                </a:solidFill>
                <a:latin typeface="Arial" pitchFamily="34" charset="0"/>
                <a:cs typeface="Arial" pitchFamily="34" charset="0"/>
              </a:rPr>
              <a:t> </a:t>
            </a:r>
          </a:p>
          <a:p>
            <a:r>
              <a:rPr lang="en-US" dirty="0" smtClean="0"/>
              <a:t>"Geo" refers to the land and "</a:t>
            </a:r>
            <a:r>
              <a:rPr lang="en-US" dirty="0" err="1" smtClean="0"/>
              <a:t>matics</a:t>
            </a:r>
            <a:r>
              <a:rPr lang="en-US" dirty="0" smtClean="0"/>
              <a:t>" refers to the mathematics and science used to study the land</a:t>
            </a:r>
            <a:endParaRPr lang="en-IN" dirty="0" smtClean="0">
              <a:solidFill>
                <a:srgbClr val="0033CC"/>
              </a:solidFill>
              <a:latin typeface="Arial" pitchFamily="34" charset="0"/>
              <a:cs typeface="Arial" pitchFamily="34" charset="0"/>
            </a:endParaRPr>
          </a:p>
          <a:p>
            <a:r>
              <a:rPr lang="en-IN" dirty="0" smtClean="0">
                <a:solidFill>
                  <a:srgbClr val="0033CC"/>
                </a:solidFill>
                <a:latin typeface="Arial" pitchFamily="34" charset="0"/>
                <a:cs typeface="Arial" pitchFamily="34" charset="0"/>
              </a:rPr>
              <a:t>Utilize advanced tools such as </a:t>
            </a:r>
          </a:p>
          <a:p>
            <a:pPr lvl="1"/>
            <a:r>
              <a:rPr lang="en-IN" dirty="0" smtClean="0">
                <a:latin typeface="Arial" pitchFamily="34" charset="0"/>
                <a:cs typeface="Arial" pitchFamily="34" charset="0"/>
              </a:rPr>
              <a:t>T</a:t>
            </a:r>
            <a:r>
              <a:rPr lang="en-IN" dirty="0" smtClean="0">
                <a:solidFill>
                  <a:srgbClr val="0033CC"/>
                </a:solidFill>
                <a:latin typeface="Arial" pitchFamily="34" charset="0"/>
                <a:cs typeface="Arial" pitchFamily="34" charset="0"/>
              </a:rPr>
              <a:t>otal stations, </a:t>
            </a:r>
          </a:p>
          <a:p>
            <a:pPr lvl="1"/>
            <a:r>
              <a:rPr lang="en-IN" dirty="0" smtClean="0">
                <a:solidFill>
                  <a:srgbClr val="FF0000"/>
                </a:solidFill>
                <a:latin typeface="Arial" pitchFamily="34" charset="0"/>
                <a:cs typeface="Arial" pitchFamily="34" charset="0"/>
              </a:rPr>
              <a:t>Global Positioning System (GPS), </a:t>
            </a:r>
          </a:p>
          <a:p>
            <a:pPr lvl="1"/>
            <a:r>
              <a:rPr lang="en-IN" dirty="0" smtClean="0">
                <a:latin typeface="Arial" pitchFamily="34" charset="0"/>
                <a:cs typeface="Arial" pitchFamily="34" charset="0"/>
              </a:rPr>
              <a:t>D</a:t>
            </a:r>
            <a:r>
              <a:rPr lang="en-IN" dirty="0" smtClean="0">
                <a:solidFill>
                  <a:srgbClr val="0033CC"/>
                </a:solidFill>
                <a:latin typeface="Arial" pitchFamily="34" charset="0"/>
                <a:cs typeface="Arial" pitchFamily="34" charset="0"/>
              </a:rPr>
              <a:t>igital aerial imagery</a:t>
            </a:r>
          </a:p>
          <a:p>
            <a:pPr lvl="1"/>
            <a:r>
              <a:rPr lang="en-IN" dirty="0" smtClean="0">
                <a:solidFill>
                  <a:srgbClr val="0033CC"/>
                </a:solidFill>
                <a:latin typeface="Arial" pitchFamily="34" charset="0"/>
                <a:cs typeface="Arial" pitchFamily="34" charset="0"/>
              </a:rPr>
              <a:t> </a:t>
            </a:r>
            <a:r>
              <a:rPr lang="en-IN" dirty="0" smtClean="0">
                <a:solidFill>
                  <a:srgbClr val="FF0000"/>
                </a:solidFill>
                <a:latin typeface="Arial" pitchFamily="34" charset="0"/>
                <a:cs typeface="Arial" pitchFamily="34" charset="0"/>
              </a:rPr>
              <a:t>Geographic Information Systems (GIS) </a:t>
            </a:r>
          </a:p>
          <a:p>
            <a:r>
              <a:rPr lang="en-IN" dirty="0" smtClean="0">
                <a:solidFill>
                  <a:srgbClr val="0033CC"/>
                </a:solidFill>
                <a:latin typeface="Arial" pitchFamily="34" charset="0"/>
                <a:cs typeface="Arial" pitchFamily="34" charset="0"/>
              </a:rPr>
              <a:t>Enable to gather, process, analyze, visualize and manage spatially related information to solve a wide range of technical and societal problems.</a:t>
            </a:r>
            <a:endParaRPr lang="en-IN" dirty="0">
              <a:solidFill>
                <a:srgbClr val="0033CC"/>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FEATURES OF GPS (Contd..)</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Multiple satellite system, which ensures the visibility of sufficient number of satellites anywhere on the globe, at any time</a:t>
            </a:r>
          </a:p>
          <a:p>
            <a:pPr lvl="1"/>
            <a:r>
              <a:rPr lang="en-US" u="sng" dirty="0" smtClean="0">
                <a:latin typeface="Arial" pitchFamily="34" charset="0"/>
                <a:cs typeface="Arial" pitchFamily="34" charset="0"/>
              </a:rPr>
              <a:t>not less than four satellites </a:t>
            </a:r>
            <a:r>
              <a:rPr lang="en-US" dirty="0" smtClean="0">
                <a:latin typeface="Arial" pitchFamily="34" charset="0"/>
                <a:cs typeface="Arial" pitchFamily="34" charset="0"/>
              </a:rPr>
              <a:t>at any time, at any point on the surface of earth</a:t>
            </a:r>
            <a:endParaRPr lang="en-IN" dirty="0" smtClean="0">
              <a:latin typeface="Arial" pitchFamily="34" charset="0"/>
              <a:cs typeface="Arial" pitchFamily="34" charset="0"/>
            </a:endParaRPr>
          </a:p>
          <a:p>
            <a:pPr>
              <a:buNone/>
            </a:pP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20</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a:t>
            </a:r>
            <a:endParaRPr lang="en-IN" dirty="0"/>
          </a:p>
        </p:txBody>
      </p:sp>
      <p:sp>
        <p:nvSpPr>
          <p:cNvPr id="3" name="Content Placeholder 2"/>
          <p:cNvSpPr>
            <a:spLocks noGrp="1"/>
          </p:cNvSpPr>
          <p:nvPr>
            <p:ph idx="1"/>
          </p:nvPr>
        </p:nvSpPr>
        <p:spPr>
          <a:xfrm>
            <a:off x="838200" y="1143000"/>
            <a:ext cx="8095488" cy="5334000"/>
          </a:xfrm>
        </p:spPr>
        <p:txBody>
          <a:bodyPr>
            <a:normAutofit lnSpcReduction="10000"/>
          </a:bodyPr>
          <a:lstStyle/>
          <a:p>
            <a:pPr fontAlgn="base"/>
            <a:r>
              <a:rPr lang="en-US" dirty="0" smtClean="0"/>
              <a:t>The transmitter power of a Global Positioning System satellite is a 50 watts.</a:t>
            </a:r>
          </a:p>
          <a:p>
            <a:pPr fontAlgn="base"/>
            <a:r>
              <a:rPr lang="en-US" dirty="0" smtClean="0"/>
              <a:t>The satellite transmits two carrier waves (radio waves), L1 and L2, derived from the fundamental frequency of 10.23 MHz, generated by atomic clock</a:t>
            </a:r>
          </a:p>
          <a:p>
            <a:pPr fontAlgn="base"/>
            <a:r>
              <a:rPr lang="en-US" dirty="0" smtClean="0"/>
              <a:t>L1 carrier is broadcast at 1575.42 MHz (10.23X154)</a:t>
            </a:r>
          </a:p>
          <a:p>
            <a:pPr fontAlgn="base"/>
            <a:r>
              <a:rPr lang="en-US" dirty="0" smtClean="0"/>
              <a:t>L2 carrier is broadcast at 1227.60 MHz (10.23X120)</a:t>
            </a:r>
          </a:p>
          <a:p>
            <a:pPr fontAlgn="base"/>
            <a:endParaRPr lang="en-US" dirty="0" smtClean="0"/>
          </a:p>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a:t>
            </a:r>
            <a:r>
              <a:rPr lang="en-US" dirty="0" err="1" smtClean="0"/>
              <a:t>Contd</a:t>
            </a:r>
            <a:r>
              <a:rPr lang="en-US" dirty="0" smtClean="0"/>
              <a:t>….)</a:t>
            </a:r>
            <a:endParaRPr lang="en-IN" dirty="0"/>
          </a:p>
        </p:txBody>
      </p:sp>
      <p:sp>
        <p:nvSpPr>
          <p:cNvPr id="3" name="Content Placeholder 2"/>
          <p:cNvSpPr>
            <a:spLocks noGrp="1"/>
          </p:cNvSpPr>
          <p:nvPr>
            <p:ph idx="1"/>
          </p:nvPr>
        </p:nvSpPr>
        <p:spPr>
          <a:xfrm>
            <a:off x="685800" y="1447800"/>
            <a:ext cx="8247888" cy="4800600"/>
          </a:xfrm>
        </p:spPr>
        <p:txBody>
          <a:bodyPr/>
          <a:lstStyle/>
          <a:p>
            <a:r>
              <a:rPr lang="en-US" dirty="0" smtClean="0"/>
              <a:t>L1 carrier has two codes modulated upon it</a:t>
            </a:r>
          </a:p>
          <a:p>
            <a:pPr lvl="1"/>
            <a:r>
              <a:rPr lang="en-US" dirty="0" smtClean="0"/>
              <a:t>Coarse/Acquisition code (C/A Code) – 1.023MHz</a:t>
            </a:r>
          </a:p>
          <a:p>
            <a:pPr lvl="1"/>
            <a:r>
              <a:rPr lang="en-US" dirty="0" smtClean="0"/>
              <a:t>Precision code (P-Code) – 10.23 MHz</a:t>
            </a:r>
          </a:p>
          <a:p>
            <a:r>
              <a:rPr lang="en-US" dirty="0" smtClean="0"/>
              <a:t>L2 carrier has one code modulated upon it</a:t>
            </a:r>
          </a:p>
          <a:p>
            <a:pPr lvl="1"/>
            <a:r>
              <a:rPr lang="en-US" dirty="0" smtClean="0"/>
              <a:t>Precision code (P-Code) – 10.23 MHz</a:t>
            </a:r>
          </a:p>
          <a:p>
            <a:pPr lvl="1"/>
            <a:endParaRPr lang="en-US" dirty="0" smtClean="0"/>
          </a:p>
          <a:p>
            <a:pPr>
              <a:buNone/>
            </a:pPr>
            <a:endParaRPr lang="en-US" dirty="0" smtClean="0"/>
          </a:p>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a:t>
            </a:r>
            <a:r>
              <a:rPr lang="en-US" dirty="0" err="1" smtClean="0"/>
              <a:t>Contd</a:t>
            </a:r>
            <a:r>
              <a:rPr lang="en-US" dirty="0" smtClean="0"/>
              <a:t>….)</a:t>
            </a:r>
            <a:endParaRPr lang="en-IN" dirty="0"/>
          </a:p>
        </p:txBody>
      </p:sp>
      <p:sp>
        <p:nvSpPr>
          <p:cNvPr id="3" name="Content Placeholder 2"/>
          <p:cNvSpPr>
            <a:spLocks noGrp="1"/>
          </p:cNvSpPr>
          <p:nvPr>
            <p:ph idx="1"/>
          </p:nvPr>
        </p:nvSpPr>
        <p:spPr>
          <a:xfrm>
            <a:off x="990600" y="1219200"/>
            <a:ext cx="7943088" cy="5334000"/>
          </a:xfrm>
        </p:spPr>
        <p:txBody>
          <a:bodyPr>
            <a:normAutofit fontScale="55000" lnSpcReduction="20000"/>
          </a:bodyPr>
          <a:lstStyle/>
          <a:p>
            <a:pPr fontAlgn="base"/>
            <a:r>
              <a:rPr lang="en-US" sz="4400" dirty="0" smtClean="0"/>
              <a:t>The signals can penetrate through plants, clouds, glass but will not go through solid structures and mountains</a:t>
            </a:r>
          </a:p>
          <a:p>
            <a:pPr fontAlgn="base"/>
            <a:r>
              <a:rPr lang="en-US" sz="4400" dirty="0" smtClean="0"/>
              <a:t>Each signal consists of three different bits of information – </a:t>
            </a:r>
            <a:r>
              <a:rPr lang="en-US" sz="4400" dirty="0" smtClean="0">
                <a:solidFill>
                  <a:srgbClr val="0033CC"/>
                </a:solidFill>
              </a:rPr>
              <a:t>a pseudorandom code, ephemeris data and almanac data.</a:t>
            </a:r>
          </a:p>
          <a:p>
            <a:pPr fontAlgn="base"/>
            <a:r>
              <a:rPr lang="en-US" sz="4400" dirty="0" smtClean="0"/>
              <a:t>The </a:t>
            </a:r>
            <a:r>
              <a:rPr lang="en-US" sz="4400" dirty="0" smtClean="0">
                <a:solidFill>
                  <a:srgbClr val="0033CC"/>
                </a:solidFill>
              </a:rPr>
              <a:t>pseudorandom code </a:t>
            </a:r>
            <a:r>
              <a:rPr lang="en-US" sz="4400" dirty="0" smtClean="0"/>
              <a:t>is simply an I.D code which identifies which one of the 24 GPS Satellites this signal is coming from.</a:t>
            </a:r>
          </a:p>
          <a:p>
            <a:pPr fontAlgn="base"/>
            <a:r>
              <a:rPr lang="en-US" sz="4400" dirty="0" smtClean="0">
                <a:solidFill>
                  <a:srgbClr val="0033CC"/>
                </a:solidFill>
              </a:rPr>
              <a:t>Ephemeris data </a:t>
            </a:r>
            <a:r>
              <a:rPr lang="en-US" sz="4400" dirty="0" smtClean="0"/>
              <a:t>is the heart of the signal. This part of the information is essential for determining position. It contains data about the status of the satellite, current date and time</a:t>
            </a:r>
          </a:p>
          <a:p>
            <a:pPr fontAlgn="base"/>
            <a:r>
              <a:rPr lang="en-US" sz="4400" dirty="0" smtClean="0"/>
              <a:t>The </a:t>
            </a:r>
            <a:r>
              <a:rPr lang="en-US" sz="4400" dirty="0" smtClean="0">
                <a:solidFill>
                  <a:srgbClr val="0033CC"/>
                </a:solidFill>
              </a:rPr>
              <a:t>almanac data </a:t>
            </a:r>
            <a:r>
              <a:rPr lang="en-US" sz="4400" dirty="0" smtClean="0"/>
              <a:t>instructs the GPS Receiver about the orbital information of all the 24 satellites; basically this tells the Global Positioning System where all the satellites are and will be.</a:t>
            </a:r>
          </a:p>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CODES</a:t>
            </a:r>
            <a:endParaRPr lang="en-IN" dirty="0"/>
          </a:p>
        </p:txBody>
      </p:sp>
      <p:sp>
        <p:nvSpPr>
          <p:cNvPr id="3" name="Content Placeholder 2"/>
          <p:cNvSpPr>
            <a:spLocks noGrp="1"/>
          </p:cNvSpPr>
          <p:nvPr>
            <p:ph idx="1"/>
          </p:nvPr>
        </p:nvSpPr>
        <p:spPr>
          <a:xfrm>
            <a:off x="1435608" y="1447800"/>
            <a:ext cx="7498080" cy="5105400"/>
          </a:xfrm>
        </p:spPr>
        <p:txBody>
          <a:bodyPr>
            <a:normAutofit lnSpcReduction="10000"/>
          </a:bodyPr>
          <a:lstStyle/>
          <a:p>
            <a:pPr marL="338138" lvl="1" indent="-338138">
              <a:buFont typeface="Wingdings" pitchFamily="2" charset="2"/>
              <a:buChar char="ü"/>
            </a:pPr>
            <a:r>
              <a:rPr lang="en-US" dirty="0" smtClean="0"/>
              <a:t> </a:t>
            </a:r>
            <a:r>
              <a:rPr lang="en-US" sz="3200" dirty="0" smtClean="0">
                <a:solidFill>
                  <a:srgbClr val="C00000"/>
                </a:solidFill>
                <a:latin typeface="Arial" pitchFamily="34" charset="0"/>
                <a:cs typeface="Arial" pitchFamily="34" charset="0"/>
              </a:rPr>
              <a:t>GPS codes are binary, strings of zeros and ones, the language of computers</a:t>
            </a:r>
          </a:p>
          <a:p>
            <a:pPr marL="739775" lvl="8" indent="106363">
              <a:buFont typeface="Wingdings" pitchFamily="2" charset="2"/>
              <a:buChar char="Ø"/>
            </a:pPr>
            <a:r>
              <a:rPr lang="en-US" dirty="0" smtClean="0">
                <a:solidFill>
                  <a:srgbClr val="0033CC"/>
                </a:solidFill>
                <a:latin typeface="Arial" pitchFamily="34" charset="0"/>
                <a:cs typeface="Arial" pitchFamily="34" charset="0"/>
              </a:rPr>
              <a:t>Coarse/Acquisition code (C/A Code) – 1.023MHz</a:t>
            </a:r>
          </a:p>
          <a:p>
            <a:pPr marL="739775" lvl="8" indent="106363">
              <a:buFont typeface="Wingdings" pitchFamily="2" charset="2"/>
              <a:buChar char="Ø"/>
            </a:pPr>
            <a:r>
              <a:rPr lang="en-US" dirty="0" smtClean="0">
                <a:solidFill>
                  <a:srgbClr val="0033CC"/>
                </a:solidFill>
                <a:latin typeface="Arial" pitchFamily="34" charset="0"/>
                <a:cs typeface="Arial" pitchFamily="34" charset="0"/>
              </a:rPr>
              <a:t>Precision code (P-Code) – 10.23 MHz</a:t>
            </a:r>
          </a:p>
          <a:p>
            <a:pPr marL="236538" lvl="1" indent="-236538">
              <a:buClr>
                <a:srgbClr val="C00000"/>
              </a:buClr>
              <a:buFont typeface="Wingdings" pitchFamily="2" charset="2"/>
              <a:buChar char="ü"/>
            </a:pPr>
            <a:r>
              <a:rPr lang="en-US" sz="3200" dirty="0" smtClean="0">
                <a:solidFill>
                  <a:srgbClr val="C00000"/>
                </a:solidFill>
                <a:latin typeface="Arial" pitchFamily="34" charset="0"/>
                <a:cs typeface="Arial" pitchFamily="34" charset="0"/>
              </a:rPr>
              <a:t>Transmitted code is called pseudo-random code</a:t>
            </a:r>
          </a:p>
          <a:p>
            <a:pPr marL="894906" lvl="4" indent="-236538">
              <a:buClr>
                <a:srgbClr val="0033CC"/>
              </a:buClr>
              <a:buFont typeface="Wingdings" pitchFamily="2" charset="2"/>
              <a:buChar char="Ø"/>
            </a:pPr>
            <a:r>
              <a:rPr lang="en-US" dirty="0" smtClean="0">
                <a:solidFill>
                  <a:srgbClr val="0033CC"/>
                </a:solidFill>
                <a:latin typeface="Arial" pitchFamily="34" charset="0"/>
                <a:cs typeface="Arial" pitchFamily="34" charset="0"/>
              </a:rPr>
              <a:t>Since it looks like a noise signal</a:t>
            </a:r>
          </a:p>
          <a:p>
            <a:pPr marL="894906" lvl="4" indent="-236538">
              <a:buClr>
                <a:srgbClr val="0033CC"/>
              </a:buClr>
              <a:buFont typeface="Wingdings" pitchFamily="2" charset="2"/>
              <a:buChar char="Ø"/>
            </a:pPr>
            <a:r>
              <a:rPr lang="en-US" dirty="0" smtClean="0">
                <a:solidFill>
                  <a:srgbClr val="0033CC"/>
                </a:solidFill>
                <a:latin typeface="Arial" pitchFamily="34" charset="0"/>
                <a:cs typeface="Arial" pitchFamily="34" charset="0"/>
              </a:rPr>
              <a:t>Complex code</a:t>
            </a:r>
          </a:p>
          <a:p>
            <a:pPr marL="292100" lvl="4" indent="-236538">
              <a:buClr>
                <a:srgbClr val="0033CC"/>
              </a:buClr>
              <a:buFont typeface="Wingdings" pitchFamily="2" charset="2"/>
              <a:buChar char="ü"/>
            </a:pPr>
            <a:r>
              <a:rPr lang="en-US" sz="3200" dirty="0" smtClean="0">
                <a:solidFill>
                  <a:srgbClr val="C00000"/>
                </a:solidFill>
                <a:latin typeface="Arial" pitchFamily="34" charset="0"/>
                <a:cs typeface="Arial" pitchFamily="34" charset="0"/>
              </a:rPr>
              <a:t>Each satellite has its own unique pseudo-random code</a:t>
            </a:r>
          </a:p>
          <a:p>
            <a:pPr marL="894906" lvl="4" indent="-236538">
              <a:buClr>
                <a:srgbClr val="0033CC"/>
              </a:buClr>
              <a:buFont typeface="Wingdings" pitchFamily="2" charset="2"/>
              <a:buChar char="Ø"/>
            </a:pPr>
            <a:endParaRPr lang="en-US" sz="3200" dirty="0" smtClean="0">
              <a:solidFill>
                <a:srgbClr val="0033CC"/>
              </a:solidFill>
              <a:latin typeface="Arial" pitchFamily="34" charset="0"/>
              <a:cs typeface="Arial" pitchFamily="34" charset="0"/>
            </a:endParaRPr>
          </a:p>
          <a:p>
            <a:pPr marL="894906" lvl="4" indent="-236538">
              <a:buClr>
                <a:srgbClr val="0033CC"/>
              </a:buClr>
              <a:buFont typeface="Wingdings" pitchFamily="2" charset="2"/>
              <a:buChar char="Ø"/>
            </a:pPr>
            <a:endParaRPr lang="en-US" dirty="0" smtClean="0"/>
          </a:p>
          <a:p>
            <a:pPr lvl="2">
              <a:buNone/>
            </a:pPr>
            <a:endParaRPr lang="en-US" dirty="0" smtClean="0"/>
          </a:p>
          <a:p>
            <a:pPr lvl="1">
              <a:buNone/>
            </a:pPr>
            <a:endParaRPr lang="en-US" dirty="0" smtClean="0"/>
          </a:p>
          <a:p>
            <a:endParaRPr lang="en-IN" dirty="0"/>
          </a:p>
        </p:txBody>
      </p:sp>
      <p:sp>
        <p:nvSpPr>
          <p:cNvPr id="4" name="Date Placeholder 3"/>
          <p:cNvSpPr>
            <a:spLocks noGrp="1"/>
          </p:cNvSpPr>
          <p:nvPr>
            <p:ph type="dt" sz="half" idx="10"/>
          </p:nvPr>
        </p:nvSpPr>
        <p:spPr/>
        <p:txBody>
          <a:bodyPr/>
          <a:lstStyle/>
          <a:p>
            <a:r>
              <a:rPr lang="en-US" dirty="0" smtClean="0"/>
              <a:t>25/09/2017</a:t>
            </a:r>
            <a:endParaRPr lang="en-IN" dirty="0"/>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GPS SATELLITE SIGNAL STRUCTURE</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IN"/>
          </a:p>
        </p:txBody>
      </p:sp>
      <p:pic>
        <p:nvPicPr>
          <p:cNvPr id="1026" name="Picture 2" descr="Image result for GPS SATELLITE SIGNAL STRUCTURE"/>
          <p:cNvPicPr>
            <a:picLocks noChangeAspect="1" noChangeArrowheads="1"/>
          </p:cNvPicPr>
          <p:nvPr/>
        </p:nvPicPr>
        <p:blipFill>
          <a:blip r:embed="rId2" cstate="print"/>
          <a:srcRect/>
          <a:stretch>
            <a:fillRect/>
          </a:stretch>
        </p:blipFill>
        <p:spPr bwMode="auto">
          <a:xfrm>
            <a:off x="1447800" y="1371600"/>
            <a:ext cx="7309465" cy="3886200"/>
          </a:xfrm>
          <a:prstGeom prst="rect">
            <a:avLst/>
          </a:prstGeom>
          <a:noFill/>
        </p:spPr>
      </p:pic>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25</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GPS SATELLITE SIGNAL STRUCTURE (Contd..)</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IN"/>
          </a:p>
        </p:txBody>
      </p:sp>
      <p:pic>
        <p:nvPicPr>
          <p:cNvPr id="32770" name="Picture 2" descr="Image result for GPS SATELLITE SIGNAL STRUCTURE"/>
          <p:cNvPicPr>
            <a:picLocks noChangeAspect="1" noChangeArrowheads="1"/>
          </p:cNvPicPr>
          <p:nvPr/>
        </p:nvPicPr>
        <p:blipFill>
          <a:blip r:embed="rId2" cstate="print"/>
          <a:srcRect/>
          <a:stretch>
            <a:fillRect/>
          </a:stretch>
        </p:blipFill>
        <p:spPr bwMode="auto">
          <a:xfrm>
            <a:off x="1143000" y="1447800"/>
            <a:ext cx="7543800" cy="5104423"/>
          </a:xfrm>
          <a:prstGeom prst="rect">
            <a:avLst/>
          </a:prstGeom>
          <a:noFill/>
        </p:spPr>
      </p:pic>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26</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SATELLITE RANGING</a:t>
            </a:r>
            <a:endParaRPr lang="en-IN" dirty="0">
              <a:latin typeface="Arial" pitchFamily="34" charset="0"/>
              <a:cs typeface="Arial" pitchFamily="34" charset="0"/>
            </a:endParaRPr>
          </a:p>
        </p:txBody>
      </p:sp>
      <p:sp>
        <p:nvSpPr>
          <p:cNvPr id="3" name="Content Placeholder 2"/>
          <p:cNvSpPr>
            <a:spLocks noGrp="1"/>
          </p:cNvSpPr>
          <p:nvPr>
            <p:ph idx="1"/>
          </p:nvPr>
        </p:nvSpPr>
        <p:spPr>
          <a:xfrm>
            <a:off x="990600" y="1447800"/>
            <a:ext cx="8153400" cy="4800600"/>
          </a:xfrm>
        </p:spPr>
        <p:txBody>
          <a:bodyPr>
            <a:normAutofit fontScale="85000" lnSpcReduction="20000"/>
          </a:bodyPr>
          <a:lstStyle/>
          <a:p>
            <a:r>
              <a:rPr lang="en-US" dirty="0" smtClean="0">
                <a:latin typeface="Arial" pitchFamily="34" charset="0"/>
                <a:cs typeface="Arial" pitchFamily="34" charset="0"/>
              </a:rPr>
              <a:t>Satellite range – distance from the satellite to the GPS receiver</a:t>
            </a:r>
          </a:p>
          <a:p>
            <a:r>
              <a:rPr lang="en-US" dirty="0" smtClean="0">
                <a:latin typeface="Arial" pitchFamily="34" charset="0"/>
                <a:cs typeface="Arial" pitchFamily="34" charset="0"/>
              </a:rPr>
              <a:t>GPS positions are based on the distance from the satellite to the GPS receiver on earth</a:t>
            </a:r>
          </a:p>
          <a:p>
            <a:r>
              <a:rPr lang="en-US" dirty="0" smtClean="0">
                <a:latin typeface="Arial" pitchFamily="34" charset="0"/>
                <a:cs typeface="Arial" pitchFamily="34" charset="0"/>
              </a:rPr>
              <a:t>Basic idea of determination of position is </a:t>
            </a:r>
          </a:p>
          <a:p>
            <a:pPr lvl="1"/>
            <a:r>
              <a:rPr lang="en-US" dirty="0" smtClean="0">
                <a:latin typeface="Arial" pitchFamily="34" charset="0"/>
                <a:cs typeface="Arial" pitchFamily="34" charset="0"/>
              </a:rPr>
              <a:t>resection or </a:t>
            </a:r>
            <a:r>
              <a:rPr lang="en-US" dirty="0" err="1" smtClean="0">
                <a:latin typeface="Arial" pitchFamily="34" charset="0"/>
                <a:cs typeface="Arial" pitchFamily="34" charset="0"/>
              </a:rPr>
              <a:t>trilateration</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Distance = velocity X time</a:t>
            </a:r>
          </a:p>
          <a:p>
            <a:pPr lvl="1"/>
            <a:r>
              <a:rPr lang="en-US" dirty="0" smtClean="0">
                <a:latin typeface="Arial" pitchFamily="34" charset="0"/>
                <a:cs typeface="Arial" pitchFamily="34" charset="0"/>
              </a:rPr>
              <a:t>Velocity of radio signal = 290,000 km per s (almost equal to speed of light)</a:t>
            </a:r>
          </a:p>
          <a:p>
            <a:pPr lvl="1"/>
            <a:r>
              <a:rPr lang="en-US" dirty="0" smtClean="0">
                <a:latin typeface="Arial" pitchFamily="34" charset="0"/>
                <a:cs typeface="Arial" pitchFamily="34" charset="0"/>
              </a:rPr>
              <a:t>Precise time - when signal left the satellite and when it reach the receiver </a:t>
            </a:r>
          </a:p>
          <a:p>
            <a:pPr lvl="1"/>
            <a:endParaRPr lang="en-US"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27</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601200" cy="1143000"/>
          </a:xfrm>
        </p:spPr>
        <p:txBody>
          <a:bodyPr/>
          <a:lstStyle/>
          <a:p>
            <a:r>
              <a:rPr lang="en-US" sz="3200" dirty="0" smtClean="0">
                <a:latin typeface="Arial" pitchFamily="34" charset="0"/>
                <a:cs typeface="Arial" pitchFamily="34" charset="0"/>
              </a:rPr>
              <a:t>SATELLITE RANGING - TIME CALCULATION</a:t>
            </a:r>
            <a:endParaRPr lang="en-IN" sz="3200" dirty="0">
              <a:latin typeface="Arial" pitchFamily="34" charset="0"/>
              <a:cs typeface="Arial" pitchFamily="34" charset="0"/>
            </a:endParaRPr>
          </a:p>
        </p:txBody>
      </p:sp>
      <p:sp>
        <p:nvSpPr>
          <p:cNvPr id="3" name="Content Placeholder 2"/>
          <p:cNvSpPr>
            <a:spLocks noGrp="1"/>
          </p:cNvSpPr>
          <p:nvPr>
            <p:ph idx="1"/>
          </p:nvPr>
        </p:nvSpPr>
        <p:spPr>
          <a:xfrm>
            <a:off x="914400" y="685800"/>
            <a:ext cx="8019288" cy="6248400"/>
          </a:xfrm>
        </p:spPr>
        <p:txBody>
          <a:bodyPr>
            <a:normAutofit/>
          </a:bodyPr>
          <a:lstStyle/>
          <a:p>
            <a:r>
              <a:rPr lang="en-US" dirty="0" smtClean="0">
                <a:latin typeface="Arial" pitchFamily="34" charset="0"/>
                <a:cs typeface="Arial" pitchFamily="34" charset="0"/>
              </a:rPr>
              <a:t>Main purpose of coded signal is:</a:t>
            </a:r>
          </a:p>
          <a:p>
            <a:pPr lvl="1"/>
            <a:r>
              <a:rPr lang="en-US" dirty="0" smtClean="0">
                <a:latin typeface="Arial" pitchFamily="34" charset="0"/>
                <a:cs typeface="Arial" pitchFamily="34" charset="0"/>
              </a:rPr>
              <a:t>calculation of travel time of radio signal from satellite to GPS receiver</a:t>
            </a:r>
          </a:p>
          <a:p>
            <a:pPr lvl="1"/>
            <a:r>
              <a:rPr lang="en-US" dirty="0" smtClean="0">
                <a:latin typeface="Arial" pitchFamily="34" charset="0"/>
                <a:cs typeface="Arial" pitchFamily="34" charset="0"/>
              </a:rPr>
              <a:t>Also called </a:t>
            </a:r>
            <a:r>
              <a:rPr lang="en-US" i="1" dirty="0" smtClean="0">
                <a:latin typeface="Arial" pitchFamily="34" charset="0"/>
                <a:cs typeface="Arial" pitchFamily="34" charset="0"/>
              </a:rPr>
              <a:t>Time of Arrival</a:t>
            </a:r>
            <a:endParaRPr lang="en-IN" i="1" dirty="0" smtClean="0">
              <a:latin typeface="Arial" pitchFamily="34" charset="0"/>
              <a:cs typeface="Arial" pitchFamily="34" charset="0"/>
            </a:endParaRPr>
          </a:p>
          <a:p>
            <a:pPr marL="236538" lvl="1" indent="-236538">
              <a:buClr>
                <a:srgbClr val="C00000"/>
              </a:buClr>
              <a:buFont typeface="Wingdings" pitchFamily="2" charset="2"/>
              <a:buChar char="ü"/>
            </a:pPr>
            <a:r>
              <a:rPr lang="en-US" sz="3200" dirty="0" smtClean="0">
                <a:solidFill>
                  <a:srgbClr val="C00000"/>
                </a:solidFill>
                <a:latin typeface="Arial" pitchFamily="34" charset="0"/>
                <a:cs typeface="Arial" pitchFamily="34" charset="0"/>
              </a:rPr>
              <a:t>When pseudo-random code reaches GPS receiver, it generates the same code and tries to match with the satellite’s code</a:t>
            </a:r>
          </a:p>
          <a:p>
            <a:pPr marL="236538" lvl="1" indent="-236538">
              <a:buClr>
                <a:srgbClr val="C00000"/>
              </a:buClr>
              <a:buFont typeface="Wingdings" pitchFamily="2" charset="2"/>
              <a:buChar char="ü"/>
            </a:pPr>
            <a:r>
              <a:rPr lang="en-US" sz="3200" dirty="0" smtClean="0">
                <a:solidFill>
                  <a:srgbClr val="C00000"/>
                </a:solidFill>
                <a:latin typeface="Arial" pitchFamily="34" charset="0"/>
                <a:cs typeface="Arial" pitchFamily="34" charset="0"/>
              </a:rPr>
              <a:t>Receiver compares two codes to determine how much delay is required in its code to match the satellite code</a:t>
            </a:r>
          </a:p>
          <a:p>
            <a:pPr marL="236538" lvl="1" indent="-236538">
              <a:buClr>
                <a:srgbClr val="C00000"/>
              </a:buClr>
              <a:buFont typeface="Wingdings" pitchFamily="2" charset="2"/>
              <a:buChar char="ü"/>
            </a:pPr>
            <a:endParaRPr lang="en-US" sz="3200" dirty="0" smtClean="0">
              <a:solidFill>
                <a:srgbClr val="C00000"/>
              </a:solidFill>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28</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9372600" cy="1143000"/>
          </a:xfrm>
        </p:spPr>
        <p:txBody>
          <a:bodyPr/>
          <a:lstStyle/>
          <a:p>
            <a:r>
              <a:rPr lang="en-US" sz="3200" dirty="0" smtClean="0">
                <a:latin typeface="Arial" pitchFamily="34" charset="0"/>
                <a:cs typeface="Arial" pitchFamily="34" charset="0"/>
              </a:rPr>
              <a:t>SATELLITE RANGING - POSITION CALCULATION</a:t>
            </a:r>
            <a:endParaRPr lang="en-IN" sz="32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itchFamily="34" charset="0"/>
                <a:cs typeface="Arial" pitchFamily="34" charset="0"/>
              </a:rPr>
              <a:t>Four unknowns to be determined</a:t>
            </a:r>
          </a:p>
          <a:p>
            <a:pPr lvl="1"/>
            <a:r>
              <a:rPr lang="en-US" dirty="0" smtClean="0">
                <a:latin typeface="Arial" pitchFamily="34" charset="0"/>
                <a:cs typeface="Arial" pitchFamily="34" charset="0"/>
              </a:rPr>
              <a:t>Position coordinates (</a:t>
            </a:r>
            <a:r>
              <a:rPr lang="en-US" dirty="0" err="1" smtClean="0">
                <a:latin typeface="Arial" pitchFamily="34" charset="0"/>
                <a:cs typeface="Arial" pitchFamily="34" charset="0"/>
              </a:rPr>
              <a:t>x,y,z</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Time of travel of signal</a:t>
            </a:r>
          </a:p>
          <a:p>
            <a:r>
              <a:rPr lang="en-US" dirty="0" smtClean="0">
                <a:latin typeface="Arial" pitchFamily="34" charset="0"/>
                <a:cs typeface="Arial" pitchFamily="34" charset="0"/>
              </a:rPr>
              <a:t>Observation of four satellites produces four equations</a:t>
            </a:r>
          </a:p>
          <a:p>
            <a:r>
              <a:rPr lang="en-US" dirty="0" smtClean="0">
                <a:latin typeface="Arial" pitchFamily="34" charset="0"/>
                <a:cs typeface="Arial" pitchFamily="34" charset="0"/>
              </a:rPr>
              <a:t>When receiver picks up a signal from one satellite, the position will be an imaginary sphere with satellite as centre and distance as radius</a:t>
            </a:r>
          </a:p>
          <a:p>
            <a:r>
              <a:rPr lang="en-US" dirty="0" smtClean="0">
                <a:latin typeface="Arial" pitchFamily="34" charset="0"/>
                <a:cs typeface="Arial" pitchFamily="34" charset="0"/>
              </a:rPr>
              <a:t>GPS receiver starts picking up signals from two satellites</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29</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7406640" cy="1472184"/>
          </a:xfrm>
        </p:spPr>
        <p:txBody>
          <a:bodyPr/>
          <a:lstStyle/>
          <a:p>
            <a:r>
              <a:rPr lang="en-US" dirty="0" smtClean="0">
                <a:latin typeface="Arial" pitchFamily="34" charset="0"/>
                <a:cs typeface="Arial" pitchFamily="34" charset="0"/>
              </a:rPr>
              <a:t>GLOBAL POSITIONING SYSTEM (GPS)</a:t>
            </a:r>
            <a:endParaRPr lang="en-IN" dirty="0">
              <a:latin typeface="Arial" pitchFamily="34" charset="0"/>
              <a:cs typeface="Arial" pitchFamily="34" charset="0"/>
            </a:endParaRPr>
          </a:p>
        </p:txBody>
      </p:sp>
      <p:sp>
        <p:nvSpPr>
          <p:cNvPr id="19458" name="AutoShape 2" descr="Image result for POSITION CALCULATION of GPS recei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9460" name="AutoShape 4" descr="Image result for POSITION CALCULATION of GPS recei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9462" name="AutoShape 6" descr="GPS signal refl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9464" name="AutoShape 8" descr="GPS signal refle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9466" name="AutoShape 10" descr="Image result for POSITION CALCULATION of GPS recei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SATELLITE RANGING - POSITION CALCULATION (Contd..)</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IN"/>
          </a:p>
        </p:txBody>
      </p:sp>
      <p:pic>
        <p:nvPicPr>
          <p:cNvPr id="33794" name="Picture 2" descr="Image result for POSITION CALCULATION of GPS receiver"/>
          <p:cNvPicPr>
            <a:picLocks noChangeAspect="1" noChangeArrowheads="1"/>
          </p:cNvPicPr>
          <p:nvPr/>
        </p:nvPicPr>
        <p:blipFill>
          <a:blip r:embed="rId2" cstate="print"/>
          <a:srcRect/>
          <a:stretch>
            <a:fillRect/>
          </a:stretch>
        </p:blipFill>
        <p:spPr bwMode="auto">
          <a:xfrm>
            <a:off x="2133600" y="1447800"/>
            <a:ext cx="5715000" cy="5191405"/>
          </a:xfrm>
          <a:prstGeom prst="rect">
            <a:avLst/>
          </a:prstGeom>
          <a:noFill/>
        </p:spPr>
      </p:pic>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30</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SATELLITE RANGING - POSITION CALCULATION (Contd..)</a:t>
            </a:r>
            <a:endParaRPr lang="en-IN" dirty="0">
              <a:latin typeface="Arial" pitchFamily="34" charset="0"/>
              <a:cs typeface="Arial" pitchFamily="34" charset="0"/>
            </a:endParaRPr>
          </a:p>
        </p:txBody>
      </p:sp>
      <p:sp>
        <p:nvSpPr>
          <p:cNvPr id="3" name="Content Placeholder 2"/>
          <p:cNvSpPr>
            <a:spLocks noGrp="1"/>
          </p:cNvSpPr>
          <p:nvPr>
            <p:ph idx="1"/>
          </p:nvPr>
        </p:nvSpPr>
        <p:spPr>
          <a:xfrm>
            <a:off x="1143000" y="1447800"/>
            <a:ext cx="8001000" cy="5105400"/>
          </a:xfrm>
        </p:spPr>
        <p:txBody>
          <a:bodyPr>
            <a:normAutofit lnSpcReduction="10000"/>
          </a:bodyPr>
          <a:lstStyle/>
          <a:p>
            <a:r>
              <a:rPr lang="en-US" dirty="0" smtClean="0">
                <a:latin typeface="Arial" pitchFamily="34" charset="0"/>
                <a:cs typeface="Arial" pitchFamily="34" charset="0"/>
              </a:rPr>
              <a:t>Position of GPS receiver will be along the intersection of two large circles</a:t>
            </a:r>
          </a:p>
          <a:p>
            <a:r>
              <a:rPr lang="en-US" dirty="0" smtClean="0">
                <a:latin typeface="Arial" pitchFamily="34" charset="0"/>
                <a:cs typeface="Arial" pitchFamily="34" charset="0"/>
              </a:rPr>
              <a:t>When receiver picks up signals from third satellite, the position of receiver will be on the point of intersection of three circles</a:t>
            </a:r>
          </a:p>
          <a:p>
            <a:r>
              <a:rPr lang="en-US" dirty="0" smtClean="0">
                <a:latin typeface="Arial" pitchFamily="34" charset="0"/>
                <a:cs typeface="Arial" pitchFamily="34" charset="0"/>
              </a:rPr>
              <a:t>With four satellites, the receiver will get a precise position and it will be able to compute the elevation of position with reference to a selected datum</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31</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GPS MEASUREMENT  TECHNIQUES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2 types of signal measurement approaches have been used for positioning with GPS</a:t>
            </a:r>
          </a:p>
          <a:p>
            <a:r>
              <a:rPr lang="en-US" dirty="0" smtClean="0">
                <a:latin typeface="Arial" pitchFamily="34" charset="0"/>
                <a:cs typeface="Arial" pitchFamily="34" charset="0"/>
              </a:rPr>
              <a:t>Important observables are code and phase values       methods based on these two are used</a:t>
            </a:r>
          </a:p>
          <a:p>
            <a:pPr lvl="1"/>
            <a:r>
              <a:rPr lang="en-US" dirty="0" smtClean="0">
                <a:latin typeface="Arial" pitchFamily="34" charset="0"/>
                <a:cs typeface="Arial" pitchFamily="34" charset="0"/>
              </a:rPr>
              <a:t>Code measurements </a:t>
            </a:r>
          </a:p>
          <a:p>
            <a:pPr lvl="1"/>
            <a:r>
              <a:rPr lang="en-US" dirty="0" smtClean="0">
                <a:latin typeface="Arial" pitchFamily="34" charset="0"/>
                <a:cs typeface="Arial" pitchFamily="34" charset="0"/>
              </a:rPr>
              <a:t>Carrier phase measurements</a:t>
            </a:r>
            <a:endParaRPr lang="en-US" dirty="0">
              <a:latin typeface="Arial" pitchFamily="34" charset="0"/>
              <a:cs typeface="Arial" pitchFamily="34" charset="0"/>
            </a:endParaRPr>
          </a:p>
        </p:txBody>
      </p:sp>
      <p:sp>
        <p:nvSpPr>
          <p:cNvPr id="4" name="Right Arrow 3"/>
          <p:cNvSpPr/>
          <p:nvPr/>
        </p:nvSpPr>
        <p:spPr>
          <a:xfrm>
            <a:off x="4419600" y="3810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t>25/09/2017</a:t>
            </a:r>
            <a:endParaRPr lang="en-IN"/>
          </a:p>
        </p:txBody>
      </p:sp>
      <p:sp>
        <p:nvSpPr>
          <p:cNvPr id="11" name="Slide Number Placeholder 10"/>
          <p:cNvSpPr>
            <a:spLocks noGrp="1"/>
          </p:cNvSpPr>
          <p:nvPr>
            <p:ph type="sldNum" sz="quarter" idx="12"/>
          </p:nvPr>
        </p:nvSpPr>
        <p:spPr/>
        <p:txBody>
          <a:bodyPr/>
          <a:lstStyle/>
          <a:p>
            <a:fld id="{516BB911-B03F-4864-A784-ADC618201674}" type="slidenum">
              <a:rPr lang="en-IN" smtClean="0"/>
              <a:pPr/>
              <a:t>32</a:t>
            </a:fld>
            <a:endParaRPr lang="en-IN"/>
          </a:p>
        </p:txBody>
      </p:sp>
      <p:sp>
        <p:nvSpPr>
          <p:cNvPr id="12" name="Footer Placeholder 11"/>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smtClean="0">
                <a:latin typeface="Arial" pitchFamily="34" charset="0"/>
                <a:cs typeface="Arial" pitchFamily="34" charset="0"/>
              </a:rPr>
              <a:t> CARRIER PHASE MEASUREMNT</a:t>
            </a:r>
            <a:endParaRPr lang="en-US" dirty="0">
              <a:latin typeface="Arial" pitchFamily="34" charset="0"/>
              <a:cs typeface="Arial" pitchFamily="34" charset="0"/>
            </a:endParaRPr>
          </a:p>
        </p:txBody>
      </p:sp>
      <p:sp>
        <p:nvSpPr>
          <p:cNvPr id="3" name="Content Placeholder 2"/>
          <p:cNvSpPr>
            <a:spLocks noGrp="1"/>
          </p:cNvSpPr>
          <p:nvPr>
            <p:ph idx="1"/>
          </p:nvPr>
        </p:nvSpPr>
        <p:spPr>
          <a:xfrm>
            <a:off x="838200" y="1143000"/>
            <a:ext cx="8077200" cy="5334000"/>
          </a:xfrm>
        </p:spPr>
        <p:txBody>
          <a:bodyPr>
            <a:normAutofit fontScale="77500" lnSpcReduction="20000"/>
          </a:bodyPr>
          <a:lstStyle/>
          <a:p>
            <a:pPr algn="just"/>
            <a:r>
              <a:rPr lang="en-US" sz="3400" dirty="0" smtClean="0">
                <a:latin typeface="Arial" pitchFamily="34" charset="0"/>
                <a:cs typeface="Arial" pitchFamily="34" charset="0"/>
              </a:rPr>
              <a:t>Processing technique that gathers data via a carrier phase receiver, which uses the radio signal (carrier signal) to calculate positions. The carrier signal, which has a much higher frequency than the pseudo-random code, is more accurate than using the pseudo-random code alone. </a:t>
            </a:r>
          </a:p>
          <a:p>
            <a:pPr algn="just"/>
            <a:r>
              <a:rPr lang="en-US" sz="3400" dirty="0" smtClean="0">
                <a:latin typeface="Arial" pitchFamily="34" charset="0"/>
                <a:cs typeface="Arial" pitchFamily="34" charset="0"/>
              </a:rPr>
              <a:t>GPS receivers which record carrier phase, measure the fraction of one wavelength (i.e. fraction of 19 cm for the L1 carrier) when the receiver first locks onto a satellite and continuously measure the carrier phase from that time</a:t>
            </a:r>
          </a:p>
          <a:p>
            <a:pPr algn="just"/>
            <a:r>
              <a:rPr lang="en-US" sz="3400" dirty="0" smtClean="0">
                <a:latin typeface="Arial" pitchFamily="34" charset="0"/>
                <a:cs typeface="Arial" pitchFamily="34" charset="0"/>
              </a:rPr>
              <a:t>Number of cycles between the satellite and receiver at initial start up (known as the ambiguity ) and the measured carrier phase together represent the satellite-receiver range</a:t>
            </a:r>
          </a:p>
          <a:p>
            <a:pPr>
              <a:buNone/>
            </a:pPr>
            <a:endParaRPr lang="en-US" dirty="0"/>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33</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CODE PHASE MEASUREMENT</a:t>
            </a:r>
            <a:endParaRPr lang="en-US" dirty="0">
              <a:latin typeface="Arial" pitchFamily="34" charset="0"/>
              <a:cs typeface="Arial" pitchFamily="34" charset="0"/>
            </a:endParaRPr>
          </a:p>
        </p:txBody>
      </p:sp>
      <p:sp>
        <p:nvSpPr>
          <p:cNvPr id="3" name="Content Placeholder 2"/>
          <p:cNvSpPr>
            <a:spLocks noGrp="1"/>
          </p:cNvSpPr>
          <p:nvPr>
            <p:ph idx="1"/>
          </p:nvPr>
        </p:nvSpPr>
        <p:spPr>
          <a:xfrm>
            <a:off x="914400" y="1143000"/>
            <a:ext cx="8019288" cy="5943600"/>
          </a:xfrm>
        </p:spPr>
        <p:txBody>
          <a:bodyPr>
            <a:normAutofit fontScale="77500" lnSpcReduction="20000"/>
          </a:bodyPr>
          <a:lstStyle/>
          <a:p>
            <a:pPr algn="just"/>
            <a:r>
              <a:rPr lang="en-US" sz="3400" dirty="0" smtClean="0">
                <a:latin typeface="Arial" pitchFamily="34" charset="0"/>
                <a:cs typeface="Arial" pitchFamily="34" charset="0"/>
              </a:rPr>
              <a:t>Processing technique that gathers data via a C/A (coarse acquisition) code receiver, which uses the information contained in the satellite signals (the pseudo-random code) to calculate positions. </a:t>
            </a:r>
          </a:p>
          <a:p>
            <a:pPr algn="just"/>
            <a:r>
              <a:rPr lang="en-US" sz="3400" dirty="0" smtClean="0">
                <a:latin typeface="Arial" pitchFamily="34" charset="0"/>
                <a:cs typeface="Arial" pitchFamily="34" charset="0"/>
              </a:rPr>
              <a:t>A GPS receiver determines the travel time of a signal from a satellite by comparing the "pseudo random code" it's generating, with an identical code in the signal from the satellite</a:t>
            </a:r>
          </a:p>
          <a:p>
            <a:pPr algn="just"/>
            <a:r>
              <a:rPr lang="en-US" sz="3400" dirty="0" smtClean="0">
                <a:latin typeface="Arial" pitchFamily="34" charset="0"/>
                <a:cs typeface="Arial" pitchFamily="34" charset="0"/>
              </a:rPr>
              <a:t>The receiver "slides" its code later and later in time until it syncs up with the satellite's code</a:t>
            </a:r>
          </a:p>
          <a:p>
            <a:pPr algn="just"/>
            <a:r>
              <a:rPr lang="en-US" sz="3400" dirty="0" smtClean="0">
                <a:latin typeface="Arial" pitchFamily="34" charset="0"/>
                <a:cs typeface="Arial" pitchFamily="34" charset="0"/>
              </a:rPr>
              <a:t> Amount it has to slide the code is equal to the signal's travel time</a:t>
            </a:r>
          </a:p>
          <a:p>
            <a:pPr algn="just"/>
            <a:r>
              <a:rPr lang="en-US" sz="3400" dirty="0">
                <a:latin typeface="Arial" pitchFamily="34" charset="0"/>
                <a:cs typeface="Arial" pitchFamily="34" charset="0"/>
              </a:rPr>
              <a:t>Code measurements are the difference in time between when the code is transmitted from a satellite and received at a GPS receiver, multiplied by the speed of light</a:t>
            </a:r>
          </a:p>
          <a:p>
            <a:endParaRPr lang="en-US"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34</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phase </a:t>
            </a:r>
            <a:r>
              <a:rPr lang="en-US" dirty="0" err="1" smtClean="0"/>
              <a:t>vs</a:t>
            </a:r>
            <a:r>
              <a:rPr lang="en-US" dirty="0" smtClean="0"/>
              <a:t> code phase</a:t>
            </a:r>
            <a:endParaRPr lang="en-IN" dirty="0"/>
          </a:p>
        </p:txBody>
      </p:sp>
      <p:sp>
        <p:nvSpPr>
          <p:cNvPr id="3" name="Content Placeholder 2"/>
          <p:cNvSpPr>
            <a:spLocks noGrp="1"/>
          </p:cNvSpPr>
          <p:nvPr>
            <p:ph idx="1"/>
          </p:nvPr>
        </p:nvSpPr>
        <p:spPr>
          <a:xfrm>
            <a:off x="762000" y="1447800"/>
            <a:ext cx="8171688" cy="4800600"/>
          </a:xfrm>
        </p:spPr>
        <p:txBody>
          <a:bodyPr>
            <a:normAutofit fontScale="77500" lnSpcReduction="20000"/>
          </a:bodyPr>
          <a:lstStyle/>
          <a:p>
            <a:pPr algn="just"/>
            <a:r>
              <a:rPr lang="en-US" dirty="0" smtClean="0"/>
              <a:t>The carrier phase receivers are much more accurate than C/A code receivers</a:t>
            </a:r>
          </a:p>
          <a:p>
            <a:pPr algn="just"/>
            <a:r>
              <a:rPr lang="en-US" dirty="0" smtClean="0"/>
              <a:t>Carrier phase receivers require a clear view to the satellites in order to maintain a constant lock with at least 4 satellites, while C/A code receivers do not need to maintain a constant lock with the satellites to calculate positions. This makes a C/A code receiver imperative to gathering data in adverse conditions</a:t>
            </a:r>
          </a:p>
          <a:p>
            <a:pPr algn="just"/>
            <a:r>
              <a:rPr lang="en-US" u="sng" dirty="0" smtClean="0"/>
              <a:t>Code phase processing</a:t>
            </a:r>
            <a:r>
              <a:rPr lang="en-US" dirty="0" smtClean="0"/>
              <a:t>- GPS measurements based on the pseudo random code (C/A or P) as opposed to the carrier of that code. (1-5 meter accuracy)</a:t>
            </a:r>
            <a:endParaRPr lang="en-IN" dirty="0" smtClean="0"/>
          </a:p>
          <a:p>
            <a:pPr algn="just"/>
            <a:r>
              <a:rPr lang="en-US" u="sng" dirty="0" smtClean="0"/>
              <a:t>Carrier phase processing</a:t>
            </a:r>
            <a:r>
              <a:rPr lang="en-US" dirty="0" smtClean="0"/>
              <a:t>- GPS measurements based on the L1 or L2 carrier signal. (sub-meter accuracy)</a:t>
            </a:r>
            <a:endParaRPr lang="en-IN" dirty="0" smtClean="0"/>
          </a:p>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GPS ERRORS</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itchFamily="34" charset="0"/>
                <a:cs typeface="Arial" pitchFamily="34" charset="0"/>
              </a:rPr>
              <a:t>Ephemeris errors</a:t>
            </a:r>
          </a:p>
          <a:p>
            <a:r>
              <a:rPr lang="en-US" dirty="0" smtClean="0">
                <a:latin typeface="Arial" pitchFamily="34" charset="0"/>
                <a:cs typeface="Arial" pitchFamily="34" charset="0"/>
              </a:rPr>
              <a:t>Clock stability</a:t>
            </a:r>
          </a:p>
          <a:p>
            <a:r>
              <a:rPr lang="en-US" dirty="0" err="1" smtClean="0">
                <a:latin typeface="Arial" pitchFamily="34" charset="0"/>
                <a:cs typeface="Arial" pitchFamily="34" charset="0"/>
              </a:rPr>
              <a:t>Ionospheric</a:t>
            </a:r>
            <a:r>
              <a:rPr lang="en-US" dirty="0" smtClean="0">
                <a:latin typeface="Arial" pitchFamily="34" charset="0"/>
                <a:cs typeface="Arial" pitchFamily="34" charset="0"/>
              </a:rPr>
              <a:t> delays</a:t>
            </a:r>
          </a:p>
          <a:p>
            <a:r>
              <a:rPr lang="en-US" dirty="0" err="1" smtClean="0">
                <a:latin typeface="Arial" pitchFamily="34" charset="0"/>
                <a:cs typeface="Arial" pitchFamily="34" charset="0"/>
              </a:rPr>
              <a:t>Tropospheric</a:t>
            </a:r>
            <a:r>
              <a:rPr lang="en-US" dirty="0" smtClean="0">
                <a:latin typeface="Arial" pitchFamily="34" charset="0"/>
                <a:cs typeface="Arial" pitchFamily="34" charset="0"/>
              </a:rPr>
              <a:t> delays</a:t>
            </a:r>
          </a:p>
          <a:p>
            <a:r>
              <a:rPr lang="en-US" dirty="0" smtClean="0">
                <a:latin typeface="Arial" pitchFamily="34" charset="0"/>
                <a:cs typeface="Arial" pitchFamily="34" charset="0"/>
              </a:rPr>
              <a:t>Multi-path</a:t>
            </a:r>
          </a:p>
          <a:p>
            <a:r>
              <a:rPr lang="en-US" dirty="0" smtClean="0">
                <a:latin typeface="Arial" pitchFamily="34" charset="0"/>
                <a:cs typeface="Arial" pitchFamily="34" charset="0"/>
              </a:rPr>
              <a:t>Dilution of Precision</a:t>
            </a:r>
          </a:p>
          <a:p>
            <a:r>
              <a:rPr lang="en-US" dirty="0" smtClean="0">
                <a:latin typeface="Arial" pitchFamily="34" charset="0"/>
                <a:cs typeface="Arial" pitchFamily="34" charset="0"/>
              </a:rPr>
              <a:t>Satellite and receiver clock errors</a:t>
            </a:r>
          </a:p>
          <a:p>
            <a:r>
              <a:rPr lang="en-US" dirty="0" err="1" smtClean="0">
                <a:latin typeface="Arial" pitchFamily="34" charset="0"/>
                <a:cs typeface="Arial" pitchFamily="34" charset="0"/>
              </a:rPr>
              <a:t>Antispoofing</a:t>
            </a:r>
            <a:endParaRPr lang="en-US" dirty="0" smtClean="0">
              <a:latin typeface="Arial" pitchFamily="34" charset="0"/>
              <a:cs typeface="Arial" pitchFamily="34" charset="0"/>
            </a:endParaRPr>
          </a:p>
          <a:p>
            <a:r>
              <a:rPr lang="en-US" dirty="0" smtClean="0">
                <a:latin typeface="Arial" pitchFamily="34" charset="0"/>
                <a:cs typeface="Arial" pitchFamily="34" charset="0"/>
              </a:rPr>
              <a:t>Receiver noise</a:t>
            </a:r>
          </a:p>
          <a:p>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36</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1. EPHEMERIS ERRORS</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Errors in the prediction of a satellite position</a:t>
            </a:r>
          </a:p>
          <a:p>
            <a:r>
              <a:rPr lang="en-US" dirty="0" smtClean="0">
                <a:latin typeface="Arial" pitchFamily="34" charset="0"/>
                <a:cs typeface="Arial" pitchFamily="34" charset="0"/>
              </a:rPr>
              <a:t>Satellite dependent</a:t>
            </a:r>
          </a:p>
          <a:p>
            <a:r>
              <a:rPr lang="en-US" dirty="0" smtClean="0">
                <a:latin typeface="Arial" pitchFamily="34" charset="0"/>
                <a:cs typeface="Arial" pitchFamily="34" charset="0"/>
              </a:rPr>
              <a:t>Very difficult to correct</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37</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2. CLOCK STABILITY</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Arial" pitchFamily="34" charset="0"/>
                <a:cs typeface="Arial" pitchFamily="34" charset="0"/>
              </a:rPr>
              <a:t>GPS satellites carry rubidium and cesium time standards</a:t>
            </a:r>
          </a:p>
          <a:p>
            <a:r>
              <a:rPr lang="en-US" dirty="0" smtClean="0">
                <a:latin typeface="Arial" pitchFamily="34" charset="0"/>
                <a:cs typeface="Arial" pitchFamily="34" charset="0"/>
              </a:rPr>
              <a:t>Receivers are accurate by Quartz standard accuracy</a:t>
            </a:r>
          </a:p>
          <a:p>
            <a:r>
              <a:rPr lang="en-US" dirty="0" smtClean="0">
                <a:latin typeface="Arial" pitchFamily="34" charset="0"/>
                <a:cs typeface="Arial" pitchFamily="34" charset="0"/>
              </a:rPr>
              <a:t>Time offset – difference between time recorded by satellite clock and that recorded by receiver</a:t>
            </a:r>
          </a:p>
          <a:p>
            <a:r>
              <a:rPr lang="en-US" dirty="0">
                <a:latin typeface="Arial" pitchFamily="34" charset="0"/>
                <a:cs typeface="Arial" pitchFamily="34" charset="0"/>
              </a:rPr>
              <a:t>R</a:t>
            </a:r>
            <a:r>
              <a:rPr lang="en-US" baseline="-25000" dirty="0">
                <a:latin typeface="Arial" pitchFamily="34" charset="0"/>
                <a:cs typeface="Arial" pitchFamily="34" charset="0"/>
              </a:rPr>
              <a:t>E</a:t>
            </a:r>
            <a:r>
              <a:rPr lang="en-US" dirty="0">
                <a:latin typeface="Arial" pitchFamily="34" charset="0"/>
                <a:cs typeface="Arial" pitchFamily="34" charset="0"/>
              </a:rPr>
              <a:t> = T</a:t>
            </a:r>
            <a:r>
              <a:rPr lang="en-US" baseline="-25000" dirty="0">
                <a:latin typeface="Arial" pitchFamily="34" charset="0"/>
                <a:cs typeface="Arial" pitchFamily="34" charset="0"/>
              </a:rPr>
              <a:t>0</a:t>
            </a:r>
            <a:r>
              <a:rPr lang="en-US" dirty="0">
                <a:latin typeface="Arial" pitchFamily="34" charset="0"/>
                <a:cs typeface="Arial" pitchFamily="34" charset="0"/>
              </a:rPr>
              <a:t> X c</a:t>
            </a:r>
          </a:p>
          <a:p>
            <a:pPr lvl="1"/>
            <a:r>
              <a:rPr lang="en-US" dirty="0">
                <a:latin typeface="Arial" pitchFamily="34" charset="0"/>
                <a:cs typeface="Arial" pitchFamily="34" charset="0"/>
              </a:rPr>
              <a:t> where,  R</a:t>
            </a:r>
            <a:r>
              <a:rPr lang="en-US" baseline="-25000" dirty="0">
                <a:latin typeface="Arial" pitchFamily="34" charset="0"/>
                <a:cs typeface="Arial" pitchFamily="34" charset="0"/>
              </a:rPr>
              <a:t>E </a:t>
            </a:r>
            <a:r>
              <a:rPr lang="en-US" dirty="0">
                <a:latin typeface="Arial" pitchFamily="34" charset="0"/>
                <a:cs typeface="Arial" pitchFamily="34" charset="0"/>
              </a:rPr>
              <a:t>= User Equivalent Range Error (UERE)</a:t>
            </a:r>
          </a:p>
          <a:p>
            <a:pPr lvl="1"/>
            <a:r>
              <a:rPr lang="en-US" dirty="0">
                <a:latin typeface="Arial" pitchFamily="34" charset="0"/>
                <a:cs typeface="Arial" pitchFamily="34" charset="0"/>
              </a:rPr>
              <a:t>T</a:t>
            </a:r>
            <a:r>
              <a:rPr lang="en-US" baseline="-25000" dirty="0">
                <a:latin typeface="Arial" pitchFamily="34" charset="0"/>
                <a:cs typeface="Arial" pitchFamily="34" charset="0"/>
              </a:rPr>
              <a:t>0 </a:t>
            </a:r>
            <a:r>
              <a:rPr lang="en-US" dirty="0">
                <a:latin typeface="Arial" pitchFamily="34" charset="0"/>
                <a:cs typeface="Arial" pitchFamily="34" charset="0"/>
              </a:rPr>
              <a:t>= time offset</a:t>
            </a:r>
          </a:p>
          <a:p>
            <a:pPr lvl="1"/>
            <a:r>
              <a:rPr lang="en-US" baseline="-25000" dirty="0">
                <a:latin typeface="Arial" pitchFamily="34" charset="0"/>
                <a:cs typeface="Arial" pitchFamily="34" charset="0"/>
              </a:rPr>
              <a:t> </a:t>
            </a:r>
            <a:r>
              <a:rPr lang="en-US" dirty="0">
                <a:latin typeface="Arial" pitchFamily="34" charset="0"/>
                <a:cs typeface="Arial" pitchFamily="34" charset="0"/>
              </a:rPr>
              <a:t>c= speed of light</a:t>
            </a:r>
            <a:endParaRPr lang="en-IN" dirty="0">
              <a:latin typeface="Arial" pitchFamily="34" charset="0"/>
              <a:cs typeface="Arial" pitchFamily="34" charset="0"/>
            </a:endParaRPr>
          </a:p>
          <a:p>
            <a:endParaRPr lang="en-IN" dirty="0"/>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38</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3. IONOSPHERIC DELAYS</a:t>
            </a:r>
            <a:endParaRPr lang="en-IN" dirty="0">
              <a:latin typeface="Arial" pitchFamily="34" charset="0"/>
              <a:cs typeface="Arial" pitchFamily="34" charset="0"/>
            </a:endParaRPr>
          </a:p>
        </p:txBody>
      </p:sp>
      <p:sp>
        <p:nvSpPr>
          <p:cNvPr id="3" name="Content Placeholder 2"/>
          <p:cNvSpPr>
            <a:spLocks noGrp="1"/>
          </p:cNvSpPr>
          <p:nvPr>
            <p:ph idx="1"/>
          </p:nvPr>
        </p:nvSpPr>
        <p:spPr>
          <a:xfrm>
            <a:off x="990600" y="1447800"/>
            <a:ext cx="7943088" cy="4800600"/>
          </a:xfrm>
        </p:spPr>
        <p:txBody>
          <a:bodyPr>
            <a:normAutofit fontScale="85000" lnSpcReduction="20000"/>
          </a:bodyPr>
          <a:lstStyle/>
          <a:p>
            <a:r>
              <a:rPr lang="en-US" dirty="0" smtClean="0">
                <a:latin typeface="Arial" pitchFamily="34" charset="0"/>
                <a:cs typeface="Arial" pitchFamily="34" charset="0"/>
              </a:rPr>
              <a:t>Non-linearly dispersed and refracted when transmitted through a highly charged environment like ionosphere</a:t>
            </a:r>
          </a:p>
          <a:p>
            <a:r>
              <a:rPr lang="en-US" dirty="0" smtClean="0">
                <a:latin typeface="Arial" pitchFamily="34" charset="0"/>
                <a:cs typeface="Arial" pitchFamily="34" charset="0"/>
              </a:rPr>
              <a:t>Results in an error in the GPS range value</a:t>
            </a:r>
          </a:p>
          <a:p>
            <a:r>
              <a:rPr lang="en-US" dirty="0" err="1" smtClean="0">
                <a:latin typeface="Arial" pitchFamily="34" charset="0"/>
                <a:cs typeface="Arial" pitchFamily="34" charset="0"/>
              </a:rPr>
              <a:t>Ionospheric</a:t>
            </a:r>
            <a:r>
              <a:rPr lang="en-US" dirty="0" smtClean="0">
                <a:latin typeface="Arial" pitchFamily="34" charset="0"/>
                <a:cs typeface="Arial" pitchFamily="34" charset="0"/>
              </a:rPr>
              <a:t> range effect – dispersion and refraction of GPS signal</a:t>
            </a:r>
          </a:p>
          <a:p>
            <a:r>
              <a:rPr lang="en-US" dirty="0" smtClean="0">
                <a:latin typeface="Arial" pitchFamily="34" charset="0"/>
                <a:cs typeface="Arial" pitchFamily="34" charset="0"/>
              </a:rPr>
              <a:t>Signal is slowed down since the medium is denser</a:t>
            </a:r>
          </a:p>
          <a:p>
            <a:r>
              <a:rPr lang="en-US" dirty="0">
                <a:latin typeface="Arial" pitchFamily="34" charset="0"/>
                <a:cs typeface="Arial" pitchFamily="34" charset="0"/>
              </a:rPr>
              <a:t>Factors that influence the amount of delay</a:t>
            </a:r>
          </a:p>
          <a:p>
            <a:pPr lvl="1"/>
            <a:r>
              <a:rPr lang="en-US" dirty="0">
                <a:latin typeface="Arial" pitchFamily="34" charset="0"/>
                <a:cs typeface="Arial" pitchFamily="34" charset="0"/>
              </a:rPr>
              <a:t>Satellite elevation and geometry</a:t>
            </a:r>
          </a:p>
          <a:p>
            <a:pPr lvl="1"/>
            <a:r>
              <a:rPr lang="en-US" dirty="0">
                <a:latin typeface="Arial" pitchFamily="34" charset="0"/>
                <a:cs typeface="Arial" pitchFamily="34" charset="0"/>
              </a:rPr>
              <a:t>Density of ionosphere</a:t>
            </a:r>
          </a:p>
          <a:p>
            <a:endParaRPr lang="en-IN" dirty="0"/>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39</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GLOBAL NAVIGATION SATELITE SYSTEM(GNSS)</a:t>
            </a:r>
            <a:endParaRPr lang="en-US" dirty="0">
              <a:latin typeface="Arial" pitchFamily="34" charset="0"/>
              <a:cs typeface="Arial" pitchFamily="34" charset="0"/>
            </a:endParaRPr>
          </a:p>
        </p:txBody>
      </p:sp>
      <p:sp>
        <p:nvSpPr>
          <p:cNvPr id="3" name="Content Placeholder 2"/>
          <p:cNvSpPr>
            <a:spLocks noGrp="1"/>
          </p:cNvSpPr>
          <p:nvPr>
            <p:ph idx="1"/>
          </p:nvPr>
        </p:nvSpPr>
        <p:spPr>
          <a:xfrm>
            <a:off x="1435608" y="1447800"/>
            <a:ext cx="7498080" cy="5410200"/>
          </a:xfrm>
        </p:spPr>
        <p:txBody>
          <a:bodyPr>
            <a:normAutofit/>
          </a:bodyPr>
          <a:lstStyle/>
          <a:p>
            <a:pPr algn="just"/>
            <a:r>
              <a:rPr lang="en-US" b="1" dirty="0" smtClean="0">
                <a:latin typeface="Arial" pitchFamily="34" charset="0"/>
                <a:cs typeface="Arial" pitchFamily="34" charset="0"/>
              </a:rPr>
              <a:t>Satellite navigation System - </a:t>
            </a:r>
            <a:r>
              <a:rPr lang="en-US" dirty="0" smtClean="0">
                <a:latin typeface="Arial" pitchFamily="34" charset="0"/>
                <a:cs typeface="Arial" pitchFamily="34" charset="0"/>
              </a:rPr>
              <a:t>uses satellites to provide geo-spatial positioning</a:t>
            </a:r>
          </a:p>
          <a:p>
            <a:pPr algn="just"/>
            <a:r>
              <a:rPr lang="en-US" dirty="0" smtClean="0">
                <a:latin typeface="Arial" pitchFamily="34" charset="0"/>
                <a:cs typeface="Arial" pitchFamily="34" charset="0"/>
              </a:rPr>
              <a:t>Satellite navigation system with global coverage may be termed a </a:t>
            </a:r>
            <a:r>
              <a:rPr lang="en-US" b="1" dirty="0" smtClean="0">
                <a:latin typeface="Arial" pitchFamily="34" charset="0"/>
                <a:cs typeface="Arial" pitchFamily="34" charset="0"/>
              </a:rPr>
              <a:t>global navigation satellite system</a:t>
            </a:r>
            <a:r>
              <a:rPr lang="en-US" dirty="0" smtClean="0">
                <a:latin typeface="Arial" pitchFamily="34" charset="0"/>
                <a:cs typeface="Arial" pitchFamily="34" charset="0"/>
              </a:rPr>
              <a:t> (</a:t>
            </a:r>
            <a:r>
              <a:rPr lang="en-US" b="1" dirty="0" smtClean="0">
                <a:latin typeface="Arial" pitchFamily="34" charset="0"/>
                <a:cs typeface="Arial" pitchFamily="34" charset="0"/>
              </a:rPr>
              <a:t>GNSS</a:t>
            </a:r>
            <a:r>
              <a:rPr lang="en-US" dirty="0" smtClean="0">
                <a:latin typeface="Arial" pitchFamily="34" charset="0"/>
                <a:cs typeface="Arial" pitchFamily="34" charset="0"/>
              </a:rPr>
              <a:t>)</a:t>
            </a:r>
          </a:p>
          <a:p>
            <a:r>
              <a:rPr lang="en-US" dirty="0" smtClean="0">
                <a:latin typeface="Arial" pitchFamily="34" charset="0"/>
                <a:cs typeface="Arial" pitchFamily="34" charset="0"/>
              </a:rPr>
              <a:t>Allows small electronic receivers to determine their location… (longitude, latitude, and altitude/elevation)</a:t>
            </a:r>
            <a:endParaRPr lang="en-US"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dirty="0"/>
          </a:p>
        </p:txBody>
      </p:sp>
      <p:sp>
        <p:nvSpPr>
          <p:cNvPr id="8" name="Slide Number Placeholder 7"/>
          <p:cNvSpPr>
            <a:spLocks noGrp="1"/>
          </p:cNvSpPr>
          <p:nvPr>
            <p:ph type="sldNum" sz="quarter" idx="12"/>
          </p:nvPr>
        </p:nvSpPr>
        <p:spPr/>
        <p:txBody>
          <a:bodyPr/>
          <a:lstStyle/>
          <a:p>
            <a:fld id="{516BB911-B03F-4864-A784-ADC618201674}" type="slidenum">
              <a:rPr lang="en-IN" smtClean="0"/>
              <a:pPr/>
              <a:t>4</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40</a:t>
            </a:fld>
            <a:endParaRPr lang="en-IN"/>
          </a:p>
        </p:txBody>
      </p:sp>
      <p:pic>
        <p:nvPicPr>
          <p:cNvPr id="1026" name="Picture 2" descr="Image result for ionospheric delay in GPS figure"/>
          <p:cNvPicPr>
            <a:picLocks noChangeAspect="1" noChangeArrowheads="1"/>
          </p:cNvPicPr>
          <p:nvPr/>
        </p:nvPicPr>
        <p:blipFill>
          <a:blip r:embed="rId2"/>
          <a:srcRect/>
          <a:stretch>
            <a:fillRect/>
          </a:stretch>
        </p:blipFill>
        <p:spPr bwMode="auto">
          <a:xfrm>
            <a:off x="2209800" y="1295400"/>
            <a:ext cx="4724400" cy="499780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4. TROPOSPHERIC DELAYS</a:t>
            </a:r>
            <a:endParaRPr lang="en-IN" dirty="0">
              <a:latin typeface="Arial" pitchFamily="34" charset="0"/>
              <a:cs typeface="Arial" pitchFamily="34" charset="0"/>
            </a:endParaRPr>
          </a:p>
        </p:txBody>
      </p:sp>
      <p:sp>
        <p:nvSpPr>
          <p:cNvPr id="3" name="Content Placeholder 2"/>
          <p:cNvSpPr>
            <a:spLocks noGrp="1"/>
          </p:cNvSpPr>
          <p:nvPr>
            <p:ph idx="1"/>
          </p:nvPr>
        </p:nvSpPr>
        <p:spPr>
          <a:xfrm>
            <a:off x="1066800" y="1447800"/>
            <a:ext cx="7866888" cy="5181600"/>
          </a:xfrm>
        </p:spPr>
        <p:txBody>
          <a:bodyPr>
            <a:normAutofit/>
          </a:bodyPr>
          <a:lstStyle/>
          <a:p>
            <a:r>
              <a:rPr lang="en-US" dirty="0" smtClean="0">
                <a:latin typeface="Arial" pitchFamily="34" charset="0"/>
                <a:cs typeface="Arial" pitchFamily="34" charset="0"/>
              </a:rPr>
              <a:t>GPS signals are refracted while in troposphere</a:t>
            </a:r>
          </a:p>
          <a:p>
            <a:r>
              <a:rPr lang="en-US" dirty="0" smtClean="0">
                <a:latin typeface="Arial" pitchFamily="34" charset="0"/>
                <a:cs typeface="Arial" pitchFamily="34" charset="0"/>
              </a:rPr>
              <a:t>Density of troposphere governs the severity of its effect</a:t>
            </a: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41</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smtClean="0">
                <a:latin typeface="Arial" pitchFamily="34" charset="0"/>
                <a:cs typeface="Arial" pitchFamily="34" charset="0"/>
              </a:rPr>
              <a:t>5. SIGNAL MULTIPATH</a:t>
            </a:r>
            <a:endParaRPr lang="en-IN" dirty="0">
              <a:latin typeface="Arial" pitchFamily="34" charset="0"/>
              <a:cs typeface="Arial" pitchFamily="34" charset="0"/>
            </a:endParaRPr>
          </a:p>
        </p:txBody>
      </p:sp>
      <p:sp>
        <p:nvSpPr>
          <p:cNvPr id="3" name="Content Placeholder 2"/>
          <p:cNvSpPr>
            <a:spLocks noGrp="1"/>
          </p:cNvSpPr>
          <p:nvPr>
            <p:ph idx="1"/>
          </p:nvPr>
        </p:nvSpPr>
        <p:spPr>
          <a:xfrm>
            <a:off x="990600" y="914400"/>
            <a:ext cx="7943088" cy="5715000"/>
          </a:xfrm>
        </p:spPr>
        <p:txBody>
          <a:bodyPr>
            <a:normAutofit/>
          </a:bodyPr>
          <a:lstStyle/>
          <a:p>
            <a:r>
              <a:rPr lang="en-US" dirty="0" smtClean="0">
                <a:latin typeface="Arial" pitchFamily="34" charset="0"/>
                <a:cs typeface="Arial" pitchFamily="34" charset="0"/>
              </a:rPr>
              <a:t>Occurs when the signal arrives at the receiver from more than one path</a:t>
            </a:r>
          </a:p>
          <a:p>
            <a:r>
              <a:rPr lang="en-US" dirty="0" smtClean="0">
                <a:latin typeface="Arial" pitchFamily="34" charset="0"/>
                <a:cs typeface="Arial" pitchFamily="34" charset="0"/>
              </a:rPr>
              <a:t>Occurs when the GPS receiver is positioned close to a large reflecting surface such as big rock or a building</a:t>
            </a:r>
          </a:p>
          <a:p>
            <a:r>
              <a:rPr lang="en-US" dirty="0" smtClean="0">
                <a:latin typeface="Arial" pitchFamily="34" charset="0"/>
                <a:cs typeface="Arial" pitchFamily="34" charset="0"/>
              </a:rPr>
              <a:t>Signal hits the object and is reflected to receiver creating a false measurement</a:t>
            </a:r>
          </a:p>
          <a:p>
            <a:r>
              <a:rPr lang="en-US" dirty="0" smtClean="0">
                <a:latin typeface="Arial" pitchFamily="34" charset="0"/>
                <a:cs typeface="Arial" pitchFamily="34" charset="0"/>
              </a:rPr>
              <a:t>Increase the travel time of signal</a:t>
            </a: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42</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43</a:t>
            </a:fld>
            <a:endParaRPr lang="en-IN"/>
          </a:p>
        </p:txBody>
      </p:sp>
      <p:pic>
        <p:nvPicPr>
          <p:cNvPr id="125954" name="Picture 2" descr="Related image"/>
          <p:cNvPicPr>
            <a:picLocks noChangeAspect="1" noChangeArrowheads="1"/>
          </p:cNvPicPr>
          <p:nvPr/>
        </p:nvPicPr>
        <p:blipFill>
          <a:blip r:embed="rId2"/>
          <a:srcRect/>
          <a:stretch>
            <a:fillRect/>
          </a:stretch>
        </p:blipFill>
        <p:spPr bwMode="auto">
          <a:xfrm>
            <a:off x="2438400" y="1981199"/>
            <a:ext cx="5105400" cy="405190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itchFamily="34" charset="0"/>
                <a:cs typeface="Arial" pitchFamily="34" charset="0"/>
              </a:rPr>
              <a:t>6. GEOMETRIC DILUTION OF PRECISION (GDOP)</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IN" dirty="0" smtClean="0">
                <a:latin typeface="Arial" pitchFamily="34" charset="0"/>
                <a:cs typeface="Arial" pitchFamily="34" charset="0"/>
              </a:rPr>
              <a:t>Measure of strength of satellite geometry</a:t>
            </a:r>
          </a:p>
          <a:p>
            <a:r>
              <a:rPr lang="en-US" dirty="0" smtClean="0"/>
              <a:t>Wider the angle between satellites, the better the measurement</a:t>
            </a:r>
          </a:p>
          <a:p>
            <a:r>
              <a:rPr lang="en-US" dirty="0" smtClean="0"/>
              <a:t>A low DOP indicates a higher accuracy, and a high DOP indicates a lower accuracy. </a:t>
            </a:r>
            <a:endParaRPr lang="en-IN" dirty="0" smtClean="0">
              <a:latin typeface="Arial" pitchFamily="34" charset="0"/>
              <a:cs typeface="Arial" pitchFamily="34" charset="0"/>
            </a:endParaRPr>
          </a:p>
          <a:p>
            <a:r>
              <a:rPr lang="en-IN" dirty="0" smtClean="0">
                <a:latin typeface="Arial" pitchFamily="34" charset="0"/>
                <a:cs typeface="Arial" pitchFamily="34" charset="0"/>
              </a:rPr>
              <a:t>Low value is good (less than 8)</a:t>
            </a:r>
          </a:p>
          <a:p>
            <a:r>
              <a:rPr lang="en-IN" dirty="0" smtClean="0">
                <a:latin typeface="Arial" pitchFamily="34" charset="0"/>
                <a:cs typeface="Arial" pitchFamily="34" charset="0"/>
              </a:rPr>
              <a:t>Best to observe satellite 15˚ above the horizon</a:t>
            </a:r>
            <a:endParaRPr lang="en-IN"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25/09/2017</a:t>
            </a:r>
            <a:endParaRPr lang="en-IN"/>
          </a:p>
        </p:txBody>
      </p:sp>
      <p:sp>
        <p:nvSpPr>
          <p:cNvPr id="7" name="Slide Number Placeholder 6"/>
          <p:cNvSpPr>
            <a:spLocks noGrp="1"/>
          </p:cNvSpPr>
          <p:nvPr>
            <p:ph type="sldNum" sz="quarter" idx="12"/>
          </p:nvPr>
        </p:nvSpPr>
        <p:spPr/>
        <p:txBody>
          <a:bodyPr/>
          <a:lstStyle/>
          <a:p>
            <a:fld id="{516BB911-B03F-4864-A784-ADC618201674}" type="slidenum">
              <a:rPr lang="en-IN" smtClean="0"/>
              <a:pPr/>
              <a:t>44</a:t>
            </a:fld>
            <a:endParaRPr lang="en-IN"/>
          </a:p>
        </p:txBody>
      </p:sp>
      <p:sp>
        <p:nvSpPr>
          <p:cNvPr id="8" name="Footer Placeholder 7"/>
          <p:cNvSpPr>
            <a:spLocks noGrp="1"/>
          </p:cNvSpPr>
          <p:nvPr>
            <p:ph type="ftr" sz="quarter" idx="11"/>
          </p:nvPr>
        </p:nvSpPr>
        <p:spPr/>
        <p:txBody>
          <a:bodyPr/>
          <a:lstStyle/>
          <a:p>
            <a:r>
              <a:rPr lang="en-IN" smtClean="0"/>
              <a:t>College of Engineering Trivandrum</a:t>
            </a:r>
            <a:endParaRPr lang="en-IN"/>
          </a:p>
        </p:txBody>
      </p:sp>
    </p:spTree>
    <p:extLst>
      <p:ext uri="{BB962C8B-B14F-4D97-AF65-F5344CB8AC3E}">
        <p14:creationId xmlns:p14="http://schemas.microsoft.com/office/powerpoint/2010/main" xmlns="" val="3071205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GDOP</a:t>
            </a:r>
            <a:endParaRPr lang="en-IN" dirty="0"/>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45</a:t>
            </a:fld>
            <a:endParaRPr lang="en-IN"/>
          </a:p>
        </p:txBody>
      </p:sp>
      <p:sp>
        <p:nvSpPr>
          <p:cNvPr id="126978" name="AutoShape 2" descr="Image result for dilution of precision in GPS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6980" name="AutoShape 4" descr="Image result for dilution of precision in GPS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6982" name="AutoShape 6" descr="Image result for dilution of precision in GPS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6984" name="AutoShape 8" descr="Image result for dilution of precision in GPS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6986" name="AutoShape 10" descr="Image result for dilution of precision in GPS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6988" name="AutoShape 12" descr="Image result for dilution of precision in GPS fig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8610" name="Picture 2" descr="http://nptel.ac.in/courses/105102015/Flash/mod6-sec-39.jpg"/>
          <p:cNvPicPr>
            <a:picLocks noChangeAspect="1" noChangeArrowheads="1"/>
          </p:cNvPicPr>
          <p:nvPr/>
        </p:nvPicPr>
        <p:blipFill>
          <a:blip r:embed="rId2"/>
          <a:srcRect/>
          <a:stretch>
            <a:fillRect/>
          </a:stretch>
        </p:blipFill>
        <p:spPr bwMode="auto">
          <a:xfrm>
            <a:off x="1143000" y="1371600"/>
            <a:ext cx="7769646" cy="3505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7. SATELLITE AND RECEIVER CLOCK ERRORS</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Satellite clocks are very accurate to about 3 nanoseconds</a:t>
            </a:r>
          </a:p>
          <a:p>
            <a:r>
              <a:rPr lang="en-US" dirty="0" smtClean="0">
                <a:latin typeface="Arial" pitchFamily="34" charset="0"/>
                <a:cs typeface="Arial" pitchFamily="34" charset="0"/>
              </a:rPr>
              <a:t>Sometimes drift slightly and cause small errors</a:t>
            </a:r>
          </a:p>
          <a:p>
            <a:r>
              <a:rPr lang="en-US" dirty="0" smtClean="0">
                <a:latin typeface="Arial" pitchFamily="34" charset="0"/>
                <a:cs typeface="Arial" pitchFamily="34" charset="0"/>
              </a:rPr>
              <a:t>US department of </a:t>
            </a:r>
            <a:r>
              <a:rPr lang="en-US" dirty="0" err="1" smtClean="0">
                <a:latin typeface="Arial" pitchFamily="34" charset="0"/>
                <a:cs typeface="Arial" pitchFamily="34" charset="0"/>
              </a:rPr>
              <a:t>Defence</a:t>
            </a:r>
            <a:r>
              <a:rPr lang="en-US" dirty="0" smtClean="0">
                <a:latin typeface="Arial" pitchFamily="34" charset="0"/>
                <a:cs typeface="Arial" pitchFamily="34" charset="0"/>
              </a:rPr>
              <a:t> monitors the satellite clocks using the control segment and corrects the drift</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46</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8. ANTI-SPOOFING (A/S)</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Intended to deny the P-code part of GPS signal</a:t>
            </a:r>
          </a:p>
          <a:p>
            <a:r>
              <a:rPr lang="en-US" dirty="0" smtClean="0">
                <a:latin typeface="Arial" pitchFamily="34" charset="0"/>
                <a:cs typeface="Arial" pitchFamily="34" charset="0"/>
              </a:rPr>
              <a:t>Forcing the user to use C/A code, which has A/S applied</a:t>
            </a:r>
          </a:p>
          <a:p>
            <a:r>
              <a:rPr lang="en-US" dirty="0" smtClean="0">
                <a:latin typeface="Arial" pitchFamily="34" charset="0"/>
                <a:cs typeface="Arial" pitchFamily="34" charset="0"/>
              </a:rPr>
              <a:t>Encrypts the P-code into a signal called the Y-code</a:t>
            </a:r>
          </a:p>
          <a:p>
            <a:r>
              <a:rPr lang="en-US" dirty="0" smtClean="0">
                <a:latin typeface="Arial" pitchFamily="34" charset="0"/>
                <a:cs typeface="Arial" pitchFamily="34" charset="0"/>
              </a:rPr>
              <a:t>Only users with military GPS receivers can decrypt the Y-code</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47</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r>
              <a:rPr lang="en-US" smtClean="0"/>
              <a:t>25/09/2017</a:t>
            </a:r>
            <a:endParaRPr lang="en-IN"/>
          </a:p>
        </p:txBody>
      </p:sp>
      <p:sp>
        <p:nvSpPr>
          <p:cNvPr id="5" name="Footer Placeholder 4"/>
          <p:cNvSpPr>
            <a:spLocks noGrp="1"/>
          </p:cNvSpPr>
          <p:nvPr>
            <p:ph type="ftr" sz="quarter" idx="11"/>
          </p:nvPr>
        </p:nvSpPr>
        <p:spPr/>
        <p:txBody>
          <a:bodyPr/>
          <a:lstStyle/>
          <a:p>
            <a:r>
              <a:rPr lang="en-IN" smtClean="0"/>
              <a:t>College of Engineering Trivandrum</a:t>
            </a:r>
            <a:endParaRPr lang="en-IN"/>
          </a:p>
        </p:txBody>
      </p:sp>
      <p:sp>
        <p:nvSpPr>
          <p:cNvPr id="6" name="Slide Number Placeholder 5"/>
          <p:cNvSpPr>
            <a:spLocks noGrp="1"/>
          </p:cNvSpPr>
          <p:nvPr>
            <p:ph type="sldNum" sz="quarter" idx="12"/>
          </p:nvPr>
        </p:nvSpPr>
        <p:spPr/>
        <p:txBody>
          <a:bodyPr/>
          <a:lstStyle/>
          <a:p>
            <a:fld id="{516BB911-B03F-4864-A784-ADC618201674}" type="slidenum">
              <a:rPr lang="en-IN" smtClean="0"/>
              <a:pPr/>
              <a:t>48</a:t>
            </a:fld>
            <a:endParaRPr lang="en-IN"/>
          </a:p>
        </p:txBody>
      </p:sp>
      <p:pic>
        <p:nvPicPr>
          <p:cNvPr id="128002" name="Picture 2" descr="Image result for anti spoofing in gps"/>
          <p:cNvPicPr>
            <a:picLocks noChangeAspect="1" noChangeArrowheads="1"/>
          </p:cNvPicPr>
          <p:nvPr/>
        </p:nvPicPr>
        <p:blipFill>
          <a:blip r:embed="rId2"/>
          <a:srcRect/>
          <a:stretch>
            <a:fillRect/>
          </a:stretch>
        </p:blipFill>
        <p:spPr bwMode="auto">
          <a:xfrm>
            <a:off x="1524000" y="1676400"/>
            <a:ext cx="6934200" cy="430398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smtClean="0">
                <a:latin typeface="Arial" pitchFamily="34" charset="0"/>
                <a:cs typeface="Arial" pitchFamily="34" charset="0"/>
              </a:rPr>
              <a:t>RECEIVER NOISE</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Includes a variety of errors associated with the ability of the GPS receiver to measure a finite time difference</a:t>
            </a:r>
          </a:p>
          <a:p>
            <a:r>
              <a:rPr lang="en-US" dirty="0" smtClean="0">
                <a:latin typeface="Arial" pitchFamily="34" charset="0"/>
                <a:cs typeface="Arial" pitchFamily="34" charset="0"/>
              </a:rPr>
              <a:t>Include signal processing, clock/signal synchronization and correlation methods, receiver resolution, signal to noise ratio etc</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49</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latin typeface="Arial" pitchFamily="34" charset="0"/>
                <a:cs typeface="Arial" pitchFamily="34" charset="0"/>
              </a:rPr>
              <a:t>Various global navigation systems</a:t>
            </a:r>
          </a:p>
          <a:p>
            <a:pPr lvl="1">
              <a:buFont typeface="Wingdings" pitchFamily="2" charset="2"/>
              <a:buChar char="§"/>
            </a:pPr>
            <a:r>
              <a:rPr lang="en-US" sz="2400" dirty="0" smtClean="0">
                <a:latin typeface="Arial" pitchFamily="34" charset="0"/>
                <a:cs typeface="Arial" pitchFamily="34" charset="0"/>
              </a:rPr>
              <a:t>NAVSTAR GPS by USA</a:t>
            </a:r>
          </a:p>
          <a:p>
            <a:pPr lvl="1">
              <a:buFont typeface="Wingdings" pitchFamily="2" charset="2"/>
              <a:buChar char="§"/>
            </a:pPr>
            <a:r>
              <a:rPr lang="en-US" sz="2400" dirty="0" smtClean="0">
                <a:latin typeface="Arial" pitchFamily="34" charset="0"/>
                <a:cs typeface="Arial" pitchFamily="34" charset="0"/>
              </a:rPr>
              <a:t>GLONASS by Russia</a:t>
            </a:r>
          </a:p>
          <a:p>
            <a:pPr lvl="1">
              <a:buFont typeface="Wingdings" pitchFamily="2" charset="2"/>
              <a:buChar char="§"/>
            </a:pPr>
            <a:r>
              <a:rPr lang="en-US" sz="2400" dirty="0" smtClean="0">
                <a:latin typeface="Arial" pitchFamily="34" charset="0"/>
                <a:cs typeface="Arial" pitchFamily="34" charset="0"/>
              </a:rPr>
              <a:t>Galileo by European Union</a:t>
            </a:r>
          </a:p>
          <a:p>
            <a:pPr lvl="1">
              <a:buFont typeface="Wingdings" pitchFamily="2" charset="2"/>
              <a:buChar char="§"/>
            </a:pPr>
            <a:r>
              <a:rPr lang="en-US" sz="2400" dirty="0" smtClean="0">
                <a:latin typeface="Arial" pitchFamily="34" charset="0"/>
                <a:cs typeface="Arial" pitchFamily="34" charset="0"/>
              </a:rPr>
              <a:t>IRNSS (</a:t>
            </a:r>
            <a:r>
              <a:rPr lang="en-US" sz="2400" b="1" dirty="0" smtClean="0">
                <a:latin typeface="Arial" pitchFamily="34" charset="0"/>
                <a:cs typeface="Arial" pitchFamily="34" charset="0"/>
              </a:rPr>
              <a:t>I</a:t>
            </a:r>
            <a:r>
              <a:rPr lang="en-US" sz="2400" dirty="0" smtClean="0">
                <a:latin typeface="Arial" pitchFamily="34" charset="0"/>
                <a:cs typeface="Arial" pitchFamily="34" charset="0"/>
              </a:rPr>
              <a:t>ndian </a:t>
            </a:r>
            <a:r>
              <a:rPr lang="en-US" sz="2400" b="1" dirty="0" smtClean="0">
                <a:latin typeface="Arial" pitchFamily="34" charset="0"/>
                <a:cs typeface="Arial" pitchFamily="34" charset="0"/>
              </a:rPr>
              <a:t>R</a:t>
            </a:r>
            <a:r>
              <a:rPr lang="en-US" sz="2400" dirty="0" smtClean="0">
                <a:latin typeface="Arial" pitchFamily="34" charset="0"/>
                <a:cs typeface="Arial" pitchFamily="34" charset="0"/>
              </a:rPr>
              <a:t>egional </a:t>
            </a:r>
            <a:r>
              <a:rPr lang="en-US" sz="2400" b="1" dirty="0" smtClean="0">
                <a:latin typeface="Arial" pitchFamily="34" charset="0"/>
                <a:cs typeface="Arial" pitchFamily="34" charset="0"/>
              </a:rPr>
              <a:t>N</a:t>
            </a:r>
            <a:r>
              <a:rPr lang="en-US" sz="2400" dirty="0" smtClean="0">
                <a:latin typeface="Arial" pitchFamily="34" charset="0"/>
                <a:cs typeface="Arial" pitchFamily="34" charset="0"/>
              </a:rPr>
              <a:t>avigation </a:t>
            </a:r>
            <a:r>
              <a:rPr lang="en-US" sz="2400" b="1" dirty="0" smtClean="0">
                <a:latin typeface="Arial" pitchFamily="34" charset="0"/>
                <a:cs typeface="Arial" pitchFamily="34" charset="0"/>
              </a:rPr>
              <a:t>S</a:t>
            </a:r>
            <a:r>
              <a:rPr lang="en-US" sz="2400" dirty="0" smtClean="0">
                <a:latin typeface="Arial" pitchFamily="34" charset="0"/>
                <a:cs typeface="Arial" pitchFamily="34" charset="0"/>
              </a:rPr>
              <a:t>atellite </a:t>
            </a:r>
            <a:r>
              <a:rPr lang="en-US" sz="2400" b="1" dirty="0" smtClean="0">
                <a:latin typeface="Arial" pitchFamily="34" charset="0"/>
                <a:cs typeface="Arial" pitchFamily="34" charset="0"/>
              </a:rPr>
              <a:t>S</a:t>
            </a:r>
            <a:r>
              <a:rPr lang="en-US" sz="2400" dirty="0" smtClean="0">
                <a:latin typeface="Arial" pitchFamily="34" charset="0"/>
                <a:cs typeface="Arial" pitchFamily="34" charset="0"/>
              </a:rPr>
              <a:t>ystem, </a:t>
            </a:r>
            <a:r>
              <a:rPr lang="en-US" sz="2400" b="1" dirty="0" err="1" smtClean="0">
                <a:latin typeface="Arial" pitchFamily="34" charset="0"/>
                <a:cs typeface="Arial" pitchFamily="34" charset="0"/>
              </a:rPr>
              <a:t>NavIC</a:t>
            </a:r>
            <a:r>
              <a:rPr lang="en-US" sz="2400" dirty="0" smtClean="0">
                <a:latin typeface="Arial" pitchFamily="34" charset="0"/>
                <a:cs typeface="Arial" pitchFamily="34" charset="0"/>
              </a:rPr>
              <a:t>)</a:t>
            </a:r>
          </a:p>
          <a:p>
            <a:pPr lvl="1">
              <a:buFont typeface="Wingdings" pitchFamily="2" charset="2"/>
              <a:buChar char="§"/>
            </a:pPr>
            <a:r>
              <a:rPr lang="en-IN" sz="2400" dirty="0" smtClean="0">
                <a:latin typeface="Arial" pitchFamily="34" charset="0"/>
                <a:cs typeface="Arial" pitchFamily="34" charset="0"/>
              </a:rPr>
              <a:t>GAGAN </a:t>
            </a:r>
            <a:r>
              <a:rPr lang="en-IN" sz="2800" dirty="0" smtClean="0">
                <a:solidFill>
                  <a:srgbClr val="0033CC"/>
                </a:solidFill>
                <a:latin typeface="Arial" pitchFamily="34" charset="0"/>
                <a:cs typeface="Arial" pitchFamily="34" charset="0"/>
              </a:rPr>
              <a:t>(</a:t>
            </a:r>
            <a:r>
              <a:rPr lang="en-IN" sz="2800" b="1" dirty="0" smtClean="0">
                <a:solidFill>
                  <a:srgbClr val="0033CC"/>
                </a:solidFill>
                <a:latin typeface="Arial" pitchFamily="34" charset="0"/>
                <a:cs typeface="Arial" pitchFamily="34" charset="0"/>
              </a:rPr>
              <a:t>G</a:t>
            </a:r>
            <a:r>
              <a:rPr lang="en-IN" sz="2800" dirty="0" smtClean="0">
                <a:solidFill>
                  <a:srgbClr val="0033CC"/>
                </a:solidFill>
                <a:latin typeface="Arial" pitchFamily="34" charset="0"/>
                <a:cs typeface="Arial" pitchFamily="34" charset="0"/>
              </a:rPr>
              <a:t>PS</a:t>
            </a:r>
            <a:r>
              <a:rPr lang="en-IN" sz="2800" dirty="0">
                <a:solidFill>
                  <a:srgbClr val="0033CC"/>
                </a:solidFill>
                <a:latin typeface="Arial" pitchFamily="34" charset="0"/>
                <a:cs typeface="Arial" pitchFamily="34" charset="0"/>
              </a:rPr>
              <a:t> </a:t>
            </a:r>
            <a:r>
              <a:rPr lang="en-IN" sz="2800" b="1" dirty="0">
                <a:solidFill>
                  <a:srgbClr val="0033CC"/>
                </a:solidFill>
                <a:latin typeface="Arial" pitchFamily="34" charset="0"/>
                <a:cs typeface="Arial" pitchFamily="34" charset="0"/>
              </a:rPr>
              <a:t>A</a:t>
            </a:r>
            <a:r>
              <a:rPr lang="en-IN" sz="2800" dirty="0">
                <a:solidFill>
                  <a:srgbClr val="0033CC"/>
                </a:solidFill>
                <a:latin typeface="Arial" pitchFamily="34" charset="0"/>
                <a:cs typeface="Arial" pitchFamily="34" charset="0"/>
              </a:rPr>
              <a:t>ided </a:t>
            </a:r>
            <a:r>
              <a:rPr lang="en-IN" sz="2800" b="1" dirty="0">
                <a:solidFill>
                  <a:srgbClr val="0033CC"/>
                </a:solidFill>
                <a:latin typeface="Arial" pitchFamily="34" charset="0"/>
                <a:cs typeface="Arial" pitchFamily="34" charset="0"/>
              </a:rPr>
              <a:t>G</a:t>
            </a:r>
            <a:r>
              <a:rPr lang="en-IN" sz="2800" dirty="0">
                <a:solidFill>
                  <a:srgbClr val="0033CC"/>
                </a:solidFill>
                <a:latin typeface="Arial" pitchFamily="34" charset="0"/>
                <a:cs typeface="Arial" pitchFamily="34" charset="0"/>
              </a:rPr>
              <a:t>eo </a:t>
            </a:r>
            <a:r>
              <a:rPr lang="en-IN" sz="2800" b="1" dirty="0">
                <a:solidFill>
                  <a:srgbClr val="0033CC"/>
                </a:solidFill>
                <a:latin typeface="Arial" pitchFamily="34" charset="0"/>
                <a:cs typeface="Arial" pitchFamily="34" charset="0"/>
              </a:rPr>
              <a:t>A</a:t>
            </a:r>
            <a:r>
              <a:rPr lang="en-IN" sz="2800" dirty="0">
                <a:solidFill>
                  <a:srgbClr val="0033CC"/>
                </a:solidFill>
                <a:latin typeface="Arial" pitchFamily="34" charset="0"/>
                <a:cs typeface="Arial" pitchFamily="34" charset="0"/>
              </a:rPr>
              <a:t>ugmented </a:t>
            </a:r>
            <a:r>
              <a:rPr lang="en-IN" sz="2800" b="1" dirty="0">
                <a:solidFill>
                  <a:srgbClr val="0033CC"/>
                </a:solidFill>
                <a:latin typeface="Arial" pitchFamily="34" charset="0"/>
                <a:cs typeface="Arial" pitchFamily="34" charset="0"/>
              </a:rPr>
              <a:t>N</a:t>
            </a:r>
            <a:r>
              <a:rPr lang="en-IN" sz="2800" dirty="0">
                <a:solidFill>
                  <a:srgbClr val="0033CC"/>
                </a:solidFill>
                <a:latin typeface="Arial" pitchFamily="34" charset="0"/>
                <a:cs typeface="Arial" pitchFamily="34" charset="0"/>
              </a:rPr>
              <a:t>avigation) </a:t>
            </a:r>
            <a:endParaRPr lang="en-US" sz="2800" dirty="0">
              <a:solidFill>
                <a:srgbClr val="0033CC"/>
              </a:solidFill>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5</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APPLICATION OF GPS</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Used for navigation by mariners and fishermen</a:t>
            </a:r>
          </a:p>
          <a:p>
            <a:r>
              <a:rPr lang="en-US" dirty="0" smtClean="0">
                <a:latin typeface="Arial" pitchFamily="34" charset="0"/>
                <a:cs typeface="Arial" pitchFamily="34" charset="0"/>
              </a:rPr>
              <a:t>Survey operations</a:t>
            </a:r>
          </a:p>
          <a:p>
            <a:r>
              <a:rPr lang="en-US" dirty="0" smtClean="0">
                <a:latin typeface="Arial" pitchFamily="34" charset="0"/>
                <a:cs typeface="Arial" pitchFamily="34" charset="0"/>
              </a:rPr>
              <a:t>Emergency road side assistance at the push of a button</a:t>
            </a:r>
          </a:p>
          <a:p>
            <a:r>
              <a:rPr lang="en-US" dirty="0" smtClean="0">
                <a:latin typeface="Arial" pitchFamily="34" charset="0"/>
                <a:cs typeface="Arial" pitchFamily="34" charset="0"/>
              </a:rPr>
              <a:t>Vehicle tracking</a:t>
            </a:r>
          </a:p>
          <a:p>
            <a:r>
              <a:rPr lang="en-US" dirty="0" smtClean="0">
                <a:latin typeface="Arial" pitchFamily="34" charset="0"/>
                <a:cs typeface="Arial" pitchFamily="34" charset="0"/>
              </a:rPr>
              <a:t>Route guidance</a:t>
            </a:r>
          </a:p>
          <a:p>
            <a:endParaRPr lang="en-US" dirty="0" smtClean="0"/>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50</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98080" cy="1143000"/>
          </a:xfrm>
        </p:spPr>
        <p:txBody>
          <a:bodyPr/>
          <a:lstStyle/>
          <a:p>
            <a:pPr>
              <a:defRPr/>
            </a:pPr>
            <a:r>
              <a:rPr lang="en-US" dirty="0">
                <a:latin typeface="Arial" pitchFamily="34" charset="0"/>
                <a:cs typeface="Arial" pitchFamily="34" charset="0"/>
              </a:rPr>
              <a:t>GLOBAL POSITIONING SYSTEM (GPS)</a:t>
            </a:r>
          </a:p>
        </p:txBody>
      </p:sp>
      <p:sp>
        <p:nvSpPr>
          <p:cNvPr id="20483" name="Content Placeholder 2"/>
          <p:cNvSpPr>
            <a:spLocks noGrp="1"/>
          </p:cNvSpPr>
          <p:nvPr>
            <p:ph idx="1"/>
          </p:nvPr>
        </p:nvSpPr>
        <p:spPr>
          <a:xfrm>
            <a:off x="609600" y="1600200"/>
            <a:ext cx="7467600" cy="4525963"/>
          </a:xfrm>
        </p:spPr>
        <p:txBody>
          <a:bodyPr>
            <a:normAutofit fontScale="92500" lnSpcReduction="10000"/>
          </a:bodyPr>
          <a:lstStyle/>
          <a:p>
            <a:pPr algn="just"/>
            <a:r>
              <a:rPr lang="en-US" dirty="0" smtClean="0">
                <a:latin typeface="Arial" pitchFamily="34" charset="0"/>
                <a:cs typeface="Arial" pitchFamily="34" charset="0"/>
              </a:rPr>
              <a:t>Satellite-based radio navigation system</a:t>
            </a:r>
          </a:p>
          <a:p>
            <a:pPr algn="just"/>
            <a:r>
              <a:rPr lang="en-US" dirty="0" smtClean="0">
                <a:latin typeface="Arial" pitchFamily="34" charset="0"/>
                <a:cs typeface="Arial" pitchFamily="34" charset="0"/>
              </a:rPr>
              <a:t>High precise positioning system</a:t>
            </a:r>
          </a:p>
          <a:p>
            <a:pPr algn="just"/>
            <a:r>
              <a:rPr lang="en-US" dirty="0" smtClean="0">
                <a:latin typeface="Arial" pitchFamily="34" charset="0"/>
                <a:cs typeface="Arial" pitchFamily="34" charset="0"/>
              </a:rPr>
              <a:t>Developed by US dept of </a:t>
            </a:r>
            <a:r>
              <a:rPr lang="en-US" dirty="0" err="1" smtClean="0">
                <a:latin typeface="Arial" pitchFamily="34" charset="0"/>
                <a:cs typeface="Arial" pitchFamily="34" charset="0"/>
              </a:rPr>
              <a:t>Defence</a:t>
            </a: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Shortened form of NAVSTAR GPS </a:t>
            </a:r>
          </a:p>
          <a:p>
            <a:pPr lvl="1" algn="just"/>
            <a:r>
              <a:rPr lang="en-US" dirty="0" err="1" smtClean="0">
                <a:solidFill>
                  <a:srgbClr val="C00000"/>
                </a:solidFill>
                <a:latin typeface="Arial" pitchFamily="34" charset="0"/>
                <a:cs typeface="Arial" pitchFamily="34" charset="0"/>
              </a:rPr>
              <a:t>NAV</a:t>
            </a:r>
            <a:r>
              <a:rPr lang="en-US" dirty="0" err="1" smtClean="0">
                <a:latin typeface="Arial" pitchFamily="34" charset="0"/>
                <a:cs typeface="Arial" pitchFamily="34" charset="0"/>
              </a:rPr>
              <a:t>igation</a:t>
            </a:r>
            <a:r>
              <a:rPr lang="en-US" dirty="0" smtClean="0">
                <a:latin typeface="Arial" pitchFamily="34" charset="0"/>
                <a:cs typeface="Arial" pitchFamily="34" charset="0"/>
              </a:rPr>
              <a:t> </a:t>
            </a:r>
            <a:r>
              <a:rPr lang="en-US" dirty="0" smtClean="0">
                <a:solidFill>
                  <a:srgbClr val="C00000"/>
                </a:solidFill>
                <a:latin typeface="Arial" pitchFamily="34" charset="0"/>
                <a:cs typeface="Arial" pitchFamily="34" charset="0"/>
              </a:rPr>
              <a:t>S</a:t>
            </a:r>
            <a:r>
              <a:rPr lang="en-US" dirty="0" smtClean="0">
                <a:latin typeface="Arial" pitchFamily="34" charset="0"/>
                <a:cs typeface="Arial" pitchFamily="34" charset="0"/>
              </a:rPr>
              <a:t>ystem with </a:t>
            </a:r>
            <a:r>
              <a:rPr lang="en-US" dirty="0" smtClean="0">
                <a:solidFill>
                  <a:srgbClr val="C00000"/>
                </a:solidFill>
                <a:latin typeface="Arial" pitchFamily="34" charset="0"/>
                <a:cs typeface="Arial" pitchFamily="34" charset="0"/>
              </a:rPr>
              <a:t>T</a:t>
            </a:r>
            <a:r>
              <a:rPr lang="en-US" dirty="0" smtClean="0">
                <a:latin typeface="Arial" pitchFamily="34" charset="0"/>
                <a:cs typeface="Arial" pitchFamily="34" charset="0"/>
              </a:rPr>
              <a:t>ime </a:t>
            </a:r>
            <a:r>
              <a:rPr lang="en-US" dirty="0" smtClean="0">
                <a:solidFill>
                  <a:srgbClr val="C00000"/>
                </a:solidFill>
                <a:latin typeface="Arial" pitchFamily="34" charset="0"/>
                <a:cs typeface="Arial" pitchFamily="34" charset="0"/>
              </a:rPr>
              <a:t>A</a:t>
            </a:r>
            <a:r>
              <a:rPr lang="en-US" dirty="0" smtClean="0">
                <a:latin typeface="Arial" pitchFamily="34" charset="0"/>
                <a:cs typeface="Arial" pitchFamily="34" charset="0"/>
              </a:rPr>
              <a:t>nd </a:t>
            </a:r>
            <a:r>
              <a:rPr lang="en-US" dirty="0" smtClean="0">
                <a:solidFill>
                  <a:srgbClr val="C00000"/>
                </a:solidFill>
                <a:latin typeface="Arial" pitchFamily="34" charset="0"/>
                <a:cs typeface="Arial" pitchFamily="34" charset="0"/>
              </a:rPr>
              <a:t>R</a:t>
            </a:r>
            <a:r>
              <a:rPr lang="en-US" dirty="0" smtClean="0">
                <a:latin typeface="Arial" pitchFamily="34" charset="0"/>
                <a:cs typeface="Arial" pitchFamily="34" charset="0"/>
              </a:rPr>
              <a:t>anging </a:t>
            </a:r>
            <a:r>
              <a:rPr lang="en-US" dirty="0" smtClean="0">
                <a:solidFill>
                  <a:srgbClr val="C00000"/>
                </a:solidFill>
                <a:latin typeface="Arial" pitchFamily="34" charset="0"/>
                <a:cs typeface="Arial" pitchFamily="34" charset="0"/>
              </a:rPr>
              <a:t>G</a:t>
            </a:r>
            <a:r>
              <a:rPr lang="en-US" dirty="0" smtClean="0">
                <a:latin typeface="Arial" pitchFamily="34" charset="0"/>
                <a:cs typeface="Arial" pitchFamily="34" charset="0"/>
              </a:rPr>
              <a:t>lobal </a:t>
            </a:r>
            <a:r>
              <a:rPr lang="en-US" dirty="0" smtClean="0">
                <a:solidFill>
                  <a:srgbClr val="C00000"/>
                </a:solidFill>
                <a:latin typeface="Arial" pitchFamily="34" charset="0"/>
                <a:cs typeface="Arial" pitchFamily="34" charset="0"/>
              </a:rPr>
              <a:t>P</a:t>
            </a:r>
            <a:r>
              <a:rPr lang="en-US" dirty="0" smtClean="0">
                <a:latin typeface="Arial" pitchFamily="34" charset="0"/>
                <a:cs typeface="Arial" pitchFamily="34" charset="0"/>
              </a:rPr>
              <a:t>ositioning </a:t>
            </a:r>
            <a:r>
              <a:rPr lang="en-US" dirty="0" smtClean="0">
                <a:solidFill>
                  <a:srgbClr val="C00000"/>
                </a:solidFill>
                <a:latin typeface="Arial" pitchFamily="34" charset="0"/>
                <a:cs typeface="Arial" pitchFamily="34" charset="0"/>
              </a:rPr>
              <a:t>S</a:t>
            </a:r>
            <a:r>
              <a:rPr lang="en-US" dirty="0" smtClean="0">
                <a:latin typeface="Arial" pitchFamily="34" charset="0"/>
                <a:cs typeface="Arial" pitchFamily="34" charset="0"/>
              </a:rPr>
              <a:t>ystem</a:t>
            </a:r>
          </a:p>
          <a:p>
            <a:pPr algn="just"/>
            <a:r>
              <a:rPr lang="en-US" dirty="0" smtClean="0">
                <a:latin typeface="Arial" pitchFamily="34" charset="0"/>
                <a:cs typeface="Arial" pitchFamily="34" charset="0"/>
              </a:rPr>
              <a:t>Uses constellation of 24 operational satellites, to give  user an accurate position on earth</a:t>
            </a:r>
          </a:p>
        </p:txBody>
      </p:sp>
      <p:pic>
        <p:nvPicPr>
          <p:cNvPr id="20484" name="Picture 2"/>
          <p:cNvPicPr>
            <a:picLocks noChangeAspect="1" noChangeArrowheads="1"/>
          </p:cNvPicPr>
          <p:nvPr/>
        </p:nvPicPr>
        <p:blipFill>
          <a:blip r:embed="rId2" cstate="print"/>
          <a:srcRect/>
          <a:stretch>
            <a:fillRect/>
          </a:stretch>
        </p:blipFill>
        <p:spPr bwMode="auto">
          <a:xfrm>
            <a:off x="7239000" y="2209800"/>
            <a:ext cx="1600200" cy="14573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25/09/2017</a:t>
            </a:r>
            <a:endParaRPr lang="en-IN"/>
          </a:p>
        </p:txBody>
      </p:sp>
      <p:sp>
        <p:nvSpPr>
          <p:cNvPr id="9" name="Slide Number Placeholder 8"/>
          <p:cNvSpPr>
            <a:spLocks noGrp="1"/>
          </p:cNvSpPr>
          <p:nvPr>
            <p:ph type="sldNum" sz="quarter" idx="12"/>
          </p:nvPr>
        </p:nvSpPr>
        <p:spPr/>
        <p:txBody>
          <a:bodyPr/>
          <a:lstStyle/>
          <a:p>
            <a:fld id="{516BB911-B03F-4864-A784-ADC618201674}" type="slidenum">
              <a:rPr lang="en-IN" smtClean="0"/>
              <a:pPr/>
              <a:t>6</a:t>
            </a:fld>
            <a:endParaRPr lang="en-IN"/>
          </a:p>
        </p:txBody>
      </p:sp>
      <p:sp>
        <p:nvSpPr>
          <p:cNvPr id="10" name="Footer Placeholder 9"/>
          <p:cNvSpPr>
            <a:spLocks noGrp="1"/>
          </p:cNvSpPr>
          <p:nvPr>
            <p:ph type="ftr" sz="quarter" idx="11"/>
          </p:nvPr>
        </p:nvSpPr>
        <p:spPr/>
        <p:txBody>
          <a:bodyPr/>
          <a:lstStyle/>
          <a:p>
            <a:r>
              <a:rPr lang="en-IN" smtClean="0"/>
              <a:t>College of Engineering Trivandrum</a:t>
            </a: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GLOBAL POSITIONING SYSTEM (GPS) (Contd.)</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Originally designed for military purpose</a:t>
            </a:r>
          </a:p>
          <a:p>
            <a:r>
              <a:rPr lang="en-US" dirty="0" smtClean="0">
                <a:latin typeface="Arial" pitchFamily="34" charset="0"/>
                <a:cs typeface="Arial" pitchFamily="34" charset="0"/>
              </a:rPr>
              <a:t>Later used for marine navigation and surveying</a:t>
            </a:r>
          </a:p>
          <a:p>
            <a:r>
              <a:rPr lang="en-US" dirty="0" smtClean="0">
                <a:latin typeface="Arial" pitchFamily="34" charset="0"/>
                <a:cs typeface="Arial" pitchFamily="34" charset="0"/>
              </a:rPr>
              <a:t>Finding positional values accurately at any point on earth’s surface, at any time and in all weather conditions</a:t>
            </a:r>
            <a:endParaRPr lang="en-IN"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7</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itchFamily="34" charset="0"/>
                <a:cs typeface="Arial" pitchFamily="34" charset="0"/>
              </a:rPr>
              <a:t>SYSTEM OVERVIEW OF GPS</a:t>
            </a:r>
            <a:endParaRPr lang="en-US" dirty="0">
              <a:latin typeface="Arial" pitchFamily="34" charset="0"/>
              <a:cs typeface="Arial" pitchFamily="34" charset="0"/>
            </a:endParaRPr>
          </a:p>
        </p:txBody>
      </p:sp>
      <p:sp>
        <p:nvSpPr>
          <p:cNvPr id="21507" name="Content Placeholder 2"/>
          <p:cNvSpPr>
            <a:spLocks noGrp="1"/>
          </p:cNvSpPr>
          <p:nvPr>
            <p:ph idx="1"/>
          </p:nvPr>
        </p:nvSpPr>
        <p:spPr>
          <a:xfrm>
            <a:off x="1143000" y="1447800"/>
            <a:ext cx="7498080" cy="4800600"/>
          </a:xfrm>
        </p:spPr>
        <p:txBody>
          <a:bodyPr>
            <a:normAutofit lnSpcReduction="10000"/>
          </a:bodyPr>
          <a:lstStyle/>
          <a:p>
            <a:r>
              <a:rPr lang="en-US" dirty="0" smtClean="0">
                <a:latin typeface="Arial" pitchFamily="34" charset="0"/>
                <a:cs typeface="Arial" pitchFamily="34" charset="0"/>
              </a:rPr>
              <a:t>Space segment </a:t>
            </a:r>
          </a:p>
          <a:p>
            <a:pPr lvl="1"/>
            <a:r>
              <a:rPr lang="en-US" dirty="0" smtClean="0">
                <a:latin typeface="Arial" pitchFamily="34" charset="0"/>
                <a:cs typeface="Arial" pitchFamily="34" charset="0"/>
              </a:rPr>
              <a:t> Satellites orbiting the earth</a:t>
            </a:r>
          </a:p>
          <a:p>
            <a:r>
              <a:rPr lang="en-US" dirty="0" smtClean="0">
                <a:latin typeface="Arial" pitchFamily="34" charset="0"/>
                <a:cs typeface="Arial" pitchFamily="34" charset="0"/>
              </a:rPr>
              <a:t>Control segment </a:t>
            </a:r>
          </a:p>
          <a:p>
            <a:pPr lvl="1"/>
            <a:r>
              <a:rPr lang="en-US" dirty="0" smtClean="0">
                <a:latin typeface="Arial" pitchFamily="34" charset="0"/>
                <a:cs typeface="Arial" pitchFamily="34" charset="0"/>
              </a:rPr>
              <a:t>Control stations positioned at various locations to control the satellites</a:t>
            </a:r>
          </a:p>
          <a:p>
            <a:r>
              <a:rPr lang="en-US" dirty="0" smtClean="0">
                <a:latin typeface="Arial" pitchFamily="34" charset="0"/>
                <a:cs typeface="Arial" pitchFamily="34" charset="0"/>
              </a:rPr>
              <a:t>User segment – GPS users</a:t>
            </a:r>
          </a:p>
          <a:p>
            <a:pPr lvl="1"/>
            <a:r>
              <a:rPr lang="en-US" dirty="0" smtClean="0">
                <a:latin typeface="Arial" pitchFamily="34" charset="0"/>
                <a:cs typeface="Arial" pitchFamily="34" charset="0"/>
              </a:rPr>
              <a:t>Anybody who receives and uses the GPS signal comes under this segment</a:t>
            </a:r>
          </a:p>
          <a:p>
            <a:pPr>
              <a:buFont typeface="Arial" charset="0"/>
              <a:buNone/>
            </a:pPr>
            <a:r>
              <a:rPr lang="en-US" dirty="0" smtClean="0"/>
              <a:t>		</a:t>
            </a:r>
          </a:p>
        </p:txBody>
      </p:sp>
      <p:sp>
        <p:nvSpPr>
          <p:cNvPr id="6" name="Date Placeholder 5"/>
          <p:cNvSpPr>
            <a:spLocks noGrp="1"/>
          </p:cNvSpPr>
          <p:nvPr>
            <p:ph type="dt" sz="half" idx="10"/>
          </p:nvPr>
        </p:nvSpPr>
        <p:spPr/>
        <p:txBody>
          <a:bodyPr/>
          <a:lstStyle/>
          <a:p>
            <a:r>
              <a:rPr lang="en-US" smtClean="0"/>
              <a:t>25/09/2017</a:t>
            </a:r>
            <a:endParaRPr lang="en-IN"/>
          </a:p>
        </p:txBody>
      </p:sp>
      <p:sp>
        <p:nvSpPr>
          <p:cNvPr id="9" name="Slide Number Placeholder 8"/>
          <p:cNvSpPr>
            <a:spLocks noGrp="1"/>
          </p:cNvSpPr>
          <p:nvPr>
            <p:ph type="sldNum" sz="quarter" idx="12"/>
          </p:nvPr>
        </p:nvSpPr>
        <p:spPr/>
        <p:txBody>
          <a:bodyPr/>
          <a:lstStyle/>
          <a:p>
            <a:fld id="{516BB911-B03F-4864-A784-ADC618201674}" type="slidenum">
              <a:rPr lang="en-IN" smtClean="0"/>
              <a:pPr/>
              <a:t>8</a:t>
            </a:fld>
            <a:endParaRPr lang="en-IN"/>
          </a:p>
        </p:txBody>
      </p:sp>
      <p:sp>
        <p:nvSpPr>
          <p:cNvPr id="10" name="Footer Placeholder 9"/>
          <p:cNvSpPr>
            <a:spLocks noGrp="1"/>
          </p:cNvSpPr>
          <p:nvPr>
            <p:ph type="ftr" sz="quarter" idx="11"/>
          </p:nvPr>
        </p:nvSpPr>
        <p:spPr/>
        <p:txBody>
          <a:bodyPr/>
          <a:lstStyle/>
          <a:p>
            <a:r>
              <a:rPr lang="en-IN" smtClean="0"/>
              <a:t>College of Engineering Trivandrum</a:t>
            </a: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SYSTEM OVERVIEW OF GPS (Contd..)</a:t>
            </a:r>
            <a:endParaRPr lang="en-IN"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IN" dirty="0"/>
          </a:p>
        </p:txBody>
      </p:sp>
      <p:pic>
        <p:nvPicPr>
          <p:cNvPr id="38914" name="Picture 2" descr="Image result for POSITION CALCULATION of GPS receiver"/>
          <p:cNvPicPr>
            <a:picLocks noChangeAspect="1" noChangeArrowheads="1"/>
          </p:cNvPicPr>
          <p:nvPr/>
        </p:nvPicPr>
        <p:blipFill>
          <a:blip r:embed="rId2" cstate="print"/>
          <a:srcRect/>
          <a:stretch>
            <a:fillRect/>
          </a:stretch>
        </p:blipFill>
        <p:spPr bwMode="auto">
          <a:xfrm>
            <a:off x="1828800" y="1447800"/>
            <a:ext cx="6781800" cy="5026511"/>
          </a:xfrm>
          <a:prstGeom prst="rect">
            <a:avLst/>
          </a:prstGeom>
          <a:noFill/>
        </p:spPr>
      </p:pic>
      <p:sp>
        <p:nvSpPr>
          <p:cNvPr id="7" name="Date Placeholder 6"/>
          <p:cNvSpPr>
            <a:spLocks noGrp="1"/>
          </p:cNvSpPr>
          <p:nvPr>
            <p:ph type="dt" sz="half" idx="10"/>
          </p:nvPr>
        </p:nvSpPr>
        <p:spPr/>
        <p:txBody>
          <a:bodyPr/>
          <a:lstStyle/>
          <a:p>
            <a:r>
              <a:rPr lang="en-US" smtClean="0"/>
              <a:t>25/09/2017</a:t>
            </a:r>
            <a:endParaRPr lang="en-IN"/>
          </a:p>
        </p:txBody>
      </p:sp>
      <p:sp>
        <p:nvSpPr>
          <p:cNvPr id="10" name="Slide Number Placeholder 9"/>
          <p:cNvSpPr>
            <a:spLocks noGrp="1"/>
          </p:cNvSpPr>
          <p:nvPr>
            <p:ph type="sldNum" sz="quarter" idx="12"/>
          </p:nvPr>
        </p:nvSpPr>
        <p:spPr/>
        <p:txBody>
          <a:bodyPr/>
          <a:lstStyle/>
          <a:p>
            <a:fld id="{516BB911-B03F-4864-A784-ADC618201674}" type="slidenum">
              <a:rPr lang="en-IN" smtClean="0"/>
              <a:pPr/>
              <a:t>9</a:t>
            </a:fld>
            <a:endParaRPr lang="en-IN"/>
          </a:p>
        </p:txBody>
      </p:sp>
      <p:sp>
        <p:nvSpPr>
          <p:cNvPr id="11" name="Footer Placeholder 10"/>
          <p:cNvSpPr>
            <a:spLocks noGrp="1"/>
          </p:cNvSpPr>
          <p:nvPr>
            <p:ph type="ftr" sz="quarter" idx="11"/>
          </p:nvPr>
        </p:nvSpPr>
        <p:spPr/>
        <p:txBody>
          <a:bodyPr/>
          <a:lstStyle/>
          <a:p>
            <a:r>
              <a:rPr lang="en-IN" smtClean="0"/>
              <a:t>College of Engineering Trivandrum</a:t>
            </a:r>
            <a:endParaRPr lang="en-IN"/>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1707</TotalTime>
  <Words>2493</Words>
  <Application>Microsoft Office PowerPoint</Application>
  <PresentationFormat>On-screen Show (4:3)</PresentationFormat>
  <Paragraphs>384</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MODULE  III</vt:lpstr>
      <vt:lpstr>GEOMATICS</vt:lpstr>
      <vt:lpstr>GLOBAL POSITIONING SYSTEM (GPS)</vt:lpstr>
      <vt:lpstr>GLOBAL NAVIGATION SATELITE SYSTEM(GNSS)</vt:lpstr>
      <vt:lpstr>Slide 5</vt:lpstr>
      <vt:lpstr>GLOBAL POSITIONING SYSTEM (GPS)</vt:lpstr>
      <vt:lpstr>GLOBAL POSITIONING SYSTEM (GPS) (Contd.)</vt:lpstr>
      <vt:lpstr>SYSTEM OVERVIEW OF GPS</vt:lpstr>
      <vt:lpstr>SYSTEM OVERVIEW OF GPS (Contd..)</vt:lpstr>
      <vt:lpstr>THE SPACE SEGMENT</vt:lpstr>
      <vt:lpstr>FUNCTIONS OF SATELLITES</vt:lpstr>
      <vt:lpstr>CONTROL SEGMENT</vt:lpstr>
      <vt:lpstr>CONTROL SEGMENT (Contd..)</vt:lpstr>
      <vt:lpstr>CONTROL SEGMENT (Contd..)</vt:lpstr>
      <vt:lpstr>THE USER SEGMENT</vt:lpstr>
      <vt:lpstr>THE USER SEGMENT</vt:lpstr>
      <vt:lpstr>WORKING OF GPS</vt:lpstr>
      <vt:lpstr>ADVANTAGES</vt:lpstr>
      <vt:lpstr>FEATURES OF GPS</vt:lpstr>
      <vt:lpstr>FEATURES OF GPS (Contd..)</vt:lpstr>
      <vt:lpstr>SIGNAL</vt:lpstr>
      <vt:lpstr>SIGNAL (Contd….)</vt:lpstr>
      <vt:lpstr>SIGNAL (Contd….)</vt:lpstr>
      <vt:lpstr>GPS CODES</vt:lpstr>
      <vt:lpstr>GPS SATELLITE SIGNAL STRUCTURE</vt:lpstr>
      <vt:lpstr>GPS SATELLITE SIGNAL STRUCTURE (Contd..)</vt:lpstr>
      <vt:lpstr>SATELLITE RANGING</vt:lpstr>
      <vt:lpstr>SATELLITE RANGING - TIME CALCULATION</vt:lpstr>
      <vt:lpstr>SATELLITE RANGING - POSITION CALCULATION</vt:lpstr>
      <vt:lpstr>SATELLITE RANGING - POSITION CALCULATION (Contd..)</vt:lpstr>
      <vt:lpstr>SATELLITE RANGING - POSITION CALCULATION (Contd..)</vt:lpstr>
      <vt:lpstr>GPS MEASUREMENT  TECHNIQUES</vt:lpstr>
      <vt:lpstr> CARRIER PHASE MEASUREMNT</vt:lpstr>
      <vt:lpstr>CODE PHASE MEASUREMENT</vt:lpstr>
      <vt:lpstr>Carrier phase vs code phase</vt:lpstr>
      <vt:lpstr>GPS ERRORS</vt:lpstr>
      <vt:lpstr>1. EPHEMERIS ERRORS</vt:lpstr>
      <vt:lpstr>2. CLOCK STABILITY</vt:lpstr>
      <vt:lpstr>3. IONOSPHERIC DELAYS</vt:lpstr>
      <vt:lpstr>Slide 40</vt:lpstr>
      <vt:lpstr>4. TROPOSPHERIC DELAYS</vt:lpstr>
      <vt:lpstr>5. SIGNAL MULTIPATH</vt:lpstr>
      <vt:lpstr>Slide 43</vt:lpstr>
      <vt:lpstr>6. GEOMETRIC DILUTION OF PRECISION (GDOP)</vt:lpstr>
      <vt:lpstr>GDOP</vt:lpstr>
      <vt:lpstr>7. SATELLITE AND RECEIVER CLOCK ERRORS</vt:lpstr>
      <vt:lpstr>8. ANTI-SPOOFING (A/S)</vt:lpstr>
      <vt:lpstr>Slide 48</vt:lpstr>
      <vt:lpstr>9. RECEIVER NOISE</vt:lpstr>
      <vt:lpstr>APPLICATION OF GPS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dc:creator>
  <cp:lastModifiedBy>anu</cp:lastModifiedBy>
  <cp:revision>120</cp:revision>
  <dcterms:created xsi:type="dcterms:W3CDTF">2017-07-12T17:03:39Z</dcterms:created>
  <dcterms:modified xsi:type="dcterms:W3CDTF">2017-10-25T16:32:29Z</dcterms:modified>
</cp:coreProperties>
</file>