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5"/>
  </p:notesMasterIdLst>
  <p:sldIdLst>
    <p:sldId id="292" r:id="rId2"/>
    <p:sldId id="257" r:id="rId3"/>
    <p:sldId id="385" r:id="rId4"/>
    <p:sldId id="386" r:id="rId5"/>
    <p:sldId id="258" r:id="rId6"/>
    <p:sldId id="276" r:id="rId7"/>
    <p:sldId id="277" r:id="rId8"/>
    <p:sldId id="278" r:id="rId9"/>
    <p:sldId id="279" r:id="rId10"/>
    <p:sldId id="281" r:id="rId11"/>
    <p:sldId id="282" r:id="rId12"/>
    <p:sldId id="283" r:id="rId13"/>
    <p:sldId id="259" r:id="rId14"/>
    <p:sldId id="260" r:id="rId15"/>
    <p:sldId id="262" r:id="rId16"/>
    <p:sldId id="407" r:id="rId17"/>
    <p:sldId id="293" r:id="rId18"/>
    <p:sldId id="323" r:id="rId19"/>
    <p:sldId id="264" r:id="rId20"/>
    <p:sldId id="265" r:id="rId21"/>
    <p:sldId id="266" r:id="rId22"/>
    <p:sldId id="267" r:id="rId23"/>
    <p:sldId id="268" r:id="rId24"/>
    <p:sldId id="269" r:id="rId25"/>
    <p:sldId id="270" r:id="rId26"/>
    <p:sldId id="271" r:id="rId27"/>
    <p:sldId id="272" r:id="rId28"/>
    <p:sldId id="273" r:id="rId29"/>
    <p:sldId id="274" r:id="rId30"/>
    <p:sldId id="301" r:id="rId31"/>
    <p:sldId id="302" r:id="rId32"/>
    <p:sldId id="324" r:id="rId33"/>
    <p:sldId id="325" r:id="rId34"/>
    <p:sldId id="326" r:id="rId35"/>
    <p:sldId id="405" r:id="rId36"/>
    <p:sldId id="406" r:id="rId37"/>
    <p:sldId id="327" r:id="rId38"/>
    <p:sldId id="330" r:id="rId39"/>
    <p:sldId id="333" r:id="rId40"/>
    <p:sldId id="341" r:id="rId41"/>
    <p:sldId id="331" r:id="rId42"/>
    <p:sldId id="332" r:id="rId43"/>
    <p:sldId id="408" r:id="rId44"/>
    <p:sldId id="390" r:id="rId45"/>
    <p:sldId id="391" r:id="rId46"/>
    <p:sldId id="403" r:id="rId47"/>
    <p:sldId id="389" r:id="rId48"/>
    <p:sldId id="409" r:id="rId49"/>
    <p:sldId id="410" r:id="rId50"/>
    <p:sldId id="411" r:id="rId51"/>
    <p:sldId id="412" r:id="rId52"/>
    <p:sldId id="413" r:id="rId53"/>
    <p:sldId id="414" r:id="rId54"/>
    <p:sldId id="397" r:id="rId55"/>
    <p:sldId id="398" r:id="rId56"/>
    <p:sldId id="401" r:id="rId57"/>
    <p:sldId id="399" r:id="rId58"/>
    <p:sldId id="400" r:id="rId59"/>
    <p:sldId id="366" r:id="rId60"/>
    <p:sldId id="367" r:id="rId61"/>
    <p:sldId id="373" r:id="rId62"/>
    <p:sldId id="382" r:id="rId63"/>
    <p:sldId id="383"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1583" autoAdjust="0"/>
    <p:restoredTop sz="90929"/>
  </p:normalViewPr>
  <p:slideViewPr>
    <p:cSldViewPr>
      <p:cViewPr varScale="1">
        <p:scale>
          <a:sx n="69" d="100"/>
          <a:sy n="69" d="100"/>
        </p:scale>
        <p:origin x="-1098"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dirty="0" smtClean="0"/>
              <a:t>College of Engineering Trivandrum</a:t>
            </a:r>
            <a:endParaRPr lang="en-US" dirty="0"/>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r>
              <a:rPr lang="en-US" dirty="0" smtClean="0"/>
              <a:t>14/11/2017</a:t>
            </a:r>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D2B5F-3D6E-4ACB-B454-43F0B77D9D59}" type="slidenum">
              <a:rPr lang="en-US"/>
              <a:pPr/>
              <a:t>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1FCBC-8DCC-4692-9A5B-AD69C88331BB}" type="slidenum">
              <a:rPr lang="en-US"/>
              <a:pPr/>
              <a:t>3</a:t>
            </a:fld>
            <a:endParaRPr lang="en-US"/>
          </a:p>
        </p:txBody>
      </p:sp>
      <p:sp>
        <p:nvSpPr>
          <p:cNvPr id="137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FED7A-1274-431A-9796-15D20583D862}" type="slidenum">
              <a:rPr lang="en-US"/>
              <a:pPr/>
              <a:t>4</a:t>
            </a:fld>
            <a:endParaRPr lang="en-US"/>
          </a:p>
        </p:txBody>
      </p:sp>
      <p:sp>
        <p:nvSpPr>
          <p:cNvPr id="258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8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5778" name="Group 2"/>
          <p:cNvGrpSpPr>
            <a:grpSpLocks/>
          </p:cNvGrpSpPr>
          <p:nvPr/>
        </p:nvGrpSpPr>
        <p:grpSpPr bwMode="auto">
          <a:xfrm>
            <a:off x="-1035050" y="1552575"/>
            <a:ext cx="10179050" cy="5305425"/>
            <a:chOff x="-652" y="978"/>
            <a:chExt cx="6412" cy="3342"/>
          </a:xfrm>
        </p:grpSpPr>
        <p:sp>
          <p:nvSpPr>
            <p:cNvPr id="7577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IN"/>
            </a:p>
          </p:txBody>
        </p:sp>
        <p:sp>
          <p:nvSpPr>
            <p:cNvPr id="7578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n-IN"/>
            </a:p>
          </p:txBody>
        </p:sp>
      </p:grpSp>
      <p:sp>
        <p:nvSpPr>
          <p:cNvPr id="7578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578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5783" name="Rectangle 7"/>
          <p:cNvSpPr>
            <a:spLocks noGrp="1" noChangeArrowheads="1"/>
          </p:cNvSpPr>
          <p:nvPr>
            <p:ph type="dt" sz="quarter" idx="2"/>
          </p:nvPr>
        </p:nvSpPr>
        <p:spPr/>
        <p:txBody>
          <a:bodyPr/>
          <a:lstStyle>
            <a:lvl1pPr>
              <a:defRPr/>
            </a:lvl1pPr>
          </a:lstStyle>
          <a:p>
            <a:endParaRPr lang="en-US"/>
          </a:p>
        </p:txBody>
      </p:sp>
      <p:sp>
        <p:nvSpPr>
          <p:cNvPr id="75784" name="Rectangle 8"/>
          <p:cNvSpPr>
            <a:spLocks noGrp="1" noChangeArrowheads="1"/>
          </p:cNvSpPr>
          <p:nvPr>
            <p:ph type="ftr" sz="quarter" idx="3"/>
          </p:nvPr>
        </p:nvSpPr>
        <p:spPr/>
        <p:txBody>
          <a:bodyPr/>
          <a:lstStyle>
            <a:lvl1pPr>
              <a:defRPr/>
            </a:lvl1pPr>
          </a:lstStyle>
          <a:p>
            <a:r>
              <a:rPr lang="en-US" smtClean="0"/>
              <a:t>College of Engineering Trivandrum</a:t>
            </a:r>
            <a:endParaRPr lang="en-US"/>
          </a:p>
        </p:txBody>
      </p:sp>
      <p:sp>
        <p:nvSpPr>
          <p:cNvPr id="75785" name="Rectangle 9"/>
          <p:cNvSpPr>
            <a:spLocks noGrp="1" noChangeArrowheads="1"/>
          </p:cNvSpPr>
          <p:nvPr>
            <p:ph type="sldNum" sz="quarter" idx="4"/>
          </p:nvPr>
        </p:nvSpPr>
        <p:spPr/>
        <p:txBody>
          <a:bodyPr/>
          <a:lstStyle>
            <a:lvl1pPr>
              <a:defRPr/>
            </a:lvl1pPr>
          </a:lstStyle>
          <a:p>
            <a:fld id="{AEAF687B-93FC-4AEE-B24D-FD8E6C790A1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Engineering Trivandrum</a:t>
            </a:r>
            <a:endParaRPr lang="en-US"/>
          </a:p>
        </p:txBody>
      </p:sp>
      <p:sp>
        <p:nvSpPr>
          <p:cNvPr id="6" name="Slide Number Placeholder 5"/>
          <p:cNvSpPr>
            <a:spLocks noGrp="1"/>
          </p:cNvSpPr>
          <p:nvPr>
            <p:ph type="sldNum" sz="quarter" idx="12"/>
          </p:nvPr>
        </p:nvSpPr>
        <p:spPr/>
        <p:txBody>
          <a:bodyPr/>
          <a:lstStyle>
            <a:lvl1pPr>
              <a:defRPr/>
            </a:lvl1pPr>
          </a:lstStyle>
          <a:p>
            <a:fld id="{3D81F114-CF26-4AED-A7DB-F256D10B40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Engineering Trivandrum</a:t>
            </a:r>
            <a:endParaRPr lang="en-US"/>
          </a:p>
        </p:txBody>
      </p:sp>
      <p:sp>
        <p:nvSpPr>
          <p:cNvPr id="6" name="Slide Number Placeholder 5"/>
          <p:cNvSpPr>
            <a:spLocks noGrp="1"/>
          </p:cNvSpPr>
          <p:nvPr>
            <p:ph type="sldNum" sz="quarter" idx="12"/>
          </p:nvPr>
        </p:nvSpPr>
        <p:spPr/>
        <p:txBody>
          <a:bodyPr/>
          <a:lstStyle>
            <a:lvl1pPr>
              <a:defRPr/>
            </a:lvl1pPr>
          </a:lstStyle>
          <a:p>
            <a:fld id="{56706622-5C7B-4EB0-8B23-1A4DDF55F76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685800" y="1981200"/>
            <a:ext cx="3810000" cy="4114800"/>
          </a:xfrm>
        </p:spPr>
        <p:txBody>
          <a:bodyPr/>
          <a:lstStyle/>
          <a:p>
            <a:endParaRPr lang="en-IN"/>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College of Engineering Trivandrum</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8245374-E9D2-456F-8F81-A7C3BCF6D97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981200"/>
            <a:ext cx="3810000" cy="4114800"/>
          </a:xfrm>
        </p:spPr>
        <p:txBody>
          <a:bodyPr/>
          <a:lstStyle/>
          <a:p>
            <a:endParaRPr lang="en-IN"/>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College of Engineering Trivandrum</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6D64572-B2F7-423B-B825-AA28181724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a:buClr>
                <a:schemeClr val="tx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College of Engineering Trivandrum</a:t>
            </a:r>
            <a:endParaRPr lang="en-US" dirty="0"/>
          </a:p>
        </p:txBody>
      </p:sp>
      <p:sp>
        <p:nvSpPr>
          <p:cNvPr id="6" name="Slide Number Placeholder 5"/>
          <p:cNvSpPr>
            <a:spLocks noGrp="1"/>
          </p:cNvSpPr>
          <p:nvPr>
            <p:ph type="sldNum" sz="quarter" idx="12"/>
          </p:nvPr>
        </p:nvSpPr>
        <p:spPr/>
        <p:txBody>
          <a:bodyPr/>
          <a:lstStyle>
            <a:lvl1pPr>
              <a:defRPr/>
            </a:lvl1pPr>
          </a:lstStyle>
          <a:p>
            <a:fld id="{241C1ED0-E8A8-421F-999B-193422E802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College of Engineering Trivandrum</a:t>
            </a:r>
            <a:endParaRPr lang="en-US"/>
          </a:p>
        </p:txBody>
      </p:sp>
      <p:sp>
        <p:nvSpPr>
          <p:cNvPr id="6" name="Slide Number Placeholder 5"/>
          <p:cNvSpPr>
            <a:spLocks noGrp="1"/>
          </p:cNvSpPr>
          <p:nvPr>
            <p:ph type="sldNum" sz="quarter" idx="12"/>
          </p:nvPr>
        </p:nvSpPr>
        <p:spPr/>
        <p:txBody>
          <a:bodyPr/>
          <a:lstStyle>
            <a:lvl1pPr>
              <a:defRPr/>
            </a:lvl1pPr>
          </a:lstStyle>
          <a:p>
            <a:fld id="{AC26FEA1-0191-430F-9F54-97021302517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College of Engineering Trivandrum</a:t>
            </a:r>
            <a:endParaRPr lang="en-US"/>
          </a:p>
        </p:txBody>
      </p:sp>
      <p:sp>
        <p:nvSpPr>
          <p:cNvPr id="7" name="Slide Number Placeholder 6"/>
          <p:cNvSpPr>
            <a:spLocks noGrp="1"/>
          </p:cNvSpPr>
          <p:nvPr>
            <p:ph type="sldNum" sz="quarter" idx="12"/>
          </p:nvPr>
        </p:nvSpPr>
        <p:spPr/>
        <p:txBody>
          <a:bodyPr/>
          <a:lstStyle>
            <a:lvl1pPr>
              <a:defRPr/>
            </a:lvl1pPr>
          </a:lstStyle>
          <a:p>
            <a:fld id="{144AA632-1BE1-4E89-8D87-7D35AF06EEA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College of Engineering Trivandrum</a:t>
            </a:r>
            <a:endParaRPr lang="en-US"/>
          </a:p>
        </p:txBody>
      </p:sp>
      <p:sp>
        <p:nvSpPr>
          <p:cNvPr id="9" name="Slide Number Placeholder 8"/>
          <p:cNvSpPr>
            <a:spLocks noGrp="1"/>
          </p:cNvSpPr>
          <p:nvPr>
            <p:ph type="sldNum" sz="quarter" idx="12"/>
          </p:nvPr>
        </p:nvSpPr>
        <p:spPr/>
        <p:txBody>
          <a:bodyPr/>
          <a:lstStyle>
            <a:lvl1pPr>
              <a:defRPr/>
            </a:lvl1pPr>
          </a:lstStyle>
          <a:p>
            <a:fld id="{52C8388B-A439-425C-848B-FEE30E9474A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College of Engineering Trivandrum</a:t>
            </a:r>
            <a:endParaRPr lang="en-US"/>
          </a:p>
        </p:txBody>
      </p:sp>
      <p:sp>
        <p:nvSpPr>
          <p:cNvPr id="5" name="Slide Number Placeholder 4"/>
          <p:cNvSpPr>
            <a:spLocks noGrp="1"/>
          </p:cNvSpPr>
          <p:nvPr>
            <p:ph type="sldNum" sz="quarter" idx="12"/>
          </p:nvPr>
        </p:nvSpPr>
        <p:spPr/>
        <p:txBody>
          <a:bodyPr/>
          <a:lstStyle>
            <a:lvl1pPr>
              <a:defRPr/>
            </a:lvl1pPr>
          </a:lstStyle>
          <a:p>
            <a:fld id="{DFD8DCBF-1903-4A52-B6B8-6B2DA7589D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College of Engineering Trivandrum</a:t>
            </a:r>
            <a:endParaRPr lang="en-US"/>
          </a:p>
        </p:txBody>
      </p:sp>
      <p:sp>
        <p:nvSpPr>
          <p:cNvPr id="4" name="Slide Number Placeholder 3"/>
          <p:cNvSpPr>
            <a:spLocks noGrp="1"/>
          </p:cNvSpPr>
          <p:nvPr>
            <p:ph type="sldNum" sz="quarter" idx="12"/>
          </p:nvPr>
        </p:nvSpPr>
        <p:spPr/>
        <p:txBody>
          <a:bodyPr/>
          <a:lstStyle>
            <a:lvl1pPr>
              <a:defRPr/>
            </a:lvl1pPr>
          </a:lstStyle>
          <a:p>
            <a:fld id="{48D5D55D-ECB8-4BA9-9C8B-2236D16949E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College of Engineering Trivandrum</a:t>
            </a:r>
            <a:endParaRPr lang="en-US"/>
          </a:p>
        </p:txBody>
      </p:sp>
      <p:sp>
        <p:nvSpPr>
          <p:cNvPr id="7" name="Slide Number Placeholder 6"/>
          <p:cNvSpPr>
            <a:spLocks noGrp="1"/>
          </p:cNvSpPr>
          <p:nvPr>
            <p:ph type="sldNum" sz="quarter" idx="12"/>
          </p:nvPr>
        </p:nvSpPr>
        <p:spPr/>
        <p:txBody>
          <a:bodyPr/>
          <a:lstStyle>
            <a:lvl1pPr>
              <a:defRPr/>
            </a:lvl1pPr>
          </a:lstStyle>
          <a:p>
            <a:fld id="{26AB1D45-DB8E-4B2A-BFF0-7B411A3647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College of Engineering Trivandrum</a:t>
            </a:r>
            <a:endParaRPr lang="en-US"/>
          </a:p>
        </p:txBody>
      </p:sp>
      <p:sp>
        <p:nvSpPr>
          <p:cNvPr id="7" name="Slide Number Placeholder 6"/>
          <p:cNvSpPr>
            <a:spLocks noGrp="1"/>
          </p:cNvSpPr>
          <p:nvPr>
            <p:ph type="sldNum" sz="quarter" idx="12"/>
          </p:nvPr>
        </p:nvSpPr>
        <p:spPr/>
        <p:txBody>
          <a:bodyPr/>
          <a:lstStyle>
            <a:lvl1pPr>
              <a:defRPr/>
            </a:lvl1pPr>
          </a:lstStyle>
          <a:p>
            <a:fld id="{5D84CADA-D4D1-47DD-B1F8-E79390110F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1588"/>
            <a:ext cx="9132888" cy="6845300"/>
            <a:chOff x="0" y="1"/>
            <a:chExt cx="5753" cy="4312"/>
          </a:xfrm>
        </p:grpSpPr>
        <p:sp>
          <p:nvSpPr>
            <p:cNvPr id="7475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IN"/>
            </a:p>
          </p:txBody>
        </p:sp>
        <p:sp>
          <p:nvSpPr>
            <p:cNvPr id="7475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n-IN"/>
            </a:p>
          </p:txBody>
        </p:sp>
      </p:grpSp>
      <p:sp>
        <p:nvSpPr>
          <p:cNvPr id="7475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475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US"/>
          </a:p>
        </p:txBody>
      </p:sp>
      <p:sp>
        <p:nvSpPr>
          <p:cNvPr id="7475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r>
              <a:rPr lang="en-US" dirty="0" smtClean="0"/>
              <a:t>College of Engineering Trivandrum</a:t>
            </a:r>
            <a:endParaRPr lang="en-US" dirty="0"/>
          </a:p>
        </p:txBody>
      </p:sp>
      <p:sp>
        <p:nvSpPr>
          <p:cNvPr id="7476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45E8F1DD-5C25-4481-A6ED-4D010CB6B9B1}" type="slidenum">
              <a:rPr lang="en-US"/>
              <a:pPr/>
              <a:t>‹#›</a:t>
            </a:fld>
            <a:endParaRPr lang="en-US"/>
          </a:p>
        </p:txBody>
      </p:sp>
      <p:sp>
        <p:nvSpPr>
          <p:cNvPr id="7476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1"/>
        </a:buClr>
        <a:buSzPct val="80000"/>
        <a:buFont typeface="Wingdings"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file:///C:\Documents%20and%20Settings\civilhod1\My%20Documents\remote%20sensing\rm\Section%201_2%20Electromagnetic%20Radiation_files\wvfreq.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C:\Documents%20and%20Settings\civilhod1\My%20Documents\remote%20sensing\rm\Section%201_2%20Electromagnetic%20Radiation_files\equate1e.gif"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sz="5400">
              <a:latin typeface="Times New Roman" pitchFamily="18" charset="0"/>
            </a:endParaRPr>
          </a:p>
        </p:txBody>
      </p:sp>
      <p:sp>
        <p:nvSpPr>
          <p:cNvPr id="69635" name="Rectangle 3"/>
          <p:cNvSpPr>
            <a:spLocks noGrp="1" noChangeArrowheads="1"/>
          </p:cNvSpPr>
          <p:nvPr>
            <p:ph type="body" idx="1"/>
          </p:nvPr>
        </p:nvSpPr>
        <p:spPr/>
        <p:txBody>
          <a:bodyPr/>
          <a:lstStyle/>
          <a:p>
            <a:pPr algn="ctr">
              <a:buFont typeface="Wingdings" pitchFamily="2" charset="2"/>
              <a:buNone/>
            </a:pPr>
            <a:r>
              <a:rPr lang="en-US" sz="5400">
                <a:solidFill>
                  <a:schemeClr val="tx2"/>
                </a:solidFill>
                <a:effectLst>
                  <a:outerShdw blurRad="38100" dist="38100" dir="2700000" algn="tl">
                    <a:srgbClr val="000000"/>
                  </a:outerShdw>
                </a:effectLst>
              </a:rPr>
              <a:t>BASICS OF REMOTE SENSING</a:t>
            </a:r>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a:latin typeface="Times New Roman" pitchFamily="18" charset="0"/>
              </a:rPr>
              <a:t>Ground based Platforms</a:t>
            </a:r>
          </a:p>
        </p:txBody>
      </p:sp>
      <p:sp>
        <p:nvSpPr>
          <p:cNvPr id="57347" name="Rectangle 1027"/>
          <p:cNvSpPr>
            <a:spLocks noGrp="1" noChangeArrowheads="1"/>
          </p:cNvSpPr>
          <p:nvPr>
            <p:ph type="body" sz="half" idx="1"/>
          </p:nvPr>
        </p:nvSpPr>
        <p:spPr>
          <a:xfrm>
            <a:off x="304800" y="1676400"/>
            <a:ext cx="4191000" cy="4876800"/>
          </a:xfrm>
        </p:spPr>
        <p:txBody>
          <a:bodyPr/>
          <a:lstStyle/>
          <a:p>
            <a:pPr>
              <a:lnSpc>
                <a:spcPct val="90000"/>
              </a:lnSpc>
              <a:buFont typeface="Wingdings" pitchFamily="2" charset="2"/>
              <a:buChar char="v"/>
            </a:pPr>
            <a:r>
              <a:rPr lang="en-US" sz="2800" b="1" dirty="0">
                <a:cs typeface="Times New Roman" pitchFamily="18" charset="0"/>
              </a:rPr>
              <a:t>Ground-based sensors</a:t>
            </a:r>
            <a:r>
              <a:rPr lang="en-US" sz="2800" dirty="0">
                <a:cs typeface="Times New Roman" pitchFamily="18" charset="0"/>
              </a:rPr>
              <a:t> are often used to record detailed information about the surface </a:t>
            </a:r>
            <a:endParaRPr lang="en-US" sz="2800" dirty="0" smtClean="0">
              <a:cs typeface="Times New Roman" pitchFamily="18" charset="0"/>
            </a:endParaRPr>
          </a:p>
          <a:p>
            <a:pPr>
              <a:lnSpc>
                <a:spcPct val="90000"/>
              </a:lnSpc>
              <a:buFont typeface="Wingdings" pitchFamily="2" charset="2"/>
              <a:buChar char="v"/>
            </a:pPr>
            <a:r>
              <a:rPr lang="en-US" sz="2800" smtClean="0">
                <a:cs typeface="Times New Roman" pitchFamily="18" charset="0"/>
              </a:rPr>
              <a:t>Compared </a:t>
            </a:r>
            <a:r>
              <a:rPr lang="en-US" sz="2800" dirty="0">
                <a:cs typeface="Times New Roman" pitchFamily="18" charset="0"/>
              </a:rPr>
              <a:t>with information collected from aircraft or satellite sensors</a:t>
            </a:r>
            <a:r>
              <a:rPr lang="en-US" sz="2800" dirty="0"/>
              <a:t> </a:t>
            </a:r>
          </a:p>
          <a:p>
            <a:pPr>
              <a:lnSpc>
                <a:spcPct val="90000"/>
              </a:lnSpc>
              <a:buFont typeface="Wingdings" pitchFamily="2" charset="2"/>
              <a:buChar char="v"/>
            </a:pPr>
            <a:r>
              <a:rPr lang="en-US" sz="2800" dirty="0">
                <a:cs typeface="Times New Roman" pitchFamily="18" charset="0"/>
              </a:rPr>
              <a:t>Sensors may be placed on a ladder, scaffolding, tall building, cherry-picker, crane, etc</a:t>
            </a:r>
          </a:p>
        </p:txBody>
      </p:sp>
      <p:pic>
        <p:nvPicPr>
          <p:cNvPr id="57349" name="Picture 1029" descr="Photograph of a ground-based sensor"/>
          <p:cNvPicPr>
            <a:picLocks noGrp="1" noChangeAspect="1" noChangeArrowheads="1"/>
          </p:cNvPicPr>
          <p:nvPr>
            <p:ph type="clipArt" sz="half" idx="2"/>
          </p:nvPr>
        </p:nvPicPr>
        <p:blipFill>
          <a:blip r:embed="rId3"/>
          <a:srcRect/>
          <a:stretch>
            <a:fillRect/>
          </a:stretch>
        </p:blipFill>
        <p:spPr>
          <a:xfrm>
            <a:off x="4670425" y="1981200"/>
            <a:ext cx="3763963" cy="41148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additive="base">
                                        <p:cTn id="7" dur="500" fill="hold"/>
                                        <p:tgtEl>
                                          <p:spTgt spid="57349"/>
                                        </p:tgtEl>
                                        <p:attrNameLst>
                                          <p:attrName>ppt_x</p:attrName>
                                        </p:attrNameLst>
                                      </p:cBhvr>
                                      <p:tavLst>
                                        <p:tav tm="0">
                                          <p:val>
                                            <p:strVal val="0-#ppt_w/2"/>
                                          </p:val>
                                        </p:tav>
                                        <p:tav tm="100000">
                                          <p:val>
                                            <p:strVal val="#ppt_x"/>
                                          </p:val>
                                        </p:tav>
                                      </p:tavLst>
                                    </p:anim>
                                    <p:anim calcmode="lin" valueType="num">
                                      <p:cBhvr additive="base">
                                        <p:cTn id="8" dur="500" fill="hold"/>
                                        <p:tgtEl>
                                          <p:spTgt spid="57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 calcmode="lin" valueType="num">
                                      <p:cBhvr additive="base">
                                        <p:cTn id="19"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2" end="2"/>
                                            </p:txEl>
                                          </p:spTgt>
                                        </p:tgtEl>
                                        <p:attrNameLst>
                                          <p:attrName>style.visibility</p:attrName>
                                        </p:attrNameLst>
                                      </p:cBhvr>
                                      <p:to>
                                        <p:strVal val="visible"/>
                                      </p:to>
                                    </p:set>
                                    <p:anim calcmode="lin" valueType="num">
                                      <p:cBhvr additive="base">
                                        <p:cTn id="25"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r>
              <a:rPr lang="en-US" sz="6600">
                <a:latin typeface="Times New Roman" pitchFamily="18" charset="0"/>
              </a:rPr>
              <a:t>Aerial Platforms</a:t>
            </a:r>
          </a:p>
        </p:txBody>
      </p:sp>
      <p:sp>
        <p:nvSpPr>
          <p:cNvPr id="58371" name="Rectangle 1027"/>
          <p:cNvSpPr>
            <a:spLocks noGrp="1" noChangeArrowheads="1"/>
          </p:cNvSpPr>
          <p:nvPr>
            <p:ph type="body" sz="half" idx="1"/>
          </p:nvPr>
        </p:nvSpPr>
        <p:spPr>
          <a:xfrm>
            <a:off x="609600" y="2743200"/>
            <a:ext cx="3810000" cy="4114800"/>
          </a:xfrm>
        </p:spPr>
        <p:txBody>
          <a:bodyPr/>
          <a:lstStyle/>
          <a:p>
            <a:pPr>
              <a:buFont typeface="Wingdings" pitchFamily="2" charset="2"/>
              <a:buChar char="v"/>
            </a:pPr>
            <a:r>
              <a:rPr lang="en-US" sz="4800"/>
              <a:t>Balloons</a:t>
            </a:r>
          </a:p>
          <a:p>
            <a:pPr>
              <a:buFont typeface="Wingdings" pitchFamily="2" charset="2"/>
              <a:buChar char="v"/>
            </a:pPr>
            <a:r>
              <a:rPr lang="en-US" sz="4800"/>
              <a:t>Aircraft</a:t>
            </a:r>
          </a:p>
          <a:p>
            <a:pPr>
              <a:buFont typeface="Wingdings" pitchFamily="2" charset="2"/>
              <a:buChar char="v"/>
            </a:pPr>
            <a:r>
              <a:rPr lang="en-US" sz="4800"/>
              <a:t>Helicopters</a:t>
            </a:r>
          </a:p>
        </p:txBody>
      </p:sp>
      <p:pic>
        <p:nvPicPr>
          <p:cNvPr id="58373" name="Picture 1029" descr="Convair"/>
          <p:cNvPicPr>
            <a:picLocks noGrp="1" noChangeAspect="1" noChangeArrowheads="1"/>
          </p:cNvPicPr>
          <p:nvPr>
            <p:ph type="clipArt" sz="half" idx="2"/>
          </p:nvPr>
        </p:nvPicPr>
        <p:blipFill>
          <a:blip r:embed="rId3"/>
          <a:srcRect/>
          <a:stretch>
            <a:fillRect/>
          </a:stretch>
        </p:blipFill>
        <p:spPr>
          <a:xfrm>
            <a:off x="4227513" y="3240088"/>
            <a:ext cx="3810000" cy="1984375"/>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additive="base">
                                        <p:cTn id="7" dur="500" fill="hold"/>
                                        <p:tgtEl>
                                          <p:spTgt spid="58373"/>
                                        </p:tgtEl>
                                        <p:attrNameLst>
                                          <p:attrName>ppt_x</p:attrName>
                                        </p:attrNameLst>
                                      </p:cBhvr>
                                      <p:tavLst>
                                        <p:tav tm="0">
                                          <p:val>
                                            <p:strVal val="0-#ppt_w/2"/>
                                          </p:val>
                                        </p:tav>
                                        <p:tav tm="100000">
                                          <p:val>
                                            <p:strVal val="#ppt_x"/>
                                          </p:val>
                                        </p:tav>
                                      </p:tavLst>
                                    </p:anim>
                                    <p:anim calcmode="lin" valueType="num">
                                      <p:cBhvr additive="base">
                                        <p:cTn id="8" dur="500" fill="hold"/>
                                        <p:tgtEl>
                                          <p:spTgt spid="583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 calcmode="lin" valueType="num">
                                      <p:cBhvr additive="base">
                                        <p:cTn id="13"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1" end="1"/>
                                            </p:txEl>
                                          </p:spTgt>
                                        </p:tgtEl>
                                        <p:attrNameLst>
                                          <p:attrName>style.visibility</p:attrName>
                                        </p:attrNameLst>
                                      </p:cBhvr>
                                      <p:to>
                                        <p:strVal val="visible"/>
                                      </p:to>
                                    </p:set>
                                    <p:anim calcmode="lin" valueType="num">
                                      <p:cBhvr additive="base">
                                        <p:cTn id="19"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 calcmode="lin" valueType="num">
                                      <p:cBhvr additive="base">
                                        <p:cTn id="25"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6600">
                <a:latin typeface="Times New Roman" pitchFamily="18" charset="0"/>
              </a:rPr>
              <a:t>Space Platforms</a:t>
            </a:r>
          </a:p>
        </p:txBody>
      </p:sp>
      <p:sp>
        <p:nvSpPr>
          <p:cNvPr id="59396" name="Rectangle 4"/>
          <p:cNvSpPr>
            <a:spLocks noGrp="1" noChangeArrowheads="1"/>
          </p:cNvSpPr>
          <p:nvPr>
            <p:ph type="body" sz="half" idx="2"/>
          </p:nvPr>
        </p:nvSpPr>
        <p:spPr>
          <a:xfrm>
            <a:off x="4648200" y="2743200"/>
            <a:ext cx="4495800" cy="4114800"/>
          </a:xfrm>
        </p:spPr>
        <p:txBody>
          <a:bodyPr/>
          <a:lstStyle/>
          <a:p>
            <a:pPr>
              <a:buFont typeface="Wingdings" pitchFamily="2" charset="2"/>
              <a:buChar char="v"/>
            </a:pPr>
            <a:r>
              <a:rPr lang="en-US" sz="4800"/>
              <a:t>Space shuttle</a:t>
            </a:r>
          </a:p>
          <a:p>
            <a:pPr>
              <a:buFont typeface="Wingdings" pitchFamily="2" charset="2"/>
              <a:buChar char="v"/>
            </a:pPr>
            <a:r>
              <a:rPr lang="en-US" sz="4800"/>
              <a:t>Satellites</a:t>
            </a:r>
          </a:p>
        </p:txBody>
      </p:sp>
      <p:pic>
        <p:nvPicPr>
          <p:cNvPr id="59397" name="Picture 5" descr="Satellites"/>
          <p:cNvPicPr>
            <a:picLocks noGrp="1" noChangeAspect="1" noChangeArrowheads="1"/>
          </p:cNvPicPr>
          <p:nvPr>
            <p:ph type="clipArt" sz="half" idx="1"/>
          </p:nvPr>
        </p:nvPicPr>
        <p:blipFill>
          <a:blip r:embed="rId3"/>
          <a:srcRect/>
          <a:stretch>
            <a:fillRect/>
          </a:stretch>
        </p:blipFill>
        <p:spPr>
          <a:xfrm>
            <a:off x="685800" y="2509838"/>
            <a:ext cx="3810000" cy="3057525"/>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6">
                                            <p:txEl>
                                              <p:pRg st="0" end="0"/>
                                            </p:txEl>
                                          </p:spTgt>
                                        </p:tgtEl>
                                        <p:attrNameLst>
                                          <p:attrName>style.visibility</p:attrName>
                                        </p:attrNameLst>
                                      </p:cBhvr>
                                      <p:to>
                                        <p:strVal val="visible"/>
                                      </p:to>
                                    </p:set>
                                    <p:anim calcmode="lin" valueType="num">
                                      <p:cBhvr additive="base">
                                        <p:cTn id="13" dur="500" fill="hold"/>
                                        <p:tgtEl>
                                          <p:spTgt spid="593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6">
                                            <p:txEl>
                                              <p:pRg st="1" end="1"/>
                                            </p:txEl>
                                          </p:spTgt>
                                        </p:tgtEl>
                                        <p:attrNameLst>
                                          <p:attrName>style.visibility</p:attrName>
                                        </p:attrNameLst>
                                      </p:cBhvr>
                                      <p:to>
                                        <p:strVal val="visible"/>
                                      </p:to>
                                    </p:set>
                                    <p:anim calcmode="lin" valueType="num">
                                      <p:cBhvr additive="base">
                                        <p:cTn id="19" dur="500" fill="hold"/>
                                        <p:tgtEl>
                                          <p:spTgt spid="5939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a:latin typeface="Times New Roman" pitchFamily="18" charset="0"/>
                <a:cs typeface="Times New Roman" pitchFamily="18" charset="0"/>
              </a:rPr>
              <a:t>Electromagnetic Radiation</a:t>
            </a:r>
            <a:r>
              <a:rPr lang="en-US" b="1">
                <a:solidFill>
                  <a:srgbClr val="000000"/>
                </a:solidFill>
                <a:effectLst>
                  <a:outerShdw blurRad="38100" dist="38100" dir="2700000" algn="tl">
                    <a:srgbClr val="FFFFFF"/>
                  </a:outerShdw>
                </a:effectLst>
                <a:latin typeface="Times New Roman" pitchFamily="18" charset="0"/>
                <a:cs typeface="Times New Roman" pitchFamily="18" charset="0"/>
              </a:rPr>
              <a:t/>
            </a:r>
            <a:br>
              <a:rPr lang="en-US" b="1">
                <a:solidFill>
                  <a:srgbClr val="000000"/>
                </a:solidFill>
                <a:effectLst>
                  <a:outerShdw blurRad="38100" dist="38100" dir="2700000" algn="tl">
                    <a:srgbClr val="FFFFFF"/>
                  </a:outerShdw>
                </a:effectLst>
                <a:latin typeface="Times New Roman" pitchFamily="18" charset="0"/>
                <a:cs typeface="Times New Roman" pitchFamily="18" charset="0"/>
              </a:rPr>
            </a:br>
            <a:endParaRPr lang="en-US" b="1">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33796" name="Rectangle 4"/>
          <p:cNvSpPr>
            <a:spLocks noGrp="1" noChangeArrowheads="1"/>
          </p:cNvSpPr>
          <p:nvPr>
            <p:ph type="body" sz="half" idx="2"/>
          </p:nvPr>
        </p:nvSpPr>
        <p:spPr>
          <a:xfrm>
            <a:off x="4953000" y="1371600"/>
            <a:ext cx="4495800" cy="4114800"/>
          </a:xfrm>
        </p:spPr>
        <p:txBody>
          <a:bodyPr/>
          <a:lstStyle/>
          <a:p>
            <a:r>
              <a:rPr lang="en-US" sz="3600" dirty="0" smtClean="0"/>
              <a:t>Form of energy that moves with the velocity of light in harmonic pattern consisting of sinusoidal waves</a:t>
            </a:r>
          </a:p>
          <a:p>
            <a:endParaRPr lang="en-US" sz="3600" dirty="0" smtClean="0"/>
          </a:p>
          <a:p>
            <a:r>
              <a:rPr lang="en-US" sz="3600" dirty="0" smtClean="0"/>
              <a:t>Electric </a:t>
            </a:r>
            <a:r>
              <a:rPr lang="en-US" sz="3600" dirty="0"/>
              <a:t>field (E)</a:t>
            </a:r>
          </a:p>
          <a:p>
            <a:r>
              <a:rPr lang="en-US" sz="3600" dirty="0"/>
              <a:t>Magnetic field (M)</a:t>
            </a:r>
          </a:p>
        </p:txBody>
      </p:sp>
      <p:pic>
        <p:nvPicPr>
          <p:cNvPr id="33797" name="Picture 5" descr="Electromagnetic Radiation"/>
          <p:cNvPicPr>
            <a:picLocks noGrp="1" noChangeAspect="1" noChangeArrowheads="1"/>
          </p:cNvPicPr>
          <p:nvPr>
            <p:ph type="clipArt" sz="half" idx="1"/>
          </p:nvPr>
        </p:nvPicPr>
        <p:blipFill>
          <a:blip r:embed="rId3"/>
          <a:srcRect/>
          <a:stretch>
            <a:fillRect/>
          </a:stretch>
        </p:blipFill>
        <p:spPr>
          <a:xfrm>
            <a:off x="304800" y="2133600"/>
            <a:ext cx="4419600" cy="40386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0-#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anim calcmode="lin" valueType="num">
                                      <p:cBhvr additive="base">
                                        <p:cTn id="1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fill="hold"/>
                                        <p:tgtEl>
                                          <p:spTgt spid="337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Times New Roman" pitchFamily="18" charset="0"/>
              </a:rPr>
              <a:t>Characteristics of Electro Magnetic Radiation</a:t>
            </a:r>
          </a:p>
        </p:txBody>
      </p:sp>
      <p:sp>
        <p:nvSpPr>
          <p:cNvPr id="34819" name="Rectangle 3"/>
          <p:cNvSpPr>
            <a:spLocks noGrp="1" noChangeArrowheads="1"/>
          </p:cNvSpPr>
          <p:nvPr>
            <p:ph type="body" sz="half" idx="1"/>
          </p:nvPr>
        </p:nvSpPr>
        <p:spPr>
          <a:xfrm>
            <a:off x="0" y="2743200"/>
            <a:ext cx="4648200" cy="4114800"/>
          </a:xfrm>
        </p:spPr>
        <p:txBody>
          <a:bodyPr/>
          <a:lstStyle/>
          <a:p>
            <a:r>
              <a:rPr lang="en-US" sz="4800"/>
              <a:t>Wavelength (m)</a:t>
            </a:r>
          </a:p>
          <a:p>
            <a:r>
              <a:rPr lang="en-US" sz="4800"/>
              <a:t>Frequency (Hz)</a:t>
            </a:r>
          </a:p>
        </p:txBody>
      </p:sp>
      <p:sp>
        <p:nvSpPr>
          <p:cNvPr id="34822" name="Rectangle 6"/>
          <p:cNvSpPr>
            <a:spLocks noChangeArrowheads="1"/>
          </p:cNvSpPr>
          <p:nvPr/>
        </p:nvSpPr>
        <p:spPr bwMode="auto">
          <a:xfrm>
            <a:off x="2928938" y="2190750"/>
            <a:ext cx="9144000" cy="0"/>
          </a:xfrm>
          <a:prstGeom prst="rect">
            <a:avLst/>
          </a:prstGeom>
          <a:noFill/>
          <a:ln w="9525">
            <a:noFill/>
            <a:miter lim="800000"/>
            <a:headEnd/>
            <a:tailEnd/>
          </a:ln>
          <a:effectLst/>
        </p:spPr>
        <p:txBody>
          <a:bodyPr>
            <a:spAutoFit/>
          </a:bodyPr>
          <a:lstStyle/>
          <a:p>
            <a:endParaRPr lang="en-IN"/>
          </a:p>
        </p:txBody>
      </p:sp>
      <p:pic>
        <p:nvPicPr>
          <p:cNvPr id="34823" name="Picture 7" descr="Wavelength and Frequency"/>
          <p:cNvPicPr>
            <a:picLocks noGrp="1" noChangeAspect="1" noChangeArrowheads="1"/>
          </p:cNvPicPr>
          <p:nvPr>
            <p:ph type="clipArt" sz="half" idx="2"/>
          </p:nvPr>
        </p:nvPicPr>
        <p:blipFill>
          <a:blip r:embed="rId3" r:link="rId4"/>
          <a:srcRect/>
          <a:stretch>
            <a:fillRect/>
          </a:stretch>
        </p:blipFill>
        <p:spPr>
          <a:xfrm>
            <a:off x="4953000" y="2209800"/>
            <a:ext cx="4191000" cy="3505200"/>
          </a:xfrm>
          <a:noFill/>
          <a:ln/>
        </p:spPr>
      </p:pic>
      <p:sp>
        <p:nvSpPr>
          <p:cNvPr id="6" name="Footer Placeholder 5"/>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500" fill="hold"/>
                                        <p:tgtEl>
                                          <p:spTgt spid="34823"/>
                                        </p:tgtEl>
                                        <p:attrNameLst>
                                          <p:attrName>ppt_x</p:attrName>
                                        </p:attrNameLst>
                                      </p:cBhvr>
                                      <p:tavLst>
                                        <p:tav tm="0">
                                          <p:val>
                                            <p:strVal val="0-#ppt_w/2"/>
                                          </p:val>
                                        </p:tav>
                                        <p:tav tm="100000">
                                          <p:val>
                                            <p:strVal val="#ppt_x"/>
                                          </p:val>
                                        </p:tav>
                                      </p:tavLst>
                                    </p:anim>
                                    <p:anim calcmode="lin" valueType="num">
                                      <p:cBhvr additive="base">
                                        <p:cTn id="8" dur="500" fill="hold"/>
                                        <p:tgtEl>
                                          <p:spTgt spid="348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066800"/>
            <a:ext cx="7772400" cy="1143000"/>
          </a:xfrm>
        </p:spPr>
        <p:txBody>
          <a:bodyPr/>
          <a:lstStyle/>
          <a:p>
            <a:r>
              <a:rPr lang="en-US">
                <a:latin typeface="Times New Roman" pitchFamily="18" charset="0"/>
              </a:rPr>
              <a:t>Relation between wavelength and frequency</a:t>
            </a:r>
            <a:br>
              <a:rPr lang="en-US">
                <a:latin typeface="Times New Roman" pitchFamily="18" charset="0"/>
              </a:rPr>
            </a:br>
            <a:endParaRPr lang="en-US">
              <a:latin typeface="Times New Roman" pitchFamily="18" charset="0"/>
            </a:endParaRPr>
          </a:p>
        </p:txBody>
      </p:sp>
      <p:sp>
        <p:nvSpPr>
          <p:cNvPr id="36868" name="Rectangle 4"/>
          <p:cNvSpPr>
            <a:spLocks noChangeArrowheads="1"/>
          </p:cNvSpPr>
          <p:nvPr/>
        </p:nvSpPr>
        <p:spPr bwMode="auto">
          <a:xfrm>
            <a:off x="3362325" y="2971800"/>
            <a:ext cx="9144000" cy="0"/>
          </a:xfrm>
          <a:prstGeom prst="rect">
            <a:avLst/>
          </a:prstGeom>
          <a:noFill/>
          <a:ln w="9525">
            <a:noFill/>
            <a:miter lim="800000"/>
            <a:headEnd/>
            <a:tailEnd/>
          </a:ln>
          <a:effectLst/>
        </p:spPr>
        <p:txBody>
          <a:bodyPr>
            <a:spAutoFit/>
          </a:bodyPr>
          <a:lstStyle/>
          <a:p>
            <a:endParaRPr lang="en-IN"/>
          </a:p>
        </p:txBody>
      </p:sp>
      <p:pic>
        <p:nvPicPr>
          <p:cNvPr id="36867" name="Picture 3" descr="Wavelength and Frequency"/>
          <p:cNvPicPr>
            <a:picLocks noChangeAspect="1" noChangeArrowheads="1"/>
          </p:cNvPicPr>
          <p:nvPr/>
        </p:nvPicPr>
        <p:blipFill>
          <a:blip r:embed="rId2" r:link="rId3"/>
          <a:srcRect/>
          <a:stretch>
            <a:fillRect/>
          </a:stretch>
        </p:blipFill>
        <p:spPr bwMode="auto">
          <a:xfrm>
            <a:off x="1295400" y="2362200"/>
            <a:ext cx="6324600" cy="3657600"/>
          </a:xfrm>
          <a:prstGeom prst="rect">
            <a:avLst/>
          </a:prstGeom>
          <a:solidFill>
            <a:schemeClr val="accent1"/>
          </a:solidFill>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IN" dirty="0"/>
          </a:p>
        </p:txBody>
      </p:sp>
      <p:sp>
        <p:nvSpPr>
          <p:cNvPr id="3" name="TextBox 2"/>
          <p:cNvSpPr txBox="1"/>
          <p:nvPr/>
        </p:nvSpPr>
        <p:spPr>
          <a:xfrm>
            <a:off x="304800" y="2362200"/>
            <a:ext cx="8305800" cy="2677656"/>
          </a:xfrm>
          <a:prstGeom prst="rect">
            <a:avLst/>
          </a:prstGeom>
          <a:noFill/>
        </p:spPr>
        <p:txBody>
          <a:bodyPr wrap="square" rtlCol="0">
            <a:spAutoFit/>
          </a:bodyPr>
          <a:lstStyle/>
          <a:p>
            <a:pPr marL="514350" indent="-514350" algn="just">
              <a:buFont typeface="Wingdings" pitchFamily="2" charset="2"/>
              <a:buChar char="ü"/>
            </a:pPr>
            <a:r>
              <a:rPr lang="en-US" dirty="0" smtClean="0"/>
              <a:t> EM radiation can be produced at a range of wavelengths and can be </a:t>
            </a:r>
            <a:r>
              <a:rPr lang="en-US" dirty="0" err="1" smtClean="0"/>
              <a:t>categorised</a:t>
            </a:r>
            <a:r>
              <a:rPr lang="en-US" dirty="0" smtClean="0"/>
              <a:t> according to its position into discrete regions which is referred as </a:t>
            </a:r>
            <a:r>
              <a:rPr lang="en-US" b="1" dirty="0" smtClean="0"/>
              <a:t>electro-magnetic spectrum</a:t>
            </a:r>
          </a:p>
          <a:p>
            <a:pPr marL="514350" indent="-514350" algn="just">
              <a:buFont typeface="Wingdings" pitchFamily="2" charset="2"/>
              <a:buChar char="ü"/>
            </a:pPr>
            <a:endParaRPr lang="en-US" b="1" dirty="0" smtClean="0"/>
          </a:p>
          <a:p>
            <a:pPr marL="514350" indent="-514350" algn="just">
              <a:buFont typeface="Wingdings" pitchFamily="2" charset="2"/>
              <a:buChar char="ü"/>
            </a:pPr>
            <a:r>
              <a:rPr lang="en-US" b="1" dirty="0" smtClean="0"/>
              <a:t>Electro-magnetic spectrum </a:t>
            </a:r>
            <a:r>
              <a:rPr lang="en-US" dirty="0" smtClean="0"/>
              <a:t>is the continuum of energy that ranges from meters to </a:t>
            </a:r>
            <a:r>
              <a:rPr lang="en-US" dirty="0" err="1" smtClean="0"/>
              <a:t>nano</a:t>
            </a:r>
            <a:r>
              <a:rPr lang="en-US" dirty="0" smtClean="0"/>
              <a:t> meters in wave length</a:t>
            </a:r>
          </a:p>
          <a:p>
            <a:pPr marL="514350" indent="-514350" algn="just">
              <a:buFont typeface="Wingdings" pitchFamily="2" charset="2"/>
              <a:buChar char="ü"/>
            </a:pPr>
            <a:endParaRPr lang="en-IN" b="1" dirty="0"/>
          </a:p>
        </p:txBody>
      </p:sp>
      <p:sp>
        <p:nvSpPr>
          <p:cNvPr id="4" name="Footer Placeholder 3"/>
          <p:cNvSpPr>
            <a:spLocks noGrp="1"/>
          </p:cNvSpPr>
          <p:nvPr>
            <p:ph type="ftr" sz="quarter" idx="11"/>
          </p:nvPr>
        </p:nvSpPr>
        <p:spPr/>
        <p:txBody>
          <a:bodyPr/>
          <a:lstStyle/>
          <a:p>
            <a:r>
              <a:rPr lang="en-US" smtClean="0"/>
              <a:t>College of Engineering Trivandrum</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76200" y="346075"/>
            <a:ext cx="8915400" cy="3159125"/>
            <a:chOff x="48" y="96"/>
            <a:chExt cx="5616" cy="1990"/>
          </a:xfrm>
        </p:grpSpPr>
        <p:grpSp>
          <p:nvGrpSpPr>
            <p:cNvPr id="76803" name="Group 3"/>
            <p:cNvGrpSpPr>
              <a:grpSpLocks/>
            </p:cNvGrpSpPr>
            <p:nvPr/>
          </p:nvGrpSpPr>
          <p:grpSpPr bwMode="auto">
            <a:xfrm>
              <a:off x="96" y="1104"/>
              <a:ext cx="5568" cy="384"/>
              <a:chOff x="96" y="1104"/>
              <a:chExt cx="5568" cy="384"/>
            </a:xfrm>
          </p:grpSpPr>
          <p:sp>
            <p:nvSpPr>
              <p:cNvPr id="76804" name="Line 4"/>
              <p:cNvSpPr>
                <a:spLocks noChangeShapeType="1"/>
              </p:cNvSpPr>
              <p:nvPr/>
            </p:nvSpPr>
            <p:spPr bwMode="auto">
              <a:xfrm>
                <a:off x="96" y="1104"/>
                <a:ext cx="5568" cy="0"/>
              </a:xfrm>
              <a:prstGeom prst="line">
                <a:avLst/>
              </a:prstGeom>
              <a:noFill/>
              <a:ln w="28575">
                <a:solidFill>
                  <a:srgbClr val="800000"/>
                </a:solidFill>
                <a:round/>
                <a:headEnd/>
                <a:tailEnd/>
              </a:ln>
              <a:effectLst/>
            </p:spPr>
            <p:txBody>
              <a:bodyPr wrap="none" anchor="ctr"/>
              <a:lstStyle/>
              <a:p>
                <a:endParaRPr lang="en-IN"/>
              </a:p>
            </p:txBody>
          </p:sp>
          <p:sp>
            <p:nvSpPr>
              <p:cNvPr id="76805" name="Line 5"/>
              <p:cNvSpPr>
                <a:spLocks noChangeShapeType="1"/>
              </p:cNvSpPr>
              <p:nvPr/>
            </p:nvSpPr>
            <p:spPr bwMode="auto">
              <a:xfrm>
                <a:off x="96" y="1488"/>
                <a:ext cx="5568" cy="0"/>
              </a:xfrm>
              <a:prstGeom prst="line">
                <a:avLst/>
              </a:prstGeom>
              <a:noFill/>
              <a:ln w="28575">
                <a:solidFill>
                  <a:srgbClr val="800000"/>
                </a:solidFill>
                <a:round/>
                <a:headEnd/>
                <a:tailEnd/>
              </a:ln>
              <a:effectLst/>
            </p:spPr>
            <p:txBody>
              <a:bodyPr wrap="none" anchor="ctr"/>
              <a:lstStyle/>
              <a:p>
                <a:endParaRPr lang="en-IN"/>
              </a:p>
            </p:txBody>
          </p:sp>
        </p:grpSp>
        <p:grpSp>
          <p:nvGrpSpPr>
            <p:cNvPr id="76806" name="Group 6"/>
            <p:cNvGrpSpPr>
              <a:grpSpLocks/>
            </p:cNvGrpSpPr>
            <p:nvPr/>
          </p:nvGrpSpPr>
          <p:grpSpPr bwMode="auto">
            <a:xfrm>
              <a:off x="240" y="1104"/>
              <a:ext cx="5184" cy="384"/>
              <a:chOff x="240" y="1104"/>
              <a:chExt cx="5184" cy="384"/>
            </a:xfrm>
          </p:grpSpPr>
          <p:sp>
            <p:nvSpPr>
              <p:cNvPr id="76807" name="Line 7"/>
              <p:cNvSpPr>
                <a:spLocks noChangeShapeType="1"/>
              </p:cNvSpPr>
              <p:nvPr/>
            </p:nvSpPr>
            <p:spPr bwMode="auto">
              <a:xfrm>
                <a:off x="240" y="1104"/>
                <a:ext cx="0" cy="384"/>
              </a:xfrm>
              <a:prstGeom prst="line">
                <a:avLst/>
              </a:prstGeom>
              <a:noFill/>
              <a:ln w="9525">
                <a:solidFill>
                  <a:srgbClr val="FF6699"/>
                </a:solidFill>
                <a:round/>
                <a:headEnd/>
                <a:tailEnd/>
              </a:ln>
              <a:effectLst/>
            </p:spPr>
            <p:txBody>
              <a:bodyPr wrap="none" anchor="ctr"/>
              <a:lstStyle/>
              <a:p>
                <a:endParaRPr lang="en-IN"/>
              </a:p>
            </p:txBody>
          </p:sp>
          <p:sp>
            <p:nvSpPr>
              <p:cNvPr id="76808" name="Line 8"/>
              <p:cNvSpPr>
                <a:spLocks noChangeShapeType="1"/>
              </p:cNvSpPr>
              <p:nvPr/>
            </p:nvSpPr>
            <p:spPr bwMode="auto">
              <a:xfrm>
                <a:off x="528" y="1104"/>
                <a:ext cx="0" cy="384"/>
              </a:xfrm>
              <a:prstGeom prst="line">
                <a:avLst/>
              </a:prstGeom>
              <a:noFill/>
              <a:ln w="9525">
                <a:solidFill>
                  <a:srgbClr val="FF6699"/>
                </a:solidFill>
                <a:round/>
                <a:headEnd/>
                <a:tailEnd/>
              </a:ln>
              <a:effectLst/>
            </p:spPr>
            <p:txBody>
              <a:bodyPr wrap="none" anchor="ctr"/>
              <a:lstStyle/>
              <a:p>
                <a:endParaRPr lang="en-IN"/>
              </a:p>
            </p:txBody>
          </p:sp>
          <p:sp>
            <p:nvSpPr>
              <p:cNvPr id="76809" name="Line 9"/>
              <p:cNvSpPr>
                <a:spLocks noChangeShapeType="1"/>
              </p:cNvSpPr>
              <p:nvPr/>
            </p:nvSpPr>
            <p:spPr bwMode="auto">
              <a:xfrm>
                <a:off x="816" y="1104"/>
                <a:ext cx="0" cy="384"/>
              </a:xfrm>
              <a:prstGeom prst="line">
                <a:avLst/>
              </a:prstGeom>
              <a:noFill/>
              <a:ln w="9525">
                <a:solidFill>
                  <a:srgbClr val="FF6699"/>
                </a:solidFill>
                <a:round/>
                <a:headEnd/>
                <a:tailEnd/>
              </a:ln>
              <a:effectLst/>
            </p:spPr>
            <p:txBody>
              <a:bodyPr wrap="none" anchor="ctr"/>
              <a:lstStyle/>
              <a:p>
                <a:endParaRPr lang="en-IN"/>
              </a:p>
            </p:txBody>
          </p:sp>
          <p:sp>
            <p:nvSpPr>
              <p:cNvPr id="76810" name="Line 10"/>
              <p:cNvSpPr>
                <a:spLocks noChangeShapeType="1"/>
              </p:cNvSpPr>
              <p:nvPr/>
            </p:nvSpPr>
            <p:spPr bwMode="auto">
              <a:xfrm>
                <a:off x="1104" y="1104"/>
                <a:ext cx="0" cy="384"/>
              </a:xfrm>
              <a:prstGeom prst="line">
                <a:avLst/>
              </a:prstGeom>
              <a:noFill/>
              <a:ln w="9525">
                <a:solidFill>
                  <a:srgbClr val="FF6699"/>
                </a:solidFill>
                <a:round/>
                <a:headEnd/>
                <a:tailEnd/>
              </a:ln>
              <a:effectLst/>
            </p:spPr>
            <p:txBody>
              <a:bodyPr wrap="none" anchor="ctr"/>
              <a:lstStyle/>
              <a:p>
                <a:endParaRPr lang="en-IN"/>
              </a:p>
            </p:txBody>
          </p:sp>
          <p:sp>
            <p:nvSpPr>
              <p:cNvPr id="76811" name="Line 11"/>
              <p:cNvSpPr>
                <a:spLocks noChangeShapeType="1"/>
              </p:cNvSpPr>
              <p:nvPr/>
            </p:nvSpPr>
            <p:spPr bwMode="auto">
              <a:xfrm>
                <a:off x="1392" y="1104"/>
                <a:ext cx="0" cy="384"/>
              </a:xfrm>
              <a:prstGeom prst="line">
                <a:avLst/>
              </a:prstGeom>
              <a:noFill/>
              <a:ln w="9525">
                <a:solidFill>
                  <a:srgbClr val="FF6699"/>
                </a:solidFill>
                <a:round/>
                <a:headEnd/>
                <a:tailEnd/>
              </a:ln>
              <a:effectLst/>
            </p:spPr>
            <p:txBody>
              <a:bodyPr wrap="none" anchor="ctr"/>
              <a:lstStyle/>
              <a:p>
                <a:endParaRPr lang="en-IN"/>
              </a:p>
            </p:txBody>
          </p:sp>
          <p:sp>
            <p:nvSpPr>
              <p:cNvPr id="76812" name="Line 12"/>
              <p:cNvSpPr>
                <a:spLocks noChangeShapeType="1"/>
              </p:cNvSpPr>
              <p:nvPr/>
            </p:nvSpPr>
            <p:spPr bwMode="auto">
              <a:xfrm>
                <a:off x="1680" y="1104"/>
                <a:ext cx="0" cy="384"/>
              </a:xfrm>
              <a:prstGeom prst="line">
                <a:avLst/>
              </a:prstGeom>
              <a:noFill/>
              <a:ln w="9525">
                <a:solidFill>
                  <a:srgbClr val="FF6699"/>
                </a:solidFill>
                <a:round/>
                <a:headEnd/>
                <a:tailEnd/>
              </a:ln>
              <a:effectLst/>
            </p:spPr>
            <p:txBody>
              <a:bodyPr wrap="none" anchor="ctr"/>
              <a:lstStyle/>
              <a:p>
                <a:endParaRPr lang="en-IN"/>
              </a:p>
            </p:txBody>
          </p:sp>
          <p:sp>
            <p:nvSpPr>
              <p:cNvPr id="76813" name="Line 13"/>
              <p:cNvSpPr>
                <a:spLocks noChangeShapeType="1"/>
              </p:cNvSpPr>
              <p:nvPr/>
            </p:nvSpPr>
            <p:spPr bwMode="auto">
              <a:xfrm>
                <a:off x="1968" y="1104"/>
                <a:ext cx="0" cy="384"/>
              </a:xfrm>
              <a:prstGeom prst="line">
                <a:avLst/>
              </a:prstGeom>
              <a:noFill/>
              <a:ln w="9525">
                <a:solidFill>
                  <a:srgbClr val="FF6699"/>
                </a:solidFill>
                <a:round/>
                <a:headEnd/>
                <a:tailEnd/>
              </a:ln>
              <a:effectLst/>
            </p:spPr>
            <p:txBody>
              <a:bodyPr wrap="none" anchor="ctr"/>
              <a:lstStyle/>
              <a:p>
                <a:endParaRPr lang="en-IN"/>
              </a:p>
            </p:txBody>
          </p:sp>
          <p:sp>
            <p:nvSpPr>
              <p:cNvPr id="76814" name="Line 14"/>
              <p:cNvSpPr>
                <a:spLocks noChangeShapeType="1"/>
              </p:cNvSpPr>
              <p:nvPr/>
            </p:nvSpPr>
            <p:spPr bwMode="auto">
              <a:xfrm>
                <a:off x="2256" y="1104"/>
                <a:ext cx="0" cy="384"/>
              </a:xfrm>
              <a:prstGeom prst="line">
                <a:avLst/>
              </a:prstGeom>
              <a:noFill/>
              <a:ln w="9525">
                <a:solidFill>
                  <a:srgbClr val="FF6699"/>
                </a:solidFill>
                <a:round/>
                <a:headEnd/>
                <a:tailEnd/>
              </a:ln>
              <a:effectLst/>
            </p:spPr>
            <p:txBody>
              <a:bodyPr wrap="none" anchor="ctr"/>
              <a:lstStyle/>
              <a:p>
                <a:endParaRPr lang="en-IN"/>
              </a:p>
            </p:txBody>
          </p:sp>
          <p:sp>
            <p:nvSpPr>
              <p:cNvPr id="76815" name="Line 15"/>
              <p:cNvSpPr>
                <a:spLocks noChangeShapeType="1"/>
              </p:cNvSpPr>
              <p:nvPr/>
            </p:nvSpPr>
            <p:spPr bwMode="auto">
              <a:xfrm>
                <a:off x="2544" y="1104"/>
                <a:ext cx="0" cy="384"/>
              </a:xfrm>
              <a:prstGeom prst="line">
                <a:avLst/>
              </a:prstGeom>
              <a:noFill/>
              <a:ln w="9525">
                <a:solidFill>
                  <a:srgbClr val="FF6699"/>
                </a:solidFill>
                <a:round/>
                <a:headEnd/>
                <a:tailEnd/>
              </a:ln>
              <a:effectLst/>
            </p:spPr>
            <p:txBody>
              <a:bodyPr wrap="none" anchor="ctr"/>
              <a:lstStyle/>
              <a:p>
                <a:endParaRPr lang="en-IN"/>
              </a:p>
            </p:txBody>
          </p:sp>
          <p:sp>
            <p:nvSpPr>
              <p:cNvPr id="76816" name="Line 16"/>
              <p:cNvSpPr>
                <a:spLocks noChangeShapeType="1"/>
              </p:cNvSpPr>
              <p:nvPr/>
            </p:nvSpPr>
            <p:spPr bwMode="auto">
              <a:xfrm>
                <a:off x="2832" y="1104"/>
                <a:ext cx="0" cy="384"/>
              </a:xfrm>
              <a:prstGeom prst="line">
                <a:avLst/>
              </a:prstGeom>
              <a:noFill/>
              <a:ln w="9525">
                <a:solidFill>
                  <a:srgbClr val="FF6699"/>
                </a:solidFill>
                <a:round/>
                <a:headEnd/>
                <a:tailEnd/>
              </a:ln>
              <a:effectLst/>
            </p:spPr>
            <p:txBody>
              <a:bodyPr wrap="none" anchor="ctr"/>
              <a:lstStyle/>
              <a:p>
                <a:endParaRPr lang="en-IN"/>
              </a:p>
            </p:txBody>
          </p:sp>
          <p:sp>
            <p:nvSpPr>
              <p:cNvPr id="76817" name="Line 17"/>
              <p:cNvSpPr>
                <a:spLocks noChangeShapeType="1"/>
              </p:cNvSpPr>
              <p:nvPr/>
            </p:nvSpPr>
            <p:spPr bwMode="auto">
              <a:xfrm>
                <a:off x="3120" y="1104"/>
                <a:ext cx="0" cy="384"/>
              </a:xfrm>
              <a:prstGeom prst="line">
                <a:avLst/>
              </a:prstGeom>
              <a:noFill/>
              <a:ln w="9525">
                <a:solidFill>
                  <a:srgbClr val="FF6699"/>
                </a:solidFill>
                <a:round/>
                <a:headEnd/>
                <a:tailEnd/>
              </a:ln>
              <a:effectLst/>
            </p:spPr>
            <p:txBody>
              <a:bodyPr wrap="none" anchor="ctr"/>
              <a:lstStyle/>
              <a:p>
                <a:endParaRPr lang="en-IN"/>
              </a:p>
            </p:txBody>
          </p:sp>
          <p:sp>
            <p:nvSpPr>
              <p:cNvPr id="76818" name="Line 18"/>
              <p:cNvSpPr>
                <a:spLocks noChangeShapeType="1"/>
              </p:cNvSpPr>
              <p:nvPr/>
            </p:nvSpPr>
            <p:spPr bwMode="auto">
              <a:xfrm>
                <a:off x="3408" y="1104"/>
                <a:ext cx="0" cy="384"/>
              </a:xfrm>
              <a:prstGeom prst="line">
                <a:avLst/>
              </a:prstGeom>
              <a:noFill/>
              <a:ln w="9525">
                <a:solidFill>
                  <a:srgbClr val="FF6699"/>
                </a:solidFill>
                <a:round/>
                <a:headEnd/>
                <a:tailEnd/>
              </a:ln>
              <a:effectLst/>
            </p:spPr>
            <p:txBody>
              <a:bodyPr wrap="none" anchor="ctr"/>
              <a:lstStyle/>
              <a:p>
                <a:endParaRPr lang="en-IN"/>
              </a:p>
            </p:txBody>
          </p:sp>
          <p:sp>
            <p:nvSpPr>
              <p:cNvPr id="76819" name="Line 19"/>
              <p:cNvSpPr>
                <a:spLocks noChangeShapeType="1"/>
              </p:cNvSpPr>
              <p:nvPr/>
            </p:nvSpPr>
            <p:spPr bwMode="auto">
              <a:xfrm>
                <a:off x="3696" y="1104"/>
                <a:ext cx="0" cy="384"/>
              </a:xfrm>
              <a:prstGeom prst="line">
                <a:avLst/>
              </a:prstGeom>
              <a:noFill/>
              <a:ln w="9525">
                <a:solidFill>
                  <a:srgbClr val="FF6699"/>
                </a:solidFill>
                <a:round/>
                <a:headEnd/>
                <a:tailEnd/>
              </a:ln>
              <a:effectLst/>
            </p:spPr>
            <p:txBody>
              <a:bodyPr wrap="none" anchor="ctr"/>
              <a:lstStyle/>
              <a:p>
                <a:endParaRPr lang="en-IN"/>
              </a:p>
            </p:txBody>
          </p:sp>
          <p:sp>
            <p:nvSpPr>
              <p:cNvPr id="76820" name="Line 20"/>
              <p:cNvSpPr>
                <a:spLocks noChangeShapeType="1"/>
              </p:cNvSpPr>
              <p:nvPr/>
            </p:nvSpPr>
            <p:spPr bwMode="auto">
              <a:xfrm>
                <a:off x="3984" y="1104"/>
                <a:ext cx="0" cy="384"/>
              </a:xfrm>
              <a:prstGeom prst="line">
                <a:avLst/>
              </a:prstGeom>
              <a:noFill/>
              <a:ln w="9525">
                <a:solidFill>
                  <a:srgbClr val="FF6699"/>
                </a:solidFill>
                <a:round/>
                <a:headEnd/>
                <a:tailEnd/>
              </a:ln>
              <a:effectLst/>
            </p:spPr>
            <p:txBody>
              <a:bodyPr wrap="none" anchor="ctr"/>
              <a:lstStyle/>
              <a:p>
                <a:endParaRPr lang="en-IN"/>
              </a:p>
            </p:txBody>
          </p:sp>
          <p:sp>
            <p:nvSpPr>
              <p:cNvPr id="76821" name="Line 21"/>
              <p:cNvSpPr>
                <a:spLocks noChangeShapeType="1"/>
              </p:cNvSpPr>
              <p:nvPr/>
            </p:nvSpPr>
            <p:spPr bwMode="auto">
              <a:xfrm>
                <a:off x="4272" y="1104"/>
                <a:ext cx="0" cy="384"/>
              </a:xfrm>
              <a:prstGeom prst="line">
                <a:avLst/>
              </a:prstGeom>
              <a:noFill/>
              <a:ln w="9525">
                <a:solidFill>
                  <a:srgbClr val="FF6699"/>
                </a:solidFill>
                <a:round/>
                <a:headEnd/>
                <a:tailEnd/>
              </a:ln>
              <a:effectLst/>
            </p:spPr>
            <p:txBody>
              <a:bodyPr wrap="none" anchor="ctr"/>
              <a:lstStyle/>
              <a:p>
                <a:endParaRPr lang="en-IN"/>
              </a:p>
            </p:txBody>
          </p:sp>
          <p:sp>
            <p:nvSpPr>
              <p:cNvPr id="76822" name="Line 22"/>
              <p:cNvSpPr>
                <a:spLocks noChangeShapeType="1"/>
              </p:cNvSpPr>
              <p:nvPr/>
            </p:nvSpPr>
            <p:spPr bwMode="auto">
              <a:xfrm>
                <a:off x="4560" y="1104"/>
                <a:ext cx="0" cy="384"/>
              </a:xfrm>
              <a:prstGeom prst="line">
                <a:avLst/>
              </a:prstGeom>
              <a:noFill/>
              <a:ln w="9525">
                <a:solidFill>
                  <a:srgbClr val="FF6699"/>
                </a:solidFill>
                <a:round/>
                <a:headEnd/>
                <a:tailEnd/>
              </a:ln>
              <a:effectLst/>
            </p:spPr>
            <p:txBody>
              <a:bodyPr wrap="none" anchor="ctr"/>
              <a:lstStyle/>
              <a:p>
                <a:endParaRPr lang="en-IN"/>
              </a:p>
            </p:txBody>
          </p:sp>
          <p:sp>
            <p:nvSpPr>
              <p:cNvPr id="76823" name="Line 23"/>
              <p:cNvSpPr>
                <a:spLocks noChangeShapeType="1"/>
              </p:cNvSpPr>
              <p:nvPr/>
            </p:nvSpPr>
            <p:spPr bwMode="auto">
              <a:xfrm>
                <a:off x="4848" y="1104"/>
                <a:ext cx="0" cy="384"/>
              </a:xfrm>
              <a:prstGeom prst="line">
                <a:avLst/>
              </a:prstGeom>
              <a:noFill/>
              <a:ln w="9525">
                <a:solidFill>
                  <a:srgbClr val="FF6699"/>
                </a:solidFill>
                <a:round/>
                <a:headEnd/>
                <a:tailEnd/>
              </a:ln>
              <a:effectLst/>
            </p:spPr>
            <p:txBody>
              <a:bodyPr wrap="none" anchor="ctr"/>
              <a:lstStyle/>
              <a:p>
                <a:endParaRPr lang="en-IN"/>
              </a:p>
            </p:txBody>
          </p:sp>
          <p:sp>
            <p:nvSpPr>
              <p:cNvPr id="76824" name="Line 24"/>
              <p:cNvSpPr>
                <a:spLocks noChangeShapeType="1"/>
              </p:cNvSpPr>
              <p:nvPr/>
            </p:nvSpPr>
            <p:spPr bwMode="auto">
              <a:xfrm>
                <a:off x="5136" y="1104"/>
                <a:ext cx="0" cy="384"/>
              </a:xfrm>
              <a:prstGeom prst="line">
                <a:avLst/>
              </a:prstGeom>
              <a:noFill/>
              <a:ln w="9525">
                <a:solidFill>
                  <a:srgbClr val="FF6699"/>
                </a:solidFill>
                <a:round/>
                <a:headEnd/>
                <a:tailEnd/>
              </a:ln>
              <a:effectLst/>
            </p:spPr>
            <p:txBody>
              <a:bodyPr wrap="none" anchor="ctr"/>
              <a:lstStyle/>
              <a:p>
                <a:endParaRPr lang="en-IN"/>
              </a:p>
            </p:txBody>
          </p:sp>
          <p:sp>
            <p:nvSpPr>
              <p:cNvPr id="76825" name="Line 25"/>
              <p:cNvSpPr>
                <a:spLocks noChangeShapeType="1"/>
              </p:cNvSpPr>
              <p:nvPr/>
            </p:nvSpPr>
            <p:spPr bwMode="auto">
              <a:xfrm>
                <a:off x="5424" y="1104"/>
                <a:ext cx="0" cy="384"/>
              </a:xfrm>
              <a:prstGeom prst="line">
                <a:avLst/>
              </a:prstGeom>
              <a:noFill/>
              <a:ln w="9525">
                <a:solidFill>
                  <a:srgbClr val="FF6699"/>
                </a:solidFill>
                <a:round/>
                <a:headEnd/>
                <a:tailEnd/>
              </a:ln>
              <a:effectLst/>
            </p:spPr>
            <p:txBody>
              <a:bodyPr wrap="none" anchor="ctr"/>
              <a:lstStyle/>
              <a:p>
                <a:endParaRPr lang="en-IN"/>
              </a:p>
            </p:txBody>
          </p:sp>
        </p:grpSp>
        <p:sp>
          <p:nvSpPr>
            <p:cNvPr id="76826" name="Text Box 26"/>
            <p:cNvSpPr txBox="1">
              <a:spLocks noChangeArrowheads="1"/>
            </p:cNvSpPr>
            <p:nvPr/>
          </p:nvSpPr>
          <p:spPr bwMode="auto">
            <a:xfrm>
              <a:off x="48" y="622"/>
              <a:ext cx="948" cy="192"/>
            </a:xfrm>
            <a:prstGeom prst="rect">
              <a:avLst/>
            </a:prstGeom>
            <a:noFill/>
            <a:ln w="9525">
              <a:noFill/>
              <a:miter lim="800000"/>
              <a:headEnd/>
              <a:tailEnd/>
            </a:ln>
            <a:effectLst/>
          </p:spPr>
          <p:txBody>
            <a:bodyPr wrap="none">
              <a:spAutoFit/>
            </a:bodyPr>
            <a:lstStyle/>
            <a:p>
              <a:pPr eaLnBrk="0" hangingPunct="0"/>
              <a:r>
                <a:rPr lang="en-US" sz="1400" b="1">
                  <a:solidFill>
                    <a:srgbClr val="990033"/>
                  </a:solidFill>
                </a:rPr>
                <a:t>Wavelength (</a:t>
              </a:r>
              <a:r>
                <a:rPr lang="en-US" sz="1400" b="1">
                  <a:solidFill>
                    <a:srgbClr val="990033"/>
                  </a:solidFill>
                  <a:sym typeface="Symbol" pitchFamily="18" charset="2"/>
                </a:rPr>
                <a:t>m)</a:t>
              </a:r>
              <a:endParaRPr lang="en-US" sz="1200" b="1">
                <a:solidFill>
                  <a:srgbClr val="990033"/>
                </a:solidFill>
              </a:endParaRPr>
            </a:p>
          </p:txBody>
        </p:sp>
        <p:grpSp>
          <p:nvGrpSpPr>
            <p:cNvPr id="76827" name="Group 27"/>
            <p:cNvGrpSpPr>
              <a:grpSpLocks/>
            </p:cNvGrpSpPr>
            <p:nvPr/>
          </p:nvGrpSpPr>
          <p:grpSpPr bwMode="auto">
            <a:xfrm>
              <a:off x="429" y="950"/>
              <a:ext cx="5167" cy="164"/>
              <a:chOff x="429" y="950"/>
              <a:chExt cx="5167" cy="164"/>
            </a:xfrm>
          </p:grpSpPr>
          <p:sp>
            <p:nvSpPr>
              <p:cNvPr id="76828" name="Text Box 28"/>
              <p:cNvSpPr txBox="1">
                <a:spLocks noChangeArrowheads="1"/>
              </p:cNvSpPr>
              <p:nvPr/>
            </p:nvSpPr>
            <p:spPr bwMode="auto">
              <a:xfrm>
                <a:off x="429" y="950"/>
                <a:ext cx="243"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-6</a:t>
                </a:r>
                <a:endParaRPr lang="en-US" sz="1000">
                  <a:solidFill>
                    <a:schemeClr val="tx2"/>
                  </a:solidFill>
                </a:endParaRPr>
              </a:p>
            </p:txBody>
          </p:sp>
          <p:sp>
            <p:nvSpPr>
              <p:cNvPr id="76829" name="Text Box 29"/>
              <p:cNvSpPr txBox="1">
                <a:spLocks noChangeArrowheads="1"/>
              </p:cNvSpPr>
              <p:nvPr/>
            </p:nvSpPr>
            <p:spPr bwMode="auto">
              <a:xfrm>
                <a:off x="717" y="960"/>
                <a:ext cx="243"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-5</a:t>
                </a:r>
                <a:endParaRPr lang="en-US" sz="1000">
                  <a:solidFill>
                    <a:schemeClr val="tx2"/>
                  </a:solidFill>
                </a:endParaRPr>
              </a:p>
            </p:txBody>
          </p:sp>
          <p:sp>
            <p:nvSpPr>
              <p:cNvPr id="76830" name="Text Box 30"/>
              <p:cNvSpPr txBox="1">
                <a:spLocks noChangeArrowheads="1"/>
              </p:cNvSpPr>
              <p:nvPr/>
            </p:nvSpPr>
            <p:spPr bwMode="auto">
              <a:xfrm>
                <a:off x="1293" y="960"/>
                <a:ext cx="243"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-3</a:t>
                </a:r>
                <a:endParaRPr lang="en-US" sz="1000">
                  <a:solidFill>
                    <a:schemeClr val="tx2"/>
                  </a:solidFill>
                </a:endParaRPr>
              </a:p>
            </p:txBody>
          </p:sp>
          <p:sp>
            <p:nvSpPr>
              <p:cNvPr id="76831" name="Text Box 31"/>
              <p:cNvSpPr txBox="1">
                <a:spLocks noChangeArrowheads="1"/>
              </p:cNvSpPr>
              <p:nvPr/>
            </p:nvSpPr>
            <p:spPr bwMode="auto">
              <a:xfrm>
                <a:off x="1005" y="960"/>
                <a:ext cx="243"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-4</a:t>
                </a:r>
                <a:endParaRPr lang="en-US" sz="1000">
                  <a:solidFill>
                    <a:schemeClr val="tx2"/>
                  </a:solidFill>
                </a:endParaRPr>
              </a:p>
            </p:txBody>
          </p:sp>
          <p:sp>
            <p:nvSpPr>
              <p:cNvPr id="76832" name="Text Box 32"/>
              <p:cNvSpPr txBox="1">
                <a:spLocks noChangeArrowheads="1"/>
              </p:cNvSpPr>
              <p:nvPr/>
            </p:nvSpPr>
            <p:spPr bwMode="auto">
              <a:xfrm>
                <a:off x="1581" y="960"/>
                <a:ext cx="243"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-2</a:t>
                </a:r>
                <a:endParaRPr lang="en-US" sz="1000">
                  <a:solidFill>
                    <a:schemeClr val="tx2"/>
                  </a:solidFill>
                </a:endParaRPr>
              </a:p>
            </p:txBody>
          </p:sp>
          <p:sp>
            <p:nvSpPr>
              <p:cNvPr id="76833" name="Text Box 33"/>
              <p:cNvSpPr txBox="1">
                <a:spLocks noChangeArrowheads="1"/>
              </p:cNvSpPr>
              <p:nvPr/>
            </p:nvSpPr>
            <p:spPr bwMode="auto">
              <a:xfrm>
                <a:off x="1872" y="960"/>
                <a:ext cx="243"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-1</a:t>
                </a:r>
                <a:endParaRPr lang="en-US" sz="1000">
                  <a:solidFill>
                    <a:schemeClr val="tx2"/>
                  </a:solidFill>
                </a:endParaRPr>
              </a:p>
            </p:txBody>
          </p:sp>
          <p:sp>
            <p:nvSpPr>
              <p:cNvPr id="76834" name="Text Box 34"/>
              <p:cNvSpPr txBox="1">
                <a:spLocks noChangeArrowheads="1"/>
              </p:cNvSpPr>
              <p:nvPr/>
            </p:nvSpPr>
            <p:spPr bwMode="auto">
              <a:xfrm>
                <a:off x="2160" y="960"/>
                <a:ext cx="176"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 1</a:t>
                </a:r>
              </a:p>
            </p:txBody>
          </p:sp>
          <p:sp>
            <p:nvSpPr>
              <p:cNvPr id="76835" name="Text Box 35"/>
              <p:cNvSpPr txBox="1">
                <a:spLocks noChangeArrowheads="1"/>
              </p:cNvSpPr>
              <p:nvPr/>
            </p:nvSpPr>
            <p:spPr bwMode="auto">
              <a:xfrm>
                <a:off x="2445" y="960"/>
                <a:ext cx="196"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p>
            </p:txBody>
          </p:sp>
          <p:sp>
            <p:nvSpPr>
              <p:cNvPr id="76836" name="Text Box 36"/>
              <p:cNvSpPr txBox="1">
                <a:spLocks noChangeArrowheads="1"/>
              </p:cNvSpPr>
              <p:nvPr/>
            </p:nvSpPr>
            <p:spPr bwMode="auto">
              <a:xfrm>
                <a:off x="2732"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2</a:t>
                </a:r>
                <a:endParaRPr lang="en-US" sz="1000">
                  <a:solidFill>
                    <a:schemeClr val="tx2"/>
                  </a:solidFill>
                </a:endParaRPr>
              </a:p>
            </p:txBody>
          </p:sp>
          <p:sp>
            <p:nvSpPr>
              <p:cNvPr id="76837" name="Text Box 37"/>
              <p:cNvSpPr txBox="1">
                <a:spLocks noChangeArrowheads="1"/>
              </p:cNvSpPr>
              <p:nvPr/>
            </p:nvSpPr>
            <p:spPr bwMode="auto">
              <a:xfrm>
                <a:off x="3040"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3</a:t>
                </a:r>
                <a:endParaRPr lang="en-US" sz="1000">
                  <a:solidFill>
                    <a:schemeClr val="tx2"/>
                  </a:solidFill>
                </a:endParaRPr>
              </a:p>
            </p:txBody>
          </p:sp>
          <p:sp>
            <p:nvSpPr>
              <p:cNvPr id="76838" name="Text Box 38"/>
              <p:cNvSpPr txBox="1">
                <a:spLocks noChangeArrowheads="1"/>
              </p:cNvSpPr>
              <p:nvPr/>
            </p:nvSpPr>
            <p:spPr bwMode="auto">
              <a:xfrm>
                <a:off x="3328"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4</a:t>
                </a:r>
                <a:endParaRPr lang="en-US" sz="1000">
                  <a:solidFill>
                    <a:schemeClr val="tx2"/>
                  </a:solidFill>
                </a:endParaRPr>
              </a:p>
            </p:txBody>
          </p:sp>
          <p:sp>
            <p:nvSpPr>
              <p:cNvPr id="76839" name="Text Box 39"/>
              <p:cNvSpPr txBox="1">
                <a:spLocks noChangeArrowheads="1"/>
              </p:cNvSpPr>
              <p:nvPr/>
            </p:nvSpPr>
            <p:spPr bwMode="auto">
              <a:xfrm>
                <a:off x="3616"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5</a:t>
                </a:r>
                <a:endParaRPr lang="en-US" sz="1000">
                  <a:solidFill>
                    <a:schemeClr val="tx2"/>
                  </a:solidFill>
                </a:endParaRPr>
              </a:p>
            </p:txBody>
          </p:sp>
          <p:sp>
            <p:nvSpPr>
              <p:cNvPr id="76840" name="Text Box 40"/>
              <p:cNvSpPr txBox="1">
                <a:spLocks noChangeArrowheads="1"/>
              </p:cNvSpPr>
              <p:nvPr/>
            </p:nvSpPr>
            <p:spPr bwMode="auto">
              <a:xfrm>
                <a:off x="3904"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6</a:t>
                </a:r>
                <a:endParaRPr lang="en-US" sz="1000">
                  <a:solidFill>
                    <a:schemeClr val="tx2"/>
                  </a:solidFill>
                </a:endParaRPr>
              </a:p>
            </p:txBody>
          </p:sp>
          <p:sp>
            <p:nvSpPr>
              <p:cNvPr id="76841" name="Text Box 41"/>
              <p:cNvSpPr txBox="1">
                <a:spLocks noChangeArrowheads="1"/>
              </p:cNvSpPr>
              <p:nvPr/>
            </p:nvSpPr>
            <p:spPr bwMode="auto">
              <a:xfrm>
                <a:off x="4192"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7</a:t>
                </a:r>
                <a:endParaRPr lang="en-US" sz="1000">
                  <a:solidFill>
                    <a:schemeClr val="tx2"/>
                  </a:solidFill>
                </a:endParaRPr>
              </a:p>
            </p:txBody>
          </p:sp>
          <p:sp>
            <p:nvSpPr>
              <p:cNvPr id="76842" name="Text Box 42"/>
              <p:cNvSpPr txBox="1">
                <a:spLocks noChangeArrowheads="1"/>
              </p:cNvSpPr>
              <p:nvPr/>
            </p:nvSpPr>
            <p:spPr bwMode="auto">
              <a:xfrm>
                <a:off x="4480"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8</a:t>
                </a:r>
                <a:endParaRPr lang="en-US" sz="1000">
                  <a:solidFill>
                    <a:schemeClr val="tx2"/>
                  </a:solidFill>
                </a:endParaRPr>
              </a:p>
            </p:txBody>
          </p:sp>
          <p:sp>
            <p:nvSpPr>
              <p:cNvPr id="76843" name="Text Box 43"/>
              <p:cNvSpPr txBox="1">
                <a:spLocks noChangeArrowheads="1"/>
              </p:cNvSpPr>
              <p:nvPr/>
            </p:nvSpPr>
            <p:spPr bwMode="auto">
              <a:xfrm>
                <a:off x="4768" y="960"/>
                <a:ext cx="224"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9</a:t>
                </a:r>
                <a:endParaRPr lang="en-US" sz="1000">
                  <a:solidFill>
                    <a:schemeClr val="tx2"/>
                  </a:solidFill>
                </a:endParaRPr>
              </a:p>
            </p:txBody>
          </p:sp>
          <p:sp>
            <p:nvSpPr>
              <p:cNvPr id="76844" name="Text Box 44"/>
              <p:cNvSpPr txBox="1">
                <a:spLocks noChangeArrowheads="1"/>
              </p:cNvSpPr>
              <p:nvPr/>
            </p:nvSpPr>
            <p:spPr bwMode="auto">
              <a:xfrm>
                <a:off x="5056" y="960"/>
                <a:ext cx="252"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10</a:t>
                </a:r>
                <a:endParaRPr lang="en-US" sz="1000">
                  <a:solidFill>
                    <a:schemeClr val="tx2"/>
                  </a:solidFill>
                </a:endParaRPr>
              </a:p>
            </p:txBody>
          </p:sp>
          <p:sp>
            <p:nvSpPr>
              <p:cNvPr id="76845" name="Text Box 45"/>
              <p:cNvSpPr txBox="1">
                <a:spLocks noChangeArrowheads="1"/>
              </p:cNvSpPr>
              <p:nvPr/>
            </p:nvSpPr>
            <p:spPr bwMode="auto">
              <a:xfrm>
                <a:off x="5344" y="960"/>
                <a:ext cx="252" cy="154"/>
              </a:xfrm>
              <a:prstGeom prst="rect">
                <a:avLst/>
              </a:prstGeom>
              <a:noFill/>
              <a:ln w="9525">
                <a:noFill/>
                <a:miter lim="800000"/>
                <a:headEnd/>
                <a:tailEnd/>
              </a:ln>
              <a:effectLst/>
            </p:spPr>
            <p:txBody>
              <a:bodyPr wrap="none">
                <a:spAutoFit/>
              </a:bodyPr>
              <a:lstStyle/>
              <a:p>
                <a:pPr eaLnBrk="0" hangingPunct="0"/>
                <a:r>
                  <a:rPr lang="en-US" sz="1000">
                    <a:solidFill>
                      <a:schemeClr val="tx2"/>
                    </a:solidFill>
                  </a:rPr>
                  <a:t>10</a:t>
                </a:r>
                <a:r>
                  <a:rPr lang="en-US" sz="1000" baseline="30000">
                    <a:solidFill>
                      <a:schemeClr val="tx2"/>
                    </a:solidFill>
                  </a:rPr>
                  <a:t>11</a:t>
                </a:r>
                <a:endParaRPr lang="en-US" sz="1000">
                  <a:solidFill>
                    <a:schemeClr val="tx2"/>
                  </a:solidFill>
                </a:endParaRPr>
              </a:p>
            </p:txBody>
          </p:sp>
        </p:grpSp>
        <p:sp>
          <p:nvSpPr>
            <p:cNvPr id="76846" name="Rectangle 46" descr="Light upward diagonal"/>
            <p:cNvSpPr>
              <a:spLocks noChangeArrowheads="1"/>
            </p:cNvSpPr>
            <p:nvPr/>
          </p:nvSpPr>
          <p:spPr bwMode="auto">
            <a:xfrm>
              <a:off x="2064" y="1104"/>
              <a:ext cx="144" cy="384"/>
            </a:xfrm>
            <a:prstGeom prst="rect">
              <a:avLst/>
            </a:prstGeom>
            <a:pattFill prst="ltUpDiag">
              <a:fgClr>
                <a:srgbClr val="FF3300"/>
              </a:fgClr>
              <a:bgClr>
                <a:srgbClr val="FFFFFF"/>
              </a:bgClr>
            </a:pattFill>
            <a:ln w="28575">
              <a:solidFill>
                <a:srgbClr val="800000"/>
              </a:solidFill>
              <a:miter lim="800000"/>
              <a:headEnd/>
              <a:tailEnd/>
            </a:ln>
            <a:effectLst/>
          </p:spPr>
          <p:txBody>
            <a:bodyPr wrap="none" anchor="ctr"/>
            <a:lstStyle/>
            <a:p>
              <a:endParaRPr lang="en-IN"/>
            </a:p>
          </p:txBody>
        </p:sp>
        <p:grpSp>
          <p:nvGrpSpPr>
            <p:cNvPr id="76847" name="Group 47"/>
            <p:cNvGrpSpPr>
              <a:grpSpLocks/>
            </p:cNvGrpSpPr>
            <p:nvPr/>
          </p:nvGrpSpPr>
          <p:grpSpPr bwMode="auto">
            <a:xfrm>
              <a:off x="194" y="1440"/>
              <a:ext cx="4677" cy="646"/>
              <a:chOff x="194" y="1440"/>
              <a:chExt cx="4677" cy="646"/>
            </a:xfrm>
          </p:grpSpPr>
          <p:sp>
            <p:nvSpPr>
              <p:cNvPr id="76848" name="Text Box 48"/>
              <p:cNvSpPr txBox="1">
                <a:spLocks noChangeArrowheads="1"/>
              </p:cNvSpPr>
              <p:nvPr/>
            </p:nvSpPr>
            <p:spPr bwMode="auto">
              <a:xfrm rot="3367543">
                <a:off x="2133" y="1629"/>
                <a:ext cx="457"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rPr>
                  <a:t>Near-IR</a:t>
                </a:r>
                <a:endParaRPr lang="en-US" sz="900" b="1">
                  <a:solidFill>
                    <a:srgbClr val="009900"/>
                  </a:solidFill>
                </a:endParaRPr>
              </a:p>
            </p:txBody>
          </p:sp>
          <p:grpSp>
            <p:nvGrpSpPr>
              <p:cNvPr id="76849" name="Group 49"/>
              <p:cNvGrpSpPr>
                <a:grpSpLocks/>
              </p:cNvGrpSpPr>
              <p:nvPr/>
            </p:nvGrpSpPr>
            <p:grpSpPr bwMode="auto">
              <a:xfrm>
                <a:off x="194" y="1440"/>
                <a:ext cx="4677" cy="646"/>
                <a:chOff x="194" y="1440"/>
                <a:chExt cx="4677" cy="646"/>
              </a:xfrm>
            </p:grpSpPr>
            <p:sp>
              <p:nvSpPr>
                <p:cNvPr id="76850" name="Text Box 50"/>
                <p:cNvSpPr txBox="1">
                  <a:spLocks noChangeArrowheads="1"/>
                </p:cNvSpPr>
                <p:nvPr/>
              </p:nvSpPr>
              <p:spPr bwMode="auto">
                <a:xfrm rot="3367543">
                  <a:off x="1994" y="1600"/>
                  <a:ext cx="399"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rPr>
                    <a:t>Visible</a:t>
                  </a:r>
                  <a:endParaRPr lang="en-US" sz="900">
                    <a:solidFill>
                      <a:srgbClr val="009900"/>
                    </a:solidFill>
                  </a:endParaRPr>
                </a:p>
              </p:txBody>
            </p:sp>
            <p:grpSp>
              <p:nvGrpSpPr>
                <p:cNvPr id="76851" name="Group 51"/>
                <p:cNvGrpSpPr>
                  <a:grpSpLocks/>
                </p:cNvGrpSpPr>
                <p:nvPr/>
              </p:nvGrpSpPr>
              <p:grpSpPr bwMode="auto">
                <a:xfrm>
                  <a:off x="194" y="1440"/>
                  <a:ext cx="4677" cy="646"/>
                  <a:chOff x="194" y="1440"/>
                  <a:chExt cx="4677" cy="646"/>
                </a:xfrm>
              </p:grpSpPr>
              <p:sp>
                <p:nvSpPr>
                  <p:cNvPr id="76852" name="Text Box 52"/>
                  <p:cNvSpPr txBox="1">
                    <a:spLocks noChangeArrowheads="1"/>
                  </p:cNvSpPr>
                  <p:nvPr/>
                </p:nvSpPr>
                <p:spPr bwMode="auto">
                  <a:xfrm rot="3367543">
                    <a:off x="-42" y="1676"/>
                    <a:ext cx="646"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rPr>
                      <a:t>Cosmic Rays</a:t>
                    </a:r>
                  </a:p>
                </p:txBody>
              </p:sp>
              <p:sp>
                <p:nvSpPr>
                  <p:cNvPr id="76853" name="Text Box 53"/>
                  <p:cNvSpPr txBox="1">
                    <a:spLocks noChangeArrowheads="1"/>
                  </p:cNvSpPr>
                  <p:nvPr/>
                </p:nvSpPr>
                <p:spPr bwMode="auto">
                  <a:xfrm rot="3367543">
                    <a:off x="424" y="1580"/>
                    <a:ext cx="382"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sym typeface="Symbol" pitchFamily="18" charset="2"/>
                      </a:rPr>
                      <a:t> Rays</a:t>
                    </a:r>
                    <a:endParaRPr lang="en-US" sz="1200" b="1">
                      <a:solidFill>
                        <a:srgbClr val="009900"/>
                      </a:solidFill>
                    </a:endParaRPr>
                  </a:p>
                </p:txBody>
              </p:sp>
              <p:sp>
                <p:nvSpPr>
                  <p:cNvPr id="76854" name="Text Box 54"/>
                  <p:cNvSpPr txBox="1">
                    <a:spLocks noChangeArrowheads="1"/>
                  </p:cNvSpPr>
                  <p:nvPr/>
                </p:nvSpPr>
                <p:spPr bwMode="auto">
                  <a:xfrm rot="3367543">
                    <a:off x="985" y="1589"/>
                    <a:ext cx="411"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sym typeface="Symbol" pitchFamily="18" charset="2"/>
                      </a:rPr>
                      <a:t>X Rays</a:t>
                    </a:r>
                    <a:endParaRPr lang="en-US" sz="1200" b="1">
                      <a:solidFill>
                        <a:srgbClr val="009900"/>
                      </a:solidFill>
                    </a:endParaRPr>
                  </a:p>
                </p:txBody>
              </p:sp>
              <p:sp>
                <p:nvSpPr>
                  <p:cNvPr id="76855" name="Text Box 55"/>
                  <p:cNvSpPr txBox="1">
                    <a:spLocks noChangeArrowheads="1"/>
                  </p:cNvSpPr>
                  <p:nvPr/>
                </p:nvSpPr>
                <p:spPr bwMode="auto">
                  <a:xfrm rot="3367543">
                    <a:off x="1832" y="1628"/>
                    <a:ext cx="480"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sym typeface="Symbol" pitchFamily="18" charset="2"/>
                      </a:rPr>
                      <a:t>UV Rays</a:t>
                    </a:r>
                    <a:endParaRPr lang="en-US" sz="1200" b="1">
                      <a:solidFill>
                        <a:srgbClr val="009900"/>
                      </a:solidFill>
                    </a:endParaRPr>
                  </a:p>
                </p:txBody>
              </p:sp>
              <p:sp>
                <p:nvSpPr>
                  <p:cNvPr id="76856" name="Text Box 56"/>
                  <p:cNvSpPr txBox="1">
                    <a:spLocks noChangeArrowheads="1"/>
                  </p:cNvSpPr>
                  <p:nvPr/>
                </p:nvSpPr>
                <p:spPr bwMode="auto">
                  <a:xfrm rot="3367543">
                    <a:off x="2283" y="1636"/>
                    <a:ext cx="425"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rPr>
                      <a:t>Mid-IR</a:t>
                    </a:r>
                  </a:p>
                </p:txBody>
              </p:sp>
              <p:sp>
                <p:nvSpPr>
                  <p:cNvPr id="76857" name="Text Box 57"/>
                  <p:cNvSpPr txBox="1">
                    <a:spLocks noChangeArrowheads="1"/>
                  </p:cNvSpPr>
                  <p:nvPr/>
                </p:nvSpPr>
                <p:spPr bwMode="auto">
                  <a:xfrm rot="3367543">
                    <a:off x="2439" y="1683"/>
                    <a:ext cx="612"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rPr>
                      <a:t>Thermal-IR</a:t>
                    </a:r>
                    <a:endParaRPr lang="en-US" sz="900" b="1">
                      <a:solidFill>
                        <a:srgbClr val="009900"/>
                      </a:solidFill>
                    </a:endParaRPr>
                  </a:p>
                </p:txBody>
              </p:sp>
              <p:sp>
                <p:nvSpPr>
                  <p:cNvPr id="76858" name="Text Box 58"/>
                  <p:cNvSpPr txBox="1">
                    <a:spLocks noChangeArrowheads="1"/>
                  </p:cNvSpPr>
                  <p:nvPr/>
                </p:nvSpPr>
                <p:spPr bwMode="auto">
                  <a:xfrm rot="3367543">
                    <a:off x="3517" y="1674"/>
                    <a:ext cx="576" cy="173"/>
                  </a:xfrm>
                  <a:prstGeom prst="rect">
                    <a:avLst/>
                  </a:prstGeom>
                  <a:noFill/>
                  <a:ln w="9525">
                    <a:noFill/>
                    <a:miter lim="800000"/>
                    <a:headEnd/>
                    <a:tailEnd/>
                  </a:ln>
                  <a:effectLst/>
                </p:spPr>
                <p:txBody>
                  <a:bodyPr wrap="none">
                    <a:spAutoFit/>
                  </a:bodyPr>
                  <a:lstStyle/>
                  <a:p>
                    <a:pPr eaLnBrk="0" hangingPunct="0"/>
                    <a:r>
                      <a:rPr lang="en-US" sz="1200" b="1">
                        <a:solidFill>
                          <a:srgbClr val="009900"/>
                        </a:solidFill>
                      </a:rPr>
                      <a:t>Microwave</a:t>
                    </a:r>
                    <a:endParaRPr lang="en-US" sz="900" b="1">
                      <a:solidFill>
                        <a:srgbClr val="009900"/>
                      </a:solidFill>
                    </a:endParaRPr>
                  </a:p>
                </p:txBody>
              </p:sp>
              <p:sp>
                <p:nvSpPr>
                  <p:cNvPr id="76859" name="Text Box 59"/>
                  <p:cNvSpPr txBox="1">
                    <a:spLocks noChangeArrowheads="1"/>
                  </p:cNvSpPr>
                  <p:nvPr/>
                </p:nvSpPr>
                <p:spPr bwMode="auto">
                  <a:xfrm rot="3367543">
                    <a:off x="4403" y="1558"/>
                    <a:ext cx="533" cy="403"/>
                  </a:xfrm>
                  <a:prstGeom prst="rect">
                    <a:avLst/>
                  </a:prstGeom>
                  <a:noFill/>
                  <a:ln w="9525">
                    <a:noFill/>
                    <a:miter lim="800000"/>
                    <a:headEnd/>
                    <a:tailEnd/>
                  </a:ln>
                  <a:effectLst/>
                </p:spPr>
                <p:txBody>
                  <a:bodyPr wrap="none">
                    <a:spAutoFit/>
                  </a:bodyPr>
                  <a:lstStyle/>
                  <a:p>
                    <a:pPr algn="ctr" eaLnBrk="0" hangingPunct="0"/>
                    <a:r>
                      <a:rPr lang="en-US" sz="1200" b="1">
                        <a:solidFill>
                          <a:srgbClr val="FFFF00"/>
                        </a:solidFill>
                      </a:rPr>
                      <a:t>Television</a:t>
                    </a:r>
                  </a:p>
                  <a:p>
                    <a:pPr algn="ctr" eaLnBrk="0" hangingPunct="0"/>
                    <a:r>
                      <a:rPr lang="en-US" sz="1200" b="1">
                        <a:solidFill>
                          <a:srgbClr val="FFFF00"/>
                        </a:solidFill>
                      </a:rPr>
                      <a:t>and</a:t>
                    </a:r>
                  </a:p>
                  <a:p>
                    <a:pPr algn="ctr" eaLnBrk="0" hangingPunct="0"/>
                    <a:r>
                      <a:rPr lang="en-US" sz="1200" b="1">
                        <a:solidFill>
                          <a:srgbClr val="FFFF00"/>
                        </a:solidFill>
                      </a:rPr>
                      <a:t>Radio</a:t>
                    </a:r>
                  </a:p>
                </p:txBody>
              </p:sp>
            </p:grpSp>
          </p:grpSp>
        </p:grpSp>
        <p:sp>
          <p:nvSpPr>
            <p:cNvPr id="76860" name="Line 60"/>
            <p:cNvSpPr>
              <a:spLocks noChangeShapeType="1"/>
            </p:cNvSpPr>
            <p:nvPr/>
          </p:nvSpPr>
          <p:spPr bwMode="auto">
            <a:xfrm>
              <a:off x="1632" y="480"/>
              <a:ext cx="912" cy="0"/>
            </a:xfrm>
            <a:prstGeom prst="line">
              <a:avLst/>
            </a:prstGeom>
            <a:noFill/>
            <a:ln w="9525">
              <a:solidFill>
                <a:schemeClr val="tx1"/>
              </a:solidFill>
              <a:round/>
              <a:headEnd/>
              <a:tailEnd/>
            </a:ln>
            <a:effectLst/>
          </p:spPr>
          <p:txBody>
            <a:bodyPr wrap="none" anchor="ctr"/>
            <a:lstStyle/>
            <a:p>
              <a:endParaRPr lang="en-IN"/>
            </a:p>
          </p:txBody>
        </p:sp>
        <p:sp>
          <p:nvSpPr>
            <p:cNvPr id="76861" name="Line 61"/>
            <p:cNvSpPr>
              <a:spLocks noChangeShapeType="1"/>
            </p:cNvSpPr>
            <p:nvPr/>
          </p:nvSpPr>
          <p:spPr bwMode="auto">
            <a:xfrm>
              <a:off x="1632" y="240"/>
              <a:ext cx="912" cy="0"/>
            </a:xfrm>
            <a:prstGeom prst="line">
              <a:avLst/>
            </a:prstGeom>
            <a:noFill/>
            <a:ln w="9525">
              <a:solidFill>
                <a:schemeClr val="tx1"/>
              </a:solidFill>
              <a:round/>
              <a:headEnd/>
              <a:tailEnd/>
            </a:ln>
            <a:effectLst/>
          </p:spPr>
          <p:txBody>
            <a:bodyPr wrap="none" anchor="ctr"/>
            <a:lstStyle/>
            <a:p>
              <a:endParaRPr lang="en-IN"/>
            </a:p>
          </p:txBody>
        </p:sp>
        <p:sp>
          <p:nvSpPr>
            <p:cNvPr id="76862" name="Line 62"/>
            <p:cNvSpPr>
              <a:spLocks noChangeShapeType="1"/>
            </p:cNvSpPr>
            <p:nvPr/>
          </p:nvSpPr>
          <p:spPr bwMode="auto">
            <a:xfrm>
              <a:off x="1728" y="240"/>
              <a:ext cx="0" cy="240"/>
            </a:xfrm>
            <a:prstGeom prst="line">
              <a:avLst/>
            </a:prstGeom>
            <a:noFill/>
            <a:ln w="9525">
              <a:solidFill>
                <a:schemeClr val="tx1"/>
              </a:solidFill>
              <a:round/>
              <a:headEnd/>
              <a:tailEnd/>
            </a:ln>
            <a:effectLst/>
          </p:spPr>
          <p:txBody>
            <a:bodyPr wrap="none" anchor="ctr"/>
            <a:lstStyle/>
            <a:p>
              <a:endParaRPr lang="en-IN"/>
            </a:p>
          </p:txBody>
        </p:sp>
        <p:sp>
          <p:nvSpPr>
            <p:cNvPr id="76863" name="Line 63"/>
            <p:cNvSpPr>
              <a:spLocks noChangeShapeType="1"/>
            </p:cNvSpPr>
            <p:nvPr/>
          </p:nvSpPr>
          <p:spPr bwMode="auto">
            <a:xfrm>
              <a:off x="1960" y="240"/>
              <a:ext cx="0" cy="240"/>
            </a:xfrm>
            <a:prstGeom prst="line">
              <a:avLst/>
            </a:prstGeom>
            <a:noFill/>
            <a:ln w="9525">
              <a:solidFill>
                <a:schemeClr val="tx1"/>
              </a:solidFill>
              <a:round/>
              <a:headEnd/>
              <a:tailEnd/>
            </a:ln>
            <a:effectLst/>
          </p:spPr>
          <p:txBody>
            <a:bodyPr wrap="none" anchor="ctr"/>
            <a:lstStyle/>
            <a:p>
              <a:endParaRPr lang="en-IN"/>
            </a:p>
          </p:txBody>
        </p:sp>
        <p:sp>
          <p:nvSpPr>
            <p:cNvPr id="76864" name="Line 64"/>
            <p:cNvSpPr>
              <a:spLocks noChangeShapeType="1"/>
            </p:cNvSpPr>
            <p:nvPr/>
          </p:nvSpPr>
          <p:spPr bwMode="auto">
            <a:xfrm>
              <a:off x="2448" y="240"/>
              <a:ext cx="0" cy="240"/>
            </a:xfrm>
            <a:prstGeom prst="line">
              <a:avLst/>
            </a:prstGeom>
            <a:noFill/>
            <a:ln w="9525">
              <a:solidFill>
                <a:schemeClr val="tx1"/>
              </a:solidFill>
              <a:round/>
              <a:headEnd/>
              <a:tailEnd/>
            </a:ln>
            <a:effectLst/>
          </p:spPr>
          <p:txBody>
            <a:bodyPr wrap="none" anchor="ctr"/>
            <a:lstStyle/>
            <a:p>
              <a:endParaRPr lang="en-IN"/>
            </a:p>
          </p:txBody>
        </p:sp>
        <p:sp>
          <p:nvSpPr>
            <p:cNvPr id="76865" name="Line 65"/>
            <p:cNvSpPr>
              <a:spLocks noChangeShapeType="1"/>
            </p:cNvSpPr>
            <p:nvPr/>
          </p:nvSpPr>
          <p:spPr bwMode="auto">
            <a:xfrm>
              <a:off x="2208" y="240"/>
              <a:ext cx="0" cy="240"/>
            </a:xfrm>
            <a:prstGeom prst="line">
              <a:avLst/>
            </a:prstGeom>
            <a:noFill/>
            <a:ln w="9525">
              <a:solidFill>
                <a:schemeClr val="tx1"/>
              </a:solidFill>
              <a:round/>
              <a:headEnd/>
              <a:tailEnd/>
            </a:ln>
            <a:effectLst/>
          </p:spPr>
          <p:txBody>
            <a:bodyPr wrap="none" anchor="ctr"/>
            <a:lstStyle/>
            <a:p>
              <a:endParaRPr lang="en-IN"/>
            </a:p>
          </p:txBody>
        </p:sp>
        <p:grpSp>
          <p:nvGrpSpPr>
            <p:cNvPr id="76866" name="Group 66"/>
            <p:cNvGrpSpPr>
              <a:grpSpLocks/>
            </p:cNvGrpSpPr>
            <p:nvPr/>
          </p:nvGrpSpPr>
          <p:grpSpPr bwMode="auto">
            <a:xfrm>
              <a:off x="1728" y="480"/>
              <a:ext cx="720" cy="480"/>
              <a:chOff x="1728" y="480"/>
              <a:chExt cx="720" cy="480"/>
            </a:xfrm>
          </p:grpSpPr>
          <p:sp>
            <p:nvSpPr>
              <p:cNvPr id="76867" name="Line 67"/>
              <p:cNvSpPr>
                <a:spLocks noChangeShapeType="1"/>
              </p:cNvSpPr>
              <p:nvPr/>
            </p:nvSpPr>
            <p:spPr bwMode="auto">
              <a:xfrm>
                <a:off x="1728" y="480"/>
                <a:ext cx="288" cy="480"/>
              </a:xfrm>
              <a:prstGeom prst="line">
                <a:avLst/>
              </a:prstGeom>
              <a:noFill/>
              <a:ln w="28575">
                <a:solidFill>
                  <a:srgbClr val="000099"/>
                </a:solidFill>
                <a:round/>
                <a:headEnd/>
                <a:tailEnd/>
              </a:ln>
              <a:effectLst/>
            </p:spPr>
            <p:txBody>
              <a:bodyPr wrap="none" anchor="ctr"/>
              <a:lstStyle/>
              <a:p>
                <a:endParaRPr lang="en-IN"/>
              </a:p>
            </p:txBody>
          </p:sp>
          <p:sp>
            <p:nvSpPr>
              <p:cNvPr id="76868" name="Line 68"/>
              <p:cNvSpPr>
                <a:spLocks noChangeShapeType="1"/>
              </p:cNvSpPr>
              <p:nvPr/>
            </p:nvSpPr>
            <p:spPr bwMode="auto">
              <a:xfrm flipH="1">
                <a:off x="2208" y="480"/>
                <a:ext cx="240" cy="480"/>
              </a:xfrm>
              <a:prstGeom prst="line">
                <a:avLst/>
              </a:prstGeom>
              <a:noFill/>
              <a:ln w="28575">
                <a:solidFill>
                  <a:srgbClr val="000099"/>
                </a:solidFill>
                <a:round/>
                <a:headEnd/>
                <a:tailEnd/>
              </a:ln>
              <a:effectLst/>
            </p:spPr>
            <p:txBody>
              <a:bodyPr wrap="none" anchor="ctr"/>
              <a:lstStyle/>
              <a:p>
                <a:endParaRPr lang="en-IN"/>
              </a:p>
            </p:txBody>
          </p:sp>
        </p:grpSp>
        <p:grpSp>
          <p:nvGrpSpPr>
            <p:cNvPr id="76869" name="Group 69"/>
            <p:cNvGrpSpPr>
              <a:grpSpLocks/>
            </p:cNvGrpSpPr>
            <p:nvPr/>
          </p:nvGrpSpPr>
          <p:grpSpPr bwMode="auto">
            <a:xfrm>
              <a:off x="1630" y="96"/>
              <a:ext cx="914" cy="144"/>
              <a:chOff x="1630" y="96"/>
              <a:chExt cx="914" cy="144"/>
            </a:xfrm>
          </p:grpSpPr>
          <p:sp>
            <p:nvSpPr>
              <p:cNvPr id="76870" name="Text Box 70"/>
              <p:cNvSpPr txBox="1">
                <a:spLocks noChangeArrowheads="1"/>
              </p:cNvSpPr>
              <p:nvPr/>
            </p:nvSpPr>
            <p:spPr bwMode="auto">
              <a:xfrm>
                <a:off x="1630" y="96"/>
                <a:ext cx="206" cy="144"/>
              </a:xfrm>
              <a:prstGeom prst="rect">
                <a:avLst/>
              </a:prstGeom>
              <a:noFill/>
              <a:ln w="9525">
                <a:noFill/>
                <a:miter lim="800000"/>
                <a:headEnd/>
                <a:tailEnd/>
              </a:ln>
              <a:effectLst/>
            </p:spPr>
            <p:txBody>
              <a:bodyPr>
                <a:spAutoFit/>
              </a:bodyPr>
              <a:lstStyle/>
              <a:p>
                <a:pPr eaLnBrk="0" hangingPunct="0"/>
                <a:r>
                  <a:rPr lang="en-US" sz="900">
                    <a:solidFill>
                      <a:srgbClr val="000099"/>
                    </a:solidFill>
                  </a:rPr>
                  <a:t>0.4</a:t>
                </a:r>
              </a:p>
            </p:txBody>
          </p:sp>
          <p:sp>
            <p:nvSpPr>
              <p:cNvPr id="76871" name="Text Box 71"/>
              <p:cNvSpPr txBox="1">
                <a:spLocks noChangeArrowheads="1"/>
              </p:cNvSpPr>
              <p:nvPr/>
            </p:nvSpPr>
            <p:spPr bwMode="auto">
              <a:xfrm>
                <a:off x="1858" y="96"/>
                <a:ext cx="206" cy="144"/>
              </a:xfrm>
              <a:prstGeom prst="rect">
                <a:avLst/>
              </a:prstGeom>
              <a:noFill/>
              <a:ln w="9525">
                <a:noFill/>
                <a:miter lim="800000"/>
                <a:headEnd/>
                <a:tailEnd/>
              </a:ln>
              <a:effectLst/>
            </p:spPr>
            <p:txBody>
              <a:bodyPr>
                <a:spAutoFit/>
              </a:bodyPr>
              <a:lstStyle/>
              <a:p>
                <a:pPr eaLnBrk="0" hangingPunct="0"/>
                <a:r>
                  <a:rPr lang="en-US" sz="900">
                    <a:solidFill>
                      <a:srgbClr val="000099"/>
                    </a:solidFill>
                  </a:rPr>
                  <a:t>0.5</a:t>
                </a:r>
              </a:p>
            </p:txBody>
          </p:sp>
          <p:sp>
            <p:nvSpPr>
              <p:cNvPr id="76872" name="Text Box 72"/>
              <p:cNvSpPr txBox="1">
                <a:spLocks noChangeArrowheads="1"/>
              </p:cNvSpPr>
              <p:nvPr/>
            </p:nvSpPr>
            <p:spPr bwMode="auto">
              <a:xfrm>
                <a:off x="2098" y="96"/>
                <a:ext cx="206" cy="144"/>
              </a:xfrm>
              <a:prstGeom prst="rect">
                <a:avLst/>
              </a:prstGeom>
              <a:noFill/>
              <a:ln w="9525">
                <a:noFill/>
                <a:miter lim="800000"/>
                <a:headEnd/>
                <a:tailEnd/>
              </a:ln>
              <a:effectLst/>
            </p:spPr>
            <p:txBody>
              <a:bodyPr>
                <a:spAutoFit/>
              </a:bodyPr>
              <a:lstStyle/>
              <a:p>
                <a:pPr eaLnBrk="0" hangingPunct="0"/>
                <a:r>
                  <a:rPr lang="en-US" sz="900">
                    <a:solidFill>
                      <a:srgbClr val="000099"/>
                    </a:solidFill>
                  </a:rPr>
                  <a:t>0.6</a:t>
                </a:r>
              </a:p>
            </p:txBody>
          </p:sp>
          <p:sp>
            <p:nvSpPr>
              <p:cNvPr id="76873" name="Text Box 73"/>
              <p:cNvSpPr txBox="1">
                <a:spLocks noChangeArrowheads="1"/>
              </p:cNvSpPr>
              <p:nvPr/>
            </p:nvSpPr>
            <p:spPr bwMode="auto">
              <a:xfrm>
                <a:off x="2338" y="96"/>
                <a:ext cx="206" cy="144"/>
              </a:xfrm>
              <a:prstGeom prst="rect">
                <a:avLst/>
              </a:prstGeom>
              <a:noFill/>
              <a:ln w="9525">
                <a:noFill/>
                <a:miter lim="800000"/>
                <a:headEnd/>
                <a:tailEnd/>
              </a:ln>
              <a:effectLst/>
            </p:spPr>
            <p:txBody>
              <a:bodyPr>
                <a:spAutoFit/>
              </a:bodyPr>
              <a:lstStyle/>
              <a:p>
                <a:pPr eaLnBrk="0" hangingPunct="0"/>
                <a:r>
                  <a:rPr lang="en-US" sz="900">
                    <a:solidFill>
                      <a:srgbClr val="000099"/>
                    </a:solidFill>
                  </a:rPr>
                  <a:t>0.7</a:t>
                </a:r>
              </a:p>
            </p:txBody>
          </p:sp>
        </p:grpSp>
        <p:grpSp>
          <p:nvGrpSpPr>
            <p:cNvPr id="76874" name="Group 74"/>
            <p:cNvGrpSpPr>
              <a:grpSpLocks/>
            </p:cNvGrpSpPr>
            <p:nvPr/>
          </p:nvGrpSpPr>
          <p:grpSpPr bwMode="auto">
            <a:xfrm>
              <a:off x="1508" y="185"/>
              <a:ext cx="1419" cy="535"/>
              <a:chOff x="1508" y="185"/>
              <a:chExt cx="1419" cy="535"/>
            </a:xfrm>
          </p:grpSpPr>
          <p:sp>
            <p:nvSpPr>
              <p:cNvPr id="76875" name="Text Box 75"/>
              <p:cNvSpPr txBox="1">
                <a:spLocks noChangeArrowheads="1"/>
              </p:cNvSpPr>
              <p:nvPr/>
            </p:nvSpPr>
            <p:spPr bwMode="auto">
              <a:xfrm>
                <a:off x="1910" y="547"/>
                <a:ext cx="394" cy="173"/>
              </a:xfrm>
              <a:prstGeom prst="rect">
                <a:avLst/>
              </a:prstGeom>
              <a:noFill/>
              <a:ln w="9525">
                <a:noFill/>
                <a:miter lim="800000"/>
                <a:headEnd/>
                <a:tailEnd/>
              </a:ln>
              <a:effectLst/>
            </p:spPr>
            <p:txBody>
              <a:bodyPr wrap="none">
                <a:spAutoFit/>
              </a:bodyPr>
              <a:lstStyle/>
              <a:p>
                <a:pPr eaLnBrk="0" hangingPunct="0"/>
                <a:r>
                  <a:rPr lang="en-US" sz="1200">
                    <a:solidFill>
                      <a:srgbClr val="009900"/>
                    </a:solidFill>
                  </a:rPr>
                  <a:t>Visible</a:t>
                </a:r>
              </a:p>
            </p:txBody>
          </p:sp>
          <p:sp>
            <p:nvSpPr>
              <p:cNvPr id="76876" name="Text Box 76"/>
              <p:cNvSpPr txBox="1">
                <a:spLocks noChangeArrowheads="1"/>
              </p:cNvSpPr>
              <p:nvPr/>
            </p:nvSpPr>
            <p:spPr bwMode="auto">
              <a:xfrm rot="-5488344">
                <a:off x="1687" y="249"/>
                <a:ext cx="282" cy="173"/>
              </a:xfrm>
              <a:prstGeom prst="rect">
                <a:avLst/>
              </a:prstGeom>
              <a:noFill/>
              <a:ln w="9525">
                <a:noFill/>
                <a:miter lim="800000"/>
                <a:headEnd/>
                <a:tailEnd/>
              </a:ln>
              <a:effectLst/>
            </p:spPr>
            <p:txBody>
              <a:bodyPr wrap="none">
                <a:spAutoFit/>
              </a:bodyPr>
              <a:lstStyle/>
              <a:p>
                <a:pPr eaLnBrk="0" hangingPunct="0"/>
                <a:r>
                  <a:rPr lang="en-US" sz="1200">
                    <a:solidFill>
                      <a:srgbClr val="009900"/>
                    </a:solidFill>
                  </a:rPr>
                  <a:t>blue</a:t>
                </a:r>
                <a:endParaRPr lang="en-US" sz="900">
                  <a:solidFill>
                    <a:srgbClr val="009900"/>
                  </a:solidFill>
                </a:endParaRPr>
              </a:p>
            </p:txBody>
          </p:sp>
          <p:sp>
            <p:nvSpPr>
              <p:cNvPr id="76877" name="Text Box 77"/>
              <p:cNvSpPr txBox="1">
                <a:spLocks noChangeArrowheads="1"/>
              </p:cNvSpPr>
              <p:nvPr/>
            </p:nvSpPr>
            <p:spPr bwMode="auto">
              <a:xfrm rot="-5488344">
                <a:off x="1912" y="263"/>
                <a:ext cx="330" cy="173"/>
              </a:xfrm>
              <a:prstGeom prst="rect">
                <a:avLst/>
              </a:prstGeom>
              <a:noFill/>
              <a:ln w="9525">
                <a:noFill/>
                <a:miter lim="800000"/>
                <a:headEnd/>
                <a:tailEnd/>
              </a:ln>
              <a:effectLst/>
            </p:spPr>
            <p:txBody>
              <a:bodyPr wrap="none">
                <a:spAutoFit/>
              </a:bodyPr>
              <a:lstStyle/>
              <a:p>
                <a:pPr eaLnBrk="0" hangingPunct="0"/>
                <a:r>
                  <a:rPr lang="en-US" sz="1200">
                    <a:solidFill>
                      <a:srgbClr val="009900"/>
                    </a:solidFill>
                  </a:rPr>
                  <a:t>green</a:t>
                </a:r>
                <a:endParaRPr lang="en-US" sz="900">
                  <a:solidFill>
                    <a:srgbClr val="009900"/>
                  </a:solidFill>
                </a:endParaRPr>
              </a:p>
            </p:txBody>
          </p:sp>
          <p:sp>
            <p:nvSpPr>
              <p:cNvPr id="76878" name="Text Box 78"/>
              <p:cNvSpPr txBox="1">
                <a:spLocks noChangeArrowheads="1"/>
              </p:cNvSpPr>
              <p:nvPr/>
            </p:nvSpPr>
            <p:spPr bwMode="auto">
              <a:xfrm rot="-5488344">
                <a:off x="2198" y="265"/>
                <a:ext cx="239" cy="173"/>
              </a:xfrm>
              <a:prstGeom prst="rect">
                <a:avLst/>
              </a:prstGeom>
              <a:noFill/>
              <a:ln w="9525">
                <a:noFill/>
                <a:miter lim="800000"/>
                <a:headEnd/>
                <a:tailEnd/>
              </a:ln>
              <a:effectLst/>
            </p:spPr>
            <p:txBody>
              <a:bodyPr wrap="none">
                <a:spAutoFit/>
              </a:bodyPr>
              <a:lstStyle/>
              <a:p>
                <a:pPr eaLnBrk="0" hangingPunct="0"/>
                <a:r>
                  <a:rPr lang="en-US" sz="1200">
                    <a:solidFill>
                      <a:srgbClr val="009900"/>
                    </a:solidFill>
                  </a:rPr>
                  <a:t>red</a:t>
                </a:r>
                <a:endParaRPr lang="en-US" sz="900">
                  <a:solidFill>
                    <a:srgbClr val="009900"/>
                  </a:solidFill>
                </a:endParaRPr>
              </a:p>
            </p:txBody>
          </p:sp>
          <p:sp>
            <p:nvSpPr>
              <p:cNvPr id="76879" name="Text Box 79"/>
              <p:cNvSpPr txBox="1">
                <a:spLocks noChangeArrowheads="1"/>
              </p:cNvSpPr>
              <p:nvPr/>
            </p:nvSpPr>
            <p:spPr bwMode="auto">
              <a:xfrm>
                <a:off x="1508" y="263"/>
                <a:ext cx="254" cy="173"/>
              </a:xfrm>
              <a:prstGeom prst="rect">
                <a:avLst/>
              </a:prstGeom>
              <a:noFill/>
              <a:ln w="9525">
                <a:noFill/>
                <a:miter lim="800000"/>
                <a:headEnd/>
                <a:tailEnd/>
              </a:ln>
              <a:effectLst/>
            </p:spPr>
            <p:txBody>
              <a:bodyPr wrap="none">
                <a:spAutoFit/>
              </a:bodyPr>
              <a:lstStyle/>
              <a:p>
                <a:pPr eaLnBrk="0" hangingPunct="0"/>
                <a:r>
                  <a:rPr lang="en-US" sz="1200">
                    <a:solidFill>
                      <a:srgbClr val="009900"/>
                    </a:solidFill>
                  </a:rPr>
                  <a:t>UV</a:t>
                </a:r>
                <a:endParaRPr lang="en-US" sz="900">
                  <a:solidFill>
                    <a:srgbClr val="009900"/>
                  </a:solidFill>
                </a:endParaRPr>
              </a:p>
            </p:txBody>
          </p:sp>
          <p:sp>
            <p:nvSpPr>
              <p:cNvPr id="76880" name="Text Box 80"/>
              <p:cNvSpPr txBox="1">
                <a:spLocks noChangeArrowheads="1"/>
              </p:cNvSpPr>
              <p:nvPr/>
            </p:nvSpPr>
            <p:spPr bwMode="auto">
              <a:xfrm>
                <a:off x="2496" y="263"/>
                <a:ext cx="431" cy="173"/>
              </a:xfrm>
              <a:prstGeom prst="rect">
                <a:avLst/>
              </a:prstGeom>
              <a:noFill/>
              <a:ln w="9525">
                <a:noFill/>
                <a:miter lim="800000"/>
                <a:headEnd/>
                <a:tailEnd/>
              </a:ln>
              <a:effectLst/>
            </p:spPr>
            <p:txBody>
              <a:bodyPr wrap="none">
                <a:spAutoFit/>
              </a:bodyPr>
              <a:lstStyle/>
              <a:p>
                <a:pPr eaLnBrk="0" hangingPunct="0"/>
                <a:r>
                  <a:rPr lang="en-US" sz="1200">
                    <a:solidFill>
                      <a:srgbClr val="009900"/>
                    </a:solidFill>
                  </a:rPr>
                  <a:t>Near-IR</a:t>
                </a:r>
              </a:p>
            </p:txBody>
          </p:sp>
        </p:grpSp>
        <p:grpSp>
          <p:nvGrpSpPr>
            <p:cNvPr id="76881" name="Group 81"/>
            <p:cNvGrpSpPr>
              <a:grpSpLocks/>
            </p:cNvGrpSpPr>
            <p:nvPr/>
          </p:nvGrpSpPr>
          <p:grpSpPr bwMode="auto">
            <a:xfrm>
              <a:off x="2976" y="862"/>
              <a:ext cx="1160" cy="146"/>
              <a:chOff x="2976" y="862"/>
              <a:chExt cx="1160" cy="146"/>
            </a:xfrm>
          </p:grpSpPr>
          <p:sp>
            <p:nvSpPr>
              <p:cNvPr id="76882" name="Text Box 82"/>
              <p:cNvSpPr txBox="1">
                <a:spLocks noChangeArrowheads="1"/>
              </p:cNvSpPr>
              <p:nvPr/>
            </p:nvSpPr>
            <p:spPr bwMode="auto">
              <a:xfrm>
                <a:off x="2976" y="862"/>
                <a:ext cx="330" cy="144"/>
              </a:xfrm>
              <a:prstGeom prst="rect">
                <a:avLst/>
              </a:prstGeom>
              <a:noFill/>
              <a:ln w="9525">
                <a:noFill/>
                <a:miter lim="800000"/>
                <a:headEnd/>
                <a:tailEnd/>
              </a:ln>
              <a:effectLst/>
            </p:spPr>
            <p:txBody>
              <a:bodyPr wrap="none">
                <a:spAutoFit/>
              </a:bodyPr>
              <a:lstStyle/>
              <a:p>
                <a:pPr eaLnBrk="0" hangingPunct="0"/>
                <a:r>
                  <a:rPr lang="en-US" sz="900">
                    <a:solidFill>
                      <a:srgbClr val="000099"/>
                    </a:solidFill>
                  </a:rPr>
                  <a:t>(1 mm)</a:t>
                </a:r>
              </a:p>
            </p:txBody>
          </p:sp>
          <p:sp>
            <p:nvSpPr>
              <p:cNvPr id="76883" name="Text Box 83"/>
              <p:cNvSpPr txBox="1">
                <a:spLocks noChangeArrowheads="1"/>
              </p:cNvSpPr>
              <p:nvPr/>
            </p:nvSpPr>
            <p:spPr bwMode="auto">
              <a:xfrm>
                <a:off x="3862" y="864"/>
                <a:ext cx="274" cy="144"/>
              </a:xfrm>
              <a:prstGeom prst="rect">
                <a:avLst/>
              </a:prstGeom>
              <a:noFill/>
              <a:ln w="9525">
                <a:noFill/>
                <a:miter lim="800000"/>
                <a:headEnd/>
                <a:tailEnd/>
              </a:ln>
              <a:effectLst/>
            </p:spPr>
            <p:txBody>
              <a:bodyPr wrap="none">
                <a:spAutoFit/>
              </a:bodyPr>
              <a:lstStyle/>
              <a:p>
                <a:pPr eaLnBrk="0" hangingPunct="0"/>
                <a:r>
                  <a:rPr lang="en-US" sz="900">
                    <a:solidFill>
                      <a:srgbClr val="000099"/>
                    </a:solidFill>
                  </a:rPr>
                  <a:t>(1 m)</a:t>
                </a:r>
              </a:p>
            </p:txBody>
          </p:sp>
        </p:grpSp>
      </p:grpSp>
      <p:sp>
        <p:nvSpPr>
          <p:cNvPr id="76884" name="Text Box 84"/>
          <p:cNvSpPr txBox="1">
            <a:spLocks noChangeArrowheads="1"/>
          </p:cNvSpPr>
          <p:nvPr/>
        </p:nvSpPr>
        <p:spPr bwMode="auto">
          <a:xfrm>
            <a:off x="7391400" y="990600"/>
            <a:ext cx="1504950" cy="304800"/>
          </a:xfrm>
          <a:prstGeom prst="rect">
            <a:avLst/>
          </a:prstGeom>
          <a:noFill/>
          <a:ln w="9525">
            <a:noFill/>
            <a:miter lim="800000"/>
            <a:headEnd/>
            <a:tailEnd/>
          </a:ln>
          <a:effectLst/>
        </p:spPr>
        <p:txBody>
          <a:bodyPr wrap="none">
            <a:spAutoFit/>
          </a:bodyPr>
          <a:lstStyle/>
          <a:p>
            <a:pPr eaLnBrk="0" hangingPunct="0"/>
            <a:r>
              <a:rPr lang="en-US" sz="1400" b="1">
                <a:solidFill>
                  <a:srgbClr val="990033"/>
                </a:solidFill>
              </a:rPr>
              <a:t>Wavelength (</a:t>
            </a:r>
            <a:r>
              <a:rPr lang="en-US" sz="1400" b="1">
                <a:solidFill>
                  <a:srgbClr val="990033"/>
                </a:solidFill>
                <a:sym typeface="Symbol" pitchFamily="18" charset="2"/>
              </a:rPr>
              <a:t>m)</a:t>
            </a:r>
            <a:endParaRPr lang="en-US" sz="1400" b="1">
              <a:solidFill>
                <a:srgbClr val="990033"/>
              </a:solidFill>
            </a:endParaRPr>
          </a:p>
        </p:txBody>
      </p:sp>
      <p:sp>
        <p:nvSpPr>
          <p:cNvPr id="76885" name="Text Box 85"/>
          <p:cNvSpPr txBox="1">
            <a:spLocks noChangeArrowheads="1"/>
          </p:cNvSpPr>
          <p:nvPr/>
        </p:nvSpPr>
        <p:spPr bwMode="auto">
          <a:xfrm>
            <a:off x="2325688" y="3641725"/>
            <a:ext cx="3922712" cy="396875"/>
          </a:xfrm>
          <a:prstGeom prst="rect">
            <a:avLst/>
          </a:prstGeom>
          <a:noFill/>
          <a:ln w="9525">
            <a:noFill/>
            <a:miter lim="800000"/>
            <a:headEnd/>
            <a:tailEnd/>
          </a:ln>
          <a:effectLst/>
        </p:spPr>
        <p:txBody>
          <a:bodyPr wrap="none">
            <a:spAutoFit/>
          </a:bodyPr>
          <a:lstStyle/>
          <a:p>
            <a:pPr algn="ctr" eaLnBrk="0" hangingPunct="0"/>
            <a:r>
              <a:rPr lang="en-US" sz="2000" b="1">
                <a:solidFill>
                  <a:srgbClr val="000099"/>
                </a:solidFill>
                <a:latin typeface="Arial" charset="0"/>
              </a:rPr>
              <a:t>The Electromagnetic Spectrum</a:t>
            </a:r>
          </a:p>
        </p:txBody>
      </p:sp>
      <p:sp>
        <p:nvSpPr>
          <p:cNvPr id="76886" name="Text Box 86"/>
          <p:cNvSpPr txBox="1">
            <a:spLocks noChangeArrowheads="1"/>
          </p:cNvSpPr>
          <p:nvPr/>
        </p:nvSpPr>
        <p:spPr bwMode="auto">
          <a:xfrm>
            <a:off x="685800" y="6338888"/>
            <a:ext cx="8007350" cy="366712"/>
          </a:xfrm>
          <a:prstGeom prst="rect">
            <a:avLst/>
          </a:prstGeom>
          <a:noFill/>
          <a:ln w="9525">
            <a:noFill/>
            <a:miter lim="800000"/>
            <a:headEnd/>
            <a:tailEnd/>
          </a:ln>
          <a:effectLst/>
        </p:spPr>
        <p:txBody>
          <a:bodyPr wrap="none">
            <a:spAutoFit/>
          </a:bodyPr>
          <a:lstStyle/>
          <a:p>
            <a:pPr eaLnBrk="0" hangingPunct="0"/>
            <a:r>
              <a:rPr lang="en-US" sz="1800" b="1">
                <a:solidFill>
                  <a:srgbClr val="000099"/>
                </a:solidFill>
                <a:latin typeface="Arial" charset="0"/>
              </a:rPr>
              <a:t>Electromagnetic wave, E-Electrical Component, M-Magnetic Component</a:t>
            </a:r>
          </a:p>
        </p:txBody>
      </p:sp>
      <p:grpSp>
        <p:nvGrpSpPr>
          <p:cNvPr id="76887" name="Group 87"/>
          <p:cNvGrpSpPr>
            <a:grpSpLocks/>
          </p:cNvGrpSpPr>
          <p:nvPr/>
        </p:nvGrpSpPr>
        <p:grpSpPr bwMode="auto">
          <a:xfrm>
            <a:off x="509588" y="4038600"/>
            <a:ext cx="8329612" cy="2057400"/>
            <a:chOff x="321" y="2640"/>
            <a:chExt cx="5247" cy="1296"/>
          </a:xfrm>
        </p:grpSpPr>
        <p:sp>
          <p:nvSpPr>
            <p:cNvPr id="76888" name="Text Box 88"/>
            <p:cNvSpPr txBox="1">
              <a:spLocks noChangeArrowheads="1"/>
            </p:cNvSpPr>
            <p:nvPr/>
          </p:nvSpPr>
          <p:spPr bwMode="auto">
            <a:xfrm>
              <a:off x="768" y="2640"/>
              <a:ext cx="180" cy="173"/>
            </a:xfrm>
            <a:prstGeom prst="rect">
              <a:avLst/>
            </a:prstGeom>
            <a:noFill/>
            <a:ln w="9525">
              <a:noFill/>
              <a:miter lim="800000"/>
              <a:headEnd/>
              <a:tailEnd/>
            </a:ln>
            <a:effectLst/>
          </p:spPr>
          <p:txBody>
            <a:bodyPr wrap="none">
              <a:spAutoFit/>
            </a:bodyPr>
            <a:lstStyle/>
            <a:p>
              <a:pPr eaLnBrk="0" hangingPunct="0"/>
              <a:r>
                <a:rPr lang="en-US" sz="1200" b="1">
                  <a:solidFill>
                    <a:srgbClr val="000099"/>
                  </a:solidFill>
                </a:rPr>
                <a:t>E</a:t>
              </a:r>
            </a:p>
          </p:txBody>
        </p:sp>
        <p:sp>
          <p:nvSpPr>
            <p:cNvPr id="76889" name="Text Box 89"/>
            <p:cNvSpPr txBox="1">
              <a:spLocks noChangeArrowheads="1"/>
            </p:cNvSpPr>
            <p:nvPr/>
          </p:nvSpPr>
          <p:spPr bwMode="auto">
            <a:xfrm>
              <a:off x="321" y="3696"/>
              <a:ext cx="207" cy="173"/>
            </a:xfrm>
            <a:prstGeom prst="rect">
              <a:avLst/>
            </a:prstGeom>
            <a:noFill/>
            <a:ln w="9525">
              <a:noFill/>
              <a:miter lim="800000"/>
              <a:headEnd/>
              <a:tailEnd/>
            </a:ln>
            <a:effectLst/>
          </p:spPr>
          <p:txBody>
            <a:bodyPr wrap="none">
              <a:spAutoFit/>
            </a:bodyPr>
            <a:lstStyle/>
            <a:p>
              <a:pPr eaLnBrk="0" hangingPunct="0"/>
              <a:r>
                <a:rPr lang="en-US" sz="1200" b="1">
                  <a:solidFill>
                    <a:srgbClr val="000099"/>
                  </a:solidFill>
                </a:rPr>
                <a:t>M</a:t>
              </a:r>
            </a:p>
          </p:txBody>
        </p:sp>
        <p:sp>
          <p:nvSpPr>
            <p:cNvPr id="76890" name="Text Box 90"/>
            <p:cNvSpPr txBox="1">
              <a:spLocks noChangeArrowheads="1"/>
            </p:cNvSpPr>
            <p:nvPr/>
          </p:nvSpPr>
          <p:spPr bwMode="auto">
            <a:xfrm rot="448959">
              <a:off x="828" y="3427"/>
              <a:ext cx="468" cy="173"/>
            </a:xfrm>
            <a:prstGeom prst="rect">
              <a:avLst/>
            </a:prstGeom>
            <a:noFill/>
            <a:ln w="9525">
              <a:noFill/>
              <a:miter lim="800000"/>
              <a:headEnd/>
              <a:tailEnd/>
            </a:ln>
            <a:effectLst/>
          </p:spPr>
          <p:txBody>
            <a:bodyPr wrap="none">
              <a:spAutoFit/>
            </a:bodyPr>
            <a:lstStyle/>
            <a:p>
              <a:pPr eaLnBrk="0" hangingPunct="0"/>
              <a:r>
                <a:rPr lang="en-US" sz="1200" b="1">
                  <a:solidFill>
                    <a:srgbClr val="000099"/>
                  </a:solidFill>
                </a:rPr>
                <a:t>Distance</a:t>
              </a:r>
            </a:p>
          </p:txBody>
        </p:sp>
        <p:sp>
          <p:nvSpPr>
            <p:cNvPr id="76891" name="Text Box 91"/>
            <p:cNvSpPr txBox="1">
              <a:spLocks noChangeArrowheads="1"/>
            </p:cNvSpPr>
            <p:nvPr/>
          </p:nvSpPr>
          <p:spPr bwMode="auto">
            <a:xfrm>
              <a:off x="1458" y="3744"/>
              <a:ext cx="222" cy="192"/>
            </a:xfrm>
            <a:prstGeom prst="rect">
              <a:avLst/>
            </a:prstGeom>
            <a:noFill/>
            <a:ln w="9525">
              <a:noFill/>
              <a:miter lim="800000"/>
              <a:headEnd/>
              <a:tailEnd/>
            </a:ln>
            <a:effectLst/>
          </p:spPr>
          <p:txBody>
            <a:bodyPr wrap="none">
              <a:spAutoFit/>
            </a:bodyPr>
            <a:lstStyle/>
            <a:p>
              <a:pPr eaLnBrk="0" hangingPunct="0"/>
              <a:r>
                <a:rPr lang="en-US" sz="1400" b="1">
                  <a:solidFill>
                    <a:srgbClr val="990033"/>
                  </a:solidFill>
                </a:rPr>
                <a:t>M</a:t>
              </a:r>
            </a:p>
          </p:txBody>
        </p:sp>
        <p:sp>
          <p:nvSpPr>
            <p:cNvPr id="76892" name="Text Box 92"/>
            <p:cNvSpPr txBox="1">
              <a:spLocks noChangeArrowheads="1"/>
            </p:cNvSpPr>
            <p:nvPr/>
          </p:nvSpPr>
          <p:spPr bwMode="auto">
            <a:xfrm>
              <a:off x="1633" y="3120"/>
              <a:ext cx="191" cy="192"/>
            </a:xfrm>
            <a:prstGeom prst="rect">
              <a:avLst/>
            </a:prstGeom>
            <a:noFill/>
            <a:ln w="9525">
              <a:noFill/>
              <a:miter lim="800000"/>
              <a:headEnd/>
              <a:tailEnd/>
            </a:ln>
            <a:effectLst/>
          </p:spPr>
          <p:txBody>
            <a:bodyPr wrap="none">
              <a:spAutoFit/>
            </a:bodyPr>
            <a:lstStyle/>
            <a:p>
              <a:pPr eaLnBrk="0" hangingPunct="0"/>
              <a:r>
                <a:rPr lang="en-US" sz="1400" b="1">
                  <a:solidFill>
                    <a:srgbClr val="990033"/>
                  </a:solidFill>
                </a:rPr>
                <a:t>E</a:t>
              </a:r>
            </a:p>
          </p:txBody>
        </p:sp>
        <p:grpSp>
          <p:nvGrpSpPr>
            <p:cNvPr id="76893" name="Group 93"/>
            <p:cNvGrpSpPr>
              <a:grpSpLocks/>
            </p:cNvGrpSpPr>
            <p:nvPr/>
          </p:nvGrpSpPr>
          <p:grpSpPr bwMode="auto">
            <a:xfrm>
              <a:off x="1440" y="3072"/>
              <a:ext cx="3504" cy="864"/>
              <a:chOff x="1008" y="2382"/>
              <a:chExt cx="4224" cy="1744"/>
            </a:xfrm>
          </p:grpSpPr>
          <p:grpSp>
            <p:nvGrpSpPr>
              <p:cNvPr id="76894" name="Group 94"/>
              <p:cNvGrpSpPr>
                <a:grpSpLocks/>
              </p:cNvGrpSpPr>
              <p:nvPr/>
            </p:nvGrpSpPr>
            <p:grpSpPr bwMode="auto">
              <a:xfrm>
                <a:off x="1008" y="2538"/>
                <a:ext cx="4224" cy="1588"/>
                <a:chOff x="864" y="2538"/>
                <a:chExt cx="4224" cy="1588"/>
              </a:xfrm>
            </p:grpSpPr>
            <p:sp>
              <p:nvSpPr>
                <p:cNvPr id="76895" name="Line 95"/>
                <p:cNvSpPr>
                  <a:spLocks noChangeShapeType="1"/>
                </p:cNvSpPr>
                <p:nvPr/>
              </p:nvSpPr>
              <p:spPr bwMode="auto">
                <a:xfrm>
                  <a:off x="1016" y="3120"/>
                  <a:ext cx="4072" cy="528"/>
                </a:xfrm>
                <a:prstGeom prst="line">
                  <a:avLst/>
                </a:prstGeom>
                <a:noFill/>
                <a:ln w="9525">
                  <a:solidFill>
                    <a:schemeClr val="tx1"/>
                  </a:solidFill>
                  <a:round/>
                  <a:headEnd/>
                  <a:tailEnd/>
                </a:ln>
                <a:effectLst/>
              </p:spPr>
              <p:txBody>
                <a:bodyPr wrap="none" anchor="ctr"/>
                <a:lstStyle/>
                <a:p>
                  <a:endParaRPr lang="en-IN"/>
                </a:p>
              </p:txBody>
            </p:sp>
            <p:grpSp>
              <p:nvGrpSpPr>
                <p:cNvPr id="76896" name="Group 96"/>
                <p:cNvGrpSpPr>
                  <a:grpSpLocks/>
                </p:cNvGrpSpPr>
                <p:nvPr/>
              </p:nvGrpSpPr>
              <p:grpSpPr bwMode="auto">
                <a:xfrm>
                  <a:off x="1028" y="2538"/>
                  <a:ext cx="4060" cy="1588"/>
                  <a:chOff x="1028" y="2538"/>
                  <a:chExt cx="4060" cy="1588"/>
                </a:xfrm>
              </p:grpSpPr>
              <p:sp>
                <p:nvSpPr>
                  <p:cNvPr id="76897" name="Freeform 97"/>
                  <p:cNvSpPr>
                    <a:spLocks/>
                  </p:cNvSpPr>
                  <p:nvPr/>
                </p:nvSpPr>
                <p:spPr bwMode="auto">
                  <a:xfrm>
                    <a:off x="2618" y="2736"/>
                    <a:ext cx="816" cy="702"/>
                  </a:xfrm>
                  <a:custGeom>
                    <a:avLst/>
                    <a:gdLst/>
                    <a:ahLst/>
                    <a:cxnLst>
                      <a:cxn ang="0">
                        <a:pos x="0" y="968"/>
                      </a:cxn>
                      <a:cxn ang="0">
                        <a:pos x="48" y="776"/>
                      </a:cxn>
                      <a:cxn ang="0">
                        <a:pos x="192" y="392"/>
                      </a:cxn>
                      <a:cxn ang="0">
                        <a:pos x="336" y="200"/>
                      </a:cxn>
                      <a:cxn ang="0">
                        <a:pos x="528" y="56"/>
                      </a:cxn>
                      <a:cxn ang="0">
                        <a:pos x="720" y="8"/>
                      </a:cxn>
                      <a:cxn ang="0">
                        <a:pos x="864" y="104"/>
                      </a:cxn>
                      <a:cxn ang="0">
                        <a:pos x="1104" y="488"/>
                      </a:cxn>
                      <a:cxn ang="0">
                        <a:pos x="1248" y="776"/>
                      </a:cxn>
                      <a:cxn ang="0">
                        <a:pos x="1344" y="968"/>
                      </a:cxn>
                      <a:cxn ang="0">
                        <a:pos x="1440" y="1160"/>
                      </a:cxn>
                    </a:cxnLst>
                    <a:rect l="0" t="0" r="r" b="b"/>
                    <a:pathLst>
                      <a:path w="1440" h="1160">
                        <a:moveTo>
                          <a:pt x="0" y="968"/>
                        </a:moveTo>
                        <a:cubicBezTo>
                          <a:pt x="8" y="920"/>
                          <a:pt x="16" y="872"/>
                          <a:pt x="48" y="776"/>
                        </a:cubicBezTo>
                        <a:cubicBezTo>
                          <a:pt x="80" y="680"/>
                          <a:pt x="144" y="488"/>
                          <a:pt x="192" y="392"/>
                        </a:cubicBezTo>
                        <a:cubicBezTo>
                          <a:pt x="240" y="296"/>
                          <a:pt x="280" y="256"/>
                          <a:pt x="336" y="200"/>
                        </a:cubicBezTo>
                        <a:cubicBezTo>
                          <a:pt x="392" y="144"/>
                          <a:pt x="464" y="88"/>
                          <a:pt x="528" y="56"/>
                        </a:cubicBezTo>
                        <a:cubicBezTo>
                          <a:pt x="592" y="24"/>
                          <a:pt x="664" y="0"/>
                          <a:pt x="720" y="8"/>
                        </a:cubicBezTo>
                        <a:cubicBezTo>
                          <a:pt x="776" y="16"/>
                          <a:pt x="800" y="24"/>
                          <a:pt x="864" y="104"/>
                        </a:cubicBezTo>
                        <a:cubicBezTo>
                          <a:pt x="928" y="184"/>
                          <a:pt x="1040" y="376"/>
                          <a:pt x="1104" y="488"/>
                        </a:cubicBezTo>
                        <a:cubicBezTo>
                          <a:pt x="1168" y="600"/>
                          <a:pt x="1208" y="696"/>
                          <a:pt x="1248" y="776"/>
                        </a:cubicBezTo>
                        <a:cubicBezTo>
                          <a:pt x="1288" y="856"/>
                          <a:pt x="1312" y="904"/>
                          <a:pt x="1344" y="968"/>
                        </a:cubicBezTo>
                        <a:cubicBezTo>
                          <a:pt x="1376" y="1032"/>
                          <a:pt x="1424" y="1128"/>
                          <a:pt x="1440" y="1160"/>
                        </a:cubicBezTo>
                      </a:path>
                    </a:pathLst>
                  </a:custGeom>
                  <a:noFill/>
                  <a:ln w="28575" cmpd="sng">
                    <a:solidFill>
                      <a:srgbClr val="006600"/>
                    </a:solidFill>
                    <a:round/>
                    <a:headEnd/>
                    <a:tailEnd/>
                  </a:ln>
                  <a:effectLst/>
                </p:spPr>
                <p:txBody>
                  <a:bodyPr wrap="none" anchor="ctr"/>
                  <a:lstStyle/>
                  <a:p>
                    <a:endParaRPr lang="en-IN"/>
                  </a:p>
                </p:txBody>
              </p:sp>
              <p:sp>
                <p:nvSpPr>
                  <p:cNvPr id="76898" name="Freeform 98"/>
                  <p:cNvSpPr>
                    <a:spLocks/>
                  </p:cNvSpPr>
                  <p:nvPr/>
                </p:nvSpPr>
                <p:spPr bwMode="auto">
                  <a:xfrm>
                    <a:off x="1028" y="2538"/>
                    <a:ext cx="816" cy="702"/>
                  </a:xfrm>
                  <a:custGeom>
                    <a:avLst/>
                    <a:gdLst/>
                    <a:ahLst/>
                    <a:cxnLst>
                      <a:cxn ang="0">
                        <a:pos x="0" y="968"/>
                      </a:cxn>
                      <a:cxn ang="0">
                        <a:pos x="48" y="776"/>
                      </a:cxn>
                      <a:cxn ang="0">
                        <a:pos x="192" y="392"/>
                      </a:cxn>
                      <a:cxn ang="0">
                        <a:pos x="336" y="200"/>
                      </a:cxn>
                      <a:cxn ang="0">
                        <a:pos x="528" y="56"/>
                      </a:cxn>
                      <a:cxn ang="0">
                        <a:pos x="720" y="8"/>
                      </a:cxn>
                      <a:cxn ang="0">
                        <a:pos x="864" y="104"/>
                      </a:cxn>
                      <a:cxn ang="0">
                        <a:pos x="1104" y="488"/>
                      </a:cxn>
                      <a:cxn ang="0">
                        <a:pos x="1248" y="776"/>
                      </a:cxn>
                      <a:cxn ang="0">
                        <a:pos x="1344" y="968"/>
                      </a:cxn>
                      <a:cxn ang="0">
                        <a:pos x="1440" y="1160"/>
                      </a:cxn>
                    </a:cxnLst>
                    <a:rect l="0" t="0" r="r" b="b"/>
                    <a:pathLst>
                      <a:path w="1440" h="1160">
                        <a:moveTo>
                          <a:pt x="0" y="968"/>
                        </a:moveTo>
                        <a:cubicBezTo>
                          <a:pt x="8" y="920"/>
                          <a:pt x="16" y="872"/>
                          <a:pt x="48" y="776"/>
                        </a:cubicBezTo>
                        <a:cubicBezTo>
                          <a:pt x="80" y="680"/>
                          <a:pt x="144" y="488"/>
                          <a:pt x="192" y="392"/>
                        </a:cubicBezTo>
                        <a:cubicBezTo>
                          <a:pt x="240" y="296"/>
                          <a:pt x="280" y="256"/>
                          <a:pt x="336" y="200"/>
                        </a:cubicBezTo>
                        <a:cubicBezTo>
                          <a:pt x="392" y="144"/>
                          <a:pt x="464" y="88"/>
                          <a:pt x="528" y="56"/>
                        </a:cubicBezTo>
                        <a:cubicBezTo>
                          <a:pt x="592" y="24"/>
                          <a:pt x="664" y="0"/>
                          <a:pt x="720" y="8"/>
                        </a:cubicBezTo>
                        <a:cubicBezTo>
                          <a:pt x="776" y="16"/>
                          <a:pt x="800" y="24"/>
                          <a:pt x="864" y="104"/>
                        </a:cubicBezTo>
                        <a:cubicBezTo>
                          <a:pt x="928" y="184"/>
                          <a:pt x="1040" y="376"/>
                          <a:pt x="1104" y="488"/>
                        </a:cubicBezTo>
                        <a:cubicBezTo>
                          <a:pt x="1168" y="600"/>
                          <a:pt x="1208" y="696"/>
                          <a:pt x="1248" y="776"/>
                        </a:cubicBezTo>
                        <a:cubicBezTo>
                          <a:pt x="1288" y="856"/>
                          <a:pt x="1312" y="904"/>
                          <a:pt x="1344" y="968"/>
                        </a:cubicBezTo>
                        <a:cubicBezTo>
                          <a:pt x="1376" y="1032"/>
                          <a:pt x="1424" y="1128"/>
                          <a:pt x="1440" y="1160"/>
                        </a:cubicBezTo>
                      </a:path>
                    </a:pathLst>
                  </a:custGeom>
                  <a:noFill/>
                  <a:ln w="28575" cmpd="sng">
                    <a:solidFill>
                      <a:srgbClr val="006600"/>
                    </a:solidFill>
                    <a:round/>
                    <a:headEnd/>
                    <a:tailEnd/>
                  </a:ln>
                  <a:effectLst/>
                </p:spPr>
                <p:txBody>
                  <a:bodyPr wrap="none" anchor="ctr"/>
                  <a:lstStyle/>
                  <a:p>
                    <a:endParaRPr lang="en-IN"/>
                  </a:p>
                </p:txBody>
              </p:sp>
              <p:sp>
                <p:nvSpPr>
                  <p:cNvPr id="76899" name="Freeform 99"/>
                  <p:cNvSpPr>
                    <a:spLocks/>
                  </p:cNvSpPr>
                  <p:nvPr/>
                </p:nvSpPr>
                <p:spPr bwMode="auto">
                  <a:xfrm rot="-10508737">
                    <a:off x="1778" y="3210"/>
                    <a:ext cx="816" cy="702"/>
                  </a:xfrm>
                  <a:custGeom>
                    <a:avLst/>
                    <a:gdLst/>
                    <a:ahLst/>
                    <a:cxnLst>
                      <a:cxn ang="0">
                        <a:pos x="0" y="968"/>
                      </a:cxn>
                      <a:cxn ang="0">
                        <a:pos x="48" y="776"/>
                      </a:cxn>
                      <a:cxn ang="0">
                        <a:pos x="192" y="392"/>
                      </a:cxn>
                      <a:cxn ang="0">
                        <a:pos x="336" y="200"/>
                      </a:cxn>
                      <a:cxn ang="0">
                        <a:pos x="528" y="56"/>
                      </a:cxn>
                      <a:cxn ang="0">
                        <a:pos x="720" y="8"/>
                      </a:cxn>
                      <a:cxn ang="0">
                        <a:pos x="864" y="104"/>
                      </a:cxn>
                      <a:cxn ang="0">
                        <a:pos x="1104" y="488"/>
                      </a:cxn>
                      <a:cxn ang="0">
                        <a:pos x="1248" y="776"/>
                      </a:cxn>
                      <a:cxn ang="0">
                        <a:pos x="1344" y="968"/>
                      </a:cxn>
                      <a:cxn ang="0">
                        <a:pos x="1440" y="1160"/>
                      </a:cxn>
                    </a:cxnLst>
                    <a:rect l="0" t="0" r="r" b="b"/>
                    <a:pathLst>
                      <a:path w="1440" h="1160">
                        <a:moveTo>
                          <a:pt x="0" y="968"/>
                        </a:moveTo>
                        <a:cubicBezTo>
                          <a:pt x="8" y="920"/>
                          <a:pt x="16" y="872"/>
                          <a:pt x="48" y="776"/>
                        </a:cubicBezTo>
                        <a:cubicBezTo>
                          <a:pt x="80" y="680"/>
                          <a:pt x="144" y="488"/>
                          <a:pt x="192" y="392"/>
                        </a:cubicBezTo>
                        <a:cubicBezTo>
                          <a:pt x="240" y="296"/>
                          <a:pt x="280" y="256"/>
                          <a:pt x="336" y="200"/>
                        </a:cubicBezTo>
                        <a:cubicBezTo>
                          <a:pt x="392" y="144"/>
                          <a:pt x="464" y="88"/>
                          <a:pt x="528" y="56"/>
                        </a:cubicBezTo>
                        <a:cubicBezTo>
                          <a:pt x="592" y="24"/>
                          <a:pt x="664" y="0"/>
                          <a:pt x="720" y="8"/>
                        </a:cubicBezTo>
                        <a:cubicBezTo>
                          <a:pt x="776" y="16"/>
                          <a:pt x="800" y="24"/>
                          <a:pt x="864" y="104"/>
                        </a:cubicBezTo>
                        <a:cubicBezTo>
                          <a:pt x="928" y="184"/>
                          <a:pt x="1040" y="376"/>
                          <a:pt x="1104" y="488"/>
                        </a:cubicBezTo>
                        <a:cubicBezTo>
                          <a:pt x="1168" y="600"/>
                          <a:pt x="1208" y="696"/>
                          <a:pt x="1248" y="776"/>
                        </a:cubicBezTo>
                        <a:cubicBezTo>
                          <a:pt x="1288" y="856"/>
                          <a:pt x="1312" y="904"/>
                          <a:pt x="1344" y="968"/>
                        </a:cubicBezTo>
                        <a:cubicBezTo>
                          <a:pt x="1376" y="1032"/>
                          <a:pt x="1424" y="1128"/>
                          <a:pt x="1440" y="1160"/>
                        </a:cubicBezTo>
                      </a:path>
                    </a:pathLst>
                  </a:custGeom>
                  <a:noFill/>
                  <a:ln w="28575" cmpd="sng">
                    <a:solidFill>
                      <a:srgbClr val="006600"/>
                    </a:solidFill>
                    <a:round/>
                    <a:headEnd/>
                    <a:tailEnd/>
                  </a:ln>
                  <a:effectLst/>
                </p:spPr>
                <p:txBody>
                  <a:bodyPr wrap="none" anchor="ctr"/>
                  <a:lstStyle/>
                  <a:p>
                    <a:endParaRPr lang="en-IN"/>
                  </a:p>
                </p:txBody>
              </p:sp>
              <p:sp>
                <p:nvSpPr>
                  <p:cNvPr id="76900" name="Freeform 100"/>
                  <p:cNvSpPr>
                    <a:spLocks/>
                  </p:cNvSpPr>
                  <p:nvPr/>
                </p:nvSpPr>
                <p:spPr bwMode="auto">
                  <a:xfrm rot="-10508737">
                    <a:off x="3380" y="3424"/>
                    <a:ext cx="816" cy="702"/>
                  </a:xfrm>
                  <a:custGeom>
                    <a:avLst/>
                    <a:gdLst/>
                    <a:ahLst/>
                    <a:cxnLst>
                      <a:cxn ang="0">
                        <a:pos x="0" y="968"/>
                      </a:cxn>
                      <a:cxn ang="0">
                        <a:pos x="48" y="776"/>
                      </a:cxn>
                      <a:cxn ang="0">
                        <a:pos x="192" y="392"/>
                      </a:cxn>
                      <a:cxn ang="0">
                        <a:pos x="336" y="200"/>
                      </a:cxn>
                      <a:cxn ang="0">
                        <a:pos x="528" y="56"/>
                      </a:cxn>
                      <a:cxn ang="0">
                        <a:pos x="720" y="8"/>
                      </a:cxn>
                      <a:cxn ang="0">
                        <a:pos x="864" y="104"/>
                      </a:cxn>
                      <a:cxn ang="0">
                        <a:pos x="1104" y="488"/>
                      </a:cxn>
                      <a:cxn ang="0">
                        <a:pos x="1248" y="776"/>
                      </a:cxn>
                      <a:cxn ang="0">
                        <a:pos x="1344" y="968"/>
                      </a:cxn>
                      <a:cxn ang="0">
                        <a:pos x="1440" y="1160"/>
                      </a:cxn>
                    </a:cxnLst>
                    <a:rect l="0" t="0" r="r" b="b"/>
                    <a:pathLst>
                      <a:path w="1440" h="1160">
                        <a:moveTo>
                          <a:pt x="0" y="968"/>
                        </a:moveTo>
                        <a:cubicBezTo>
                          <a:pt x="8" y="920"/>
                          <a:pt x="16" y="872"/>
                          <a:pt x="48" y="776"/>
                        </a:cubicBezTo>
                        <a:cubicBezTo>
                          <a:pt x="80" y="680"/>
                          <a:pt x="144" y="488"/>
                          <a:pt x="192" y="392"/>
                        </a:cubicBezTo>
                        <a:cubicBezTo>
                          <a:pt x="240" y="296"/>
                          <a:pt x="280" y="256"/>
                          <a:pt x="336" y="200"/>
                        </a:cubicBezTo>
                        <a:cubicBezTo>
                          <a:pt x="392" y="144"/>
                          <a:pt x="464" y="88"/>
                          <a:pt x="528" y="56"/>
                        </a:cubicBezTo>
                        <a:cubicBezTo>
                          <a:pt x="592" y="24"/>
                          <a:pt x="664" y="0"/>
                          <a:pt x="720" y="8"/>
                        </a:cubicBezTo>
                        <a:cubicBezTo>
                          <a:pt x="776" y="16"/>
                          <a:pt x="800" y="24"/>
                          <a:pt x="864" y="104"/>
                        </a:cubicBezTo>
                        <a:cubicBezTo>
                          <a:pt x="928" y="184"/>
                          <a:pt x="1040" y="376"/>
                          <a:pt x="1104" y="488"/>
                        </a:cubicBezTo>
                        <a:cubicBezTo>
                          <a:pt x="1168" y="600"/>
                          <a:pt x="1208" y="696"/>
                          <a:pt x="1248" y="776"/>
                        </a:cubicBezTo>
                        <a:cubicBezTo>
                          <a:pt x="1288" y="856"/>
                          <a:pt x="1312" y="904"/>
                          <a:pt x="1344" y="968"/>
                        </a:cubicBezTo>
                        <a:cubicBezTo>
                          <a:pt x="1376" y="1032"/>
                          <a:pt x="1424" y="1128"/>
                          <a:pt x="1440" y="1160"/>
                        </a:cubicBezTo>
                      </a:path>
                    </a:pathLst>
                  </a:custGeom>
                  <a:noFill/>
                  <a:ln w="28575" cmpd="sng">
                    <a:solidFill>
                      <a:srgbClr val="006600"/>
                    </a:solidFill>
                    <a:round/>
                    <a:headEnd/>
                    <a:tailEnd/>
                  </a:ln>
                  <a:effectLst/>
                </p:spPr>
                <p:txBody>
                  <a:bodyPr wrap="none" anchor="ctr"/>
                  <a:lstStyle/>
                  <a:p>
                    <a:endParaRPr lang="en-IN"/>
                  </a:p>
                </p:txBody>
              </p:sp>
              <p:sp>
                <p:nvSpPr>
                  <p:cNvPr id="76901" name="Freeform 101"/>
                  <p:cNvSpPr>
                    <a:spLocks/>
                  </p:cNvSpPr>
                  <p:nvPr/>
                </p:nvSpPr>
                <p:spPr bwMode="auto">
                  <a:xfrm>
                    <a:off x="4272" y="2934"/>
                    <a:ext cx="816" cy="702"/>
                  </a:xfrm>
                  <a:custGeom>
                    <a:avLst/>
                    <a:gdLst/>
                    <a:ahLst/>
                    <a:cxnLst>
                      <a:cxn ang="0">
                        <a:pos x="0" y="968"/>
                      </a:cxn>
                      <a:cxn ang="0">
                        <a:pos x="48" y="776"/>
                      </a:cxn>
                      <a:cxn ang="0">
                        <a:pos x="192" y="392"/>
                      </a:cxn>
                      <a:cxn ang="0">
                        <a:pos x="336" y="200"/>
                      </a:cxn>
                      <a:cxn ang="0">
                        <a:pos x="528" y="56"/>
                      </a:cxn>
                      <a:cxn ang="0">
                        <a:pos x="720" y="8"/>
                      </a:cxn>
                      <a:cxn ang="0">
                        <a:pos x="864" y="104"/>
                      </a:cxn>
                      <a:cxn ang="0">
                        <a:pos x="1104" y="488"/>
                      </a:cxn>
                      <a:cxn ang="0">
                        <a:pos x="1248" y="776"/>
                      </a:cxn>
                      <a:cxn ang="0">
                        <a:pos x="1344" y="968"/>
                      </a:cxn>
                      <a:cxn ang="0">
                        <a:pos x="1440" y="1160"/>
                      </a:cxn>
                    </a:cxnLst>
                    <a:rect l="0" t="0" r="r" b="b"/>
                    <a:pathLst>
                      <a:path w="1440" h="1160">
                        <a:moveTo>
                          <a:pt x="0" y="968"/>
                        </a:moveTo>
                        <a:cubicBezTo>
                          <a:pt x="8" y="920"/>
                          <a:pt x="16" y="872"/>
                          <a:pt x="48" y="776"/>
                        </a:cubicBezTo>
                        <a:cubicBezTo>
                          <a:pt x="80" y="680"/>
                          <a:pt x="144" y="488"/>
                          <a:pt x="192" y="392"/>
                        </a:cubicBezTo>
                        <a:cubicBezTo>
                          <a:pt x="240" y="296"/>
                          <a:pt x="280" y="256"/>
                          <a:pt x="336" y="200"/>
                        </a:cubicBezTo>
                        <a:cubicBezTo>
                          <a:pt x="392" y="144"/>
                          <a:pt x="464" y="88"/>
                          <a:pt x="528" y="56"/>
                        </a:cubicBezTo>
                        <a:cubicBezTo>
                          <a:pt x="592" y="24"/>
                          <a:pt x="664" y="0"/>
                          <a:pt x="720" y="8"/>
                        </a:cubicBezTo>
                        <a:cubicBezTo>
                          <a:pt x="776" y="16"/>
                          <a:pt x="800" y="24"/>
                          <a:pt x="864" y="104"/>
                        </a:cubicBezTo>
                        <a:cubicBezTo>
                          <a:pt x="928" y="184"/>
                          <a:pt x="1040" y="376"/>
                          <a:pt x="1104" y="488"/>
                        </a:cubicBezTo>
                        <a:cubicBezTo>
                          <a:pt x="1168" y="600"/>
                          <a:pt x="1208" y="696"/>
                          <a:pt x="1248" y="776"/>
                        </a:cubicBezTo>
                        <a:cubicBezTo>
                          <a:pt x="1288" y="856"/>
                          <a:pt x="1312" y="904"/>
                          <a:pt x="1344" y="968"/>
                        </a:cubicBezTo>
                        <a:cubicBezTo>
                          <a:pt x="1376" y="1032"/>
                          <a:pt x="1424" y="1128"/>
                          <a:pt x="1440" y="1160"/>
                        </a:cubicBezTo>
                      </a:path>
                    </a:pathLst>
                  </a:custGeom>
                  <a:noFill/>
                  <a:ln w="28575" cmpd="sng">
                    <a:solidFill>
                      <a:srgbClr val="006600"/>
                    </a:solidFill>
                    <a:round/>
                    <a:headEnd/>
                    <a:tailEnd/>
                  </a:ln>
                  <a:effectLst/>
                </p:spPr>
                <p:txBody>
                  <a:bodyPr wrap="none" anchor="ctr"/>
                  <a:lstStyle/>
                  <a:p>
                    <a:endParaRPr lang="en-IN"/>
                  </a:p>
                </p:txBody>
              </p:sp>
            </p:grpSp>
            <p:grpSp>
              <p:nvGrpSpPr>
                <p:cNvPr id="76902" name="Group 102"/>
                <p:cNvGrpSpPr>
                  <a:grpSpLocks/>
                </p:cNvGrpSpPr>
                <p:nvPr/>
              </p:nvGrpSpPr>
              <p:grpSpPr bwMode="auto">
                <a:xfrm>
                  <a:off x="864" y="3024"/>
                  <a:ext cx="4214" cy="870"/>
                  <a:chOff x="864" y="3024"/>
                  <a:chExt cx="4214" cy="870"/>
                </a:xfrm>
              </p:grpSpPr>
              <p:sp>
                <p:nvSpPr>
                  <p:cNvPr id="76903" name="Freeform 103"/>
                  <p:cNvSpPr>
                    <a:spLocks/>
                  </p:cNvSpPr>
                  <p:nvPr/>
                </p:nvSpPr>
                <p:spPr bwMode="auto">
                  <a:xfrm>
                    <a:off x="864" y="3120"/>
                    <a:ext cx="968" cy="344"/>
                  </a:xfrm>
                  <a:custGeom>
                    <a:avLst/>
                    <a:gdLst/>
                    <a:ahLst/>
                    <a:cxnLst>
                      <a:cxn ang="0">
                        <a:pos x="152" y="0"/>
                      </a:cxn>
                      <a:cxn ang="0">
                        <a:pos x="56" y="48"/>
                      </a:cxn>
                      <a:cxn ang="0">
                        <a:pos x="8" y="144"/>
                      </a:cxn>
                      <a:cxn ang="0">
                        <a:pos x="8" y="192"/>
                      </a:cxn>
                      <a:cxn ang="0">
                        <a:pos x="8" y="240"/>
                      </a:cxn>
                      <a:cxn ang="0">
                        <a:pos x="56" y="288"/>
                      </a:cxn>
                      <a:cxn ang="0">
                        <a:pos x="152" y="336"/>
                      </a:cxn>
                      <a:cxn ang="0">
                        <a:pos x="200" y="336"/>
                      </a:cxn>
                      <a:cxn ang="0">
                        <a:pos x="296" y="336"/>
                      </a:cxn>
                      <a:cxn ang="0">
                        <a:pos x="392" y="336"/>
                      </a:cxn>
                      <a:cxn ang="0">
                        <a:pos x="536" y="288"/>
                      </a:cxn>
                      <a:cxn ang="0">
                        <a:pos x="680" y="240"/>
                      </a:cxn>
                      <a:cxn ang="0">
                        <a:pos x="968" y="96"/>
                      </a:cxn>
                    </a:cxnLst>
                    <a:rect l="0" t="0" r="r" b="b"/>
                    <a:pathLst>
                      <a:path w="968" h="344">
                        <a:moveTo>
                          <a:pt x="152" y="0"/>
                        </a:moveTo>
                        <a:cubicBezTo>
                          <a:pt x="116" y="12"/>
                          <a:pt x="80" y="24"/>
                          <a:pt x="56" y="48"/>
                        </a:cubicBezTo>
                        <a:cubicBezTo>
                          <a:pt x="32" y="72"/>
                          <a:pt x="16" y="120"/>
                          <a:pt x="8" y="144"/>
                        </a:cubicBezTo>
                        <a:cubicBezTo>
                          <a:pt x="0" y="168"/>
                          <a:pt x="8" y="176"/>
                          <a:pt x="8" y="192"/>
                        </a:cubicBezTo>
                        <a:cubicBezTo>
                          <a:pt x="8" y="208"/>
                          <a:pt x="0" y="224"/>
                          <a:pt x="8" y="240"/>
                        </a:cubicBezTo>
                        <a:cubicBezTo>
                          <a:pt x="16" y="256"/>
                          <a:pt x="32" y="272"/>
                          <a:pt x="56" y="288"/>
                        </a:cubicBezTo>
                        <a:cubicBezTo>
                          <a:pt x="80" y="304"/>
                          <a:pt x="128" y="328"/>
                          <a:pt x="152" y="336"/>
                        </a:cubicBezTo>
                        <a:cubicBezTo>
                          <a:pt x="176" y="344"/>
                          <a:pt x="176" y="336"/>
                          <a:pt x="200" y="336"/>
                        </a:cubicBezTo>
                        <a:cubicBezTo>
                          <a:pt x="224" y="336"/>
                          <a:pt x="264" y="336"/>
                          <a:pt x="296" y="336"/>
                        </a:cubicBezTo>
                        <a:cubicBezTo>
                          <a:pt x="328" y="336"/>
                          <a:pt x="352" y="344"/>
                          <a:pt x="392" y="336"/>
                        </a:cubicBezTo>
                        <a:cubicBezTo>
                          <a:pt x="432" y="328"/>
                          <a:pt x="488" y="304"/>
                          <a:pt x="536" y="288"/>
                        </a:cubicBezTo>
                        <a:cubicBezTo>
                          <a:pt x="584" y="272"/>
                          <a:pt x="608" y="272"/>
                          <a:pt x="680" y="240"/>
                        </a:cubicBezTo>
                        <a:cubicBezTo>
                          <a:pt x="752" y="208"/>
                          <a:pt x="860" y="152"/>
                          <a:pt x="968" y="96"/>
                        </a:cubicBezTo>
                      </a:path>
                    </a:pathLst>
                  </a:custGeom>
                  <a:noFill/>
                  <a:ln w="28575" cmpd="sng">
                    <a:solidFill>
                      <a:srgbClr val="800000"/>
                    </a:solidFill>
                    <a:round/>
                    <a:headEnd/>
                    <a:tailEnd/>
                  </a:ln>
                  <a:effectLst/>
                </p:spPr>
                <p:txBody>
                  <a:bodyPr wrap="none" anchor="ctr"/>
                  <a:lstStyle/>
                  <a:p>
                    <a:endParaRPr lang="en-IN"/>
                  </a:p>
                </p:txBody>
              </p:sp>
              <p:sp>
                <p:nvSpPr>
                  <p:cNvPr id="76904" name="Freeform 104"/>
                  <p:cNvSpPr>
                    <a:spLocks/>
                  </p:cNvSpPr>
                  <p:nvPr/>
                </p:nvSpPr>
                <p:spPr bwMode="auto">
                  <a:xfrm>
                    <a:off x="1778" y="3024"/>
                    <a:ext cx="1008" cy="384"/>
                  </a:xfrm>
                  <a:custGeom>
                    <a:avLst/>
                    <a:gdLst/>
                    <a:ahLst/>
                    <a:cxnLst>
                      <a:cxn ang="0">
                        <a:pos x="0" y="296"/>
                      </a:cxn>
                      <a:cxn ang="0">
                        <a:pos x="240" y="152"/>
                      </a:cxn>
                      <a:cxn ang="0">
                        <a:pos x="384" y="56"/>
                      </a:cxn>
                      <a:cxn ang="0">
                        <a:pos x="480" y="8"/>
                      </a:cxn>
                      <a:cxn ang="0">
                        <a:pos x="624" y="8"/>
                      </a:cxn>
                      <a:cxn ang="0">
                        <a:pos x="720" y="8"/>
                      </a:cxn>
                      <a:cxn ang="0">
                        <a:pos x="816" y="56"/>
                      </a:cxn>
                      <a:cxn ang="0">
                        <a:pos x="864" y="104"/>
                      </a:cxn>
                      <a:cxn ang="0">
                        <a:pos x="912" y="200"/>
                      </a:cxn>
                      <a:cxn ang="0">
                        <a:pos x="912" y="296"/>
                      </a:cxn>
                      <a:cxn ang="0">
                        <a:pos x="816" y="392"/>
                      </a:cxn>
                      <a:cxn ang="0">
                        <a:pos x="768" y="440"/>
                      </a:cxn>
                      <a:cxn ang="0">
                        <a:pos x="720" y="488"/>
                      </a:cxn>
                      <a:cxn ang="0">
                        <a:pos x="672" y="536"/>
                      </a:cxn>
                    </a:cxnLst>
                    <a:rect l="0" t="0" r="r" b="b"/>
                    <a:pathLst>
                      <a:path w="928" h="536">
                        <a:moveTo>
                          <a:pt x="0" y="296"/>
                        </a:moveTo>
                        <a:cubicBezTo>
                          <a:pt x="88" y="244"/>
                          <a:pt x="176" y="192"/>
                          <a:pt x="240" y="152"/>
                        </a:cubicBezTo>
                        <a:cubicBezTo>
                          <a:pt x="304" y="112"/>
                          <a:pt x="344" y="80"/>
                          <a:pt x="384" y="56"/>
                        </a:cubicBezTo>
                        <a:cubicBezTo>
                          <a:pt x="424" y="32"/>
                          <a:pt x="440" y="16"/>
                          <a:pt x="480" y="8"/>
                        </a:cubicBezTo>
                        <a:cubicBezTo>
                          <a:pt x="520" y="0"/>
                          <a:pt x="584" y="8"/>
                          <a:pt x="624" y="8"/>
                        </a:cubicBezTo>
                        <a:cubicBezTo>
                          <a:pt x="664" y="8"/>
                          <a:pt x="688" y="0"/>
                          <a:pt x="720" y="8"/>
                        </a:cubicBezTo>
                        <a:cubicBezTo>
                          <a:pt x="752" y="16"/>
                          <a:pt x="792" y="40"/>
                          <a:pt x="816" y="56"/>
                        </a:cubicBezTo>
                        <a:cubicBezTo>
                          <a:pt x="840" y="72"/>
                          <a:pt x="848" y="80"/>
                          <a:pt x="864" y="104"/>
                        </a:cubicBezTo>
                        <a:cubicBezTo>
                          <a:pt x="880" y="128"/>
                          <a:pt x="904" y="168"/>
                          <a:pt x="912" y="200"/>
                        </a:cubicBezTo>
                        <a:cubicBezTo>
                          <a:pt x="920" y="232"/>
                          <a:pt x="928" y="264"/>
                          <a:pt x="912" y="296"/>
                        </a:cubicBezTo>
                        <a:cubicBezTo>
                          <a:pt x="896" y="328"/>
                          <a:pt x="840" y="368"/>
                          <a:pt x="816" y="392"/>
                        </a:cubicBezTo>
                        <a:cubicBezTo>
                          <a:pt x="792" y="416"/>
                          <a:pt x="784" y="424"/>
                          <a:pt x="768" y="440"/>
                        </a:cubicBezTo>
                        <a:cubicBezTo>
                          <a:pt x="752" y="456"/>
                          <a:pt x="736" y="472"/>
                          <a:pt x="720" y="488"/>
                        </a:cubicBezTo>
                        <a:cubicBezTo>
                          <a:pt x="704" y="504"/>
                          <a:pt x="688" y="520"/>
                          <a:pt x="672" y="536"/>
                        </a:cubicBezTo>
                      </a:path>
                    </a:pathLst>
                  </a:custGeom>
                  <a:noFill/>
                  <a:ln w="28575" cmpd="sng">
                    <a:solidFill>
                      <a:srgbClr val="800000"/>
                    </a:solidFill>
                    <a:round/>
                    <a:headEnd/>
                    <a:tailEnd/>
                  </a:ln>
                  <a:effectLst/>
                </p:spPr>
                <p:txBody>
                  <a:bodyPr wrap="none" anchor="ctr"/>
                  <a:lstStyle/>
                  <a:p>
                    <a:endParaRPr lang="en-IN"/>
                  </a:p>
                </p:txBody>
              </p:sp>
              <p:sp>
                <p:nvSpPr>
                  <p:cNvPr id="76905" name="Freeform 105"/>
                  <p:cNvSpPr>
                    <a:spLocks/>
                  </p:cNvSpPr>
                  <p:nvPr/>
                </p:nvSpPr>
                <p:spPr bwMode="auto">
                  <a:xfrm>
                    <a:off x="2456" y="3352"/>
                    <a:ext cx="968" cy="344"/>
                  </a:xfrm>
                  <a:custGeom>
                    <a:avLst/>
                    <a:gdLst/>
                    <a:ahLst/>
                    <a:cxnLst>
                      <a:cxn ang="0">
                        <a:pos x="152" y="0"/>
                      </a:cxn>
                      <a:cxn ang="0">
                        <a:pos x="56" y="48"/>
                      </a:cxn>
                      <a:cxn ang="0">
                        <a:pos x="8" y="144"/>
                      </a:cxn>
                      <a:cxn ang="0">
                        <a:pos x="8" y="192"/>
                      </a:cxn>
                      <a:cxn ang="0">
                        <a:pos x="8" y="240"/>
                      </a:cxn>
                      <a:cxn ang="0">
                        <a:pos x="56" y="288"/>
                      </a:cxn>
                      <a:cxn ang="0">
                        <a:pos x="152" y="336"/>
                      </a:cxn>
                      <a:cxn ang="0">
                        <a:pos x="200" y="336"/>
                      </a:cxn>
                      <a:cxn ang="0">
                        <a:pos x="296" y="336"/>
                      </a:cxn>
                      <a:cxn ang="0">
                        <a:pos x="392" y="336"/>
                      </a:cxn>
                      <a:cxn ang="0">
                        <a:pos x="536" y="288"/>
                      </a:cxn>
                      <a:cxn ang="0">
                        <a:pos x="680" y="240"/>
                      </a:cxn>
                      <a:cxn ang="0">
                        <a:pos x="968" y="96"/>
                      </a:cxn>
                    </a:cxnLst>
                    <a:rect l="0" t="0" r="r" b="b"/>
                    <a:pathLst>
                      <a:path w="968" h="344">
                        <a:moveTo>
                          <a:pt x="152" y="0"/>
                        </a:moveTo>
                        <a:cubicBezTo>
                          <a:pt x="116" y="12"/>
                          <a:pt x="80" y="24"/>
                          <a:pt x="56" y="48"/>
                        </a:cubicBezTo>
                        <a:cubicBezTo>
                          <a:pt x="32" y="72"/>
                          <a:pt x="16" y="120"/>
                          <a:pt x="8" y="144"/>
                        </a:cubicBezTo>
                        <a:cubicBezTo>
                          <a:pt x="0" y="168"/>
                          <a:pt x="8" y="176"/>
                          <a:pt x="8" y="192"/>
                        </a:cubicBezTo>
                        <a:cubicBezTo>
                          <a:pt x="8" y="208"/>
                          <a:pt x="0" y="224"/>
                          <a:pt x="8" y="240"/>
                        </a:cubicBezTo>
                        <a:cubicBezTo>
                          <a:pt x="16" y="256"/>
                          <a:pt x="32" y="272"/>
                          <a:pt x="56" y="288"/>
                        </a:cubicBezTo>
                        <a:cubicBezTo>
                          <a:pt x="80" y="304"/>
                          <a:pt x="128" y="328"/>
                          <a:pt x="152" y="336"/>
                        </a:cubicBezTo>
                        <a:cubicBezTo>
                          <a:pt x="176" y="344"/>
                          <a:pt x="176" y="336"/>
                          <a:pt x="200" y="336"/>
                        </a:cubicBezTo>
                        <a:cubicBezTo>
                          <a:pt x="224" y="336"/>
                          <a:pt x="264" y="336"/>
                          <a:pt x="296" y="336"/>
                        </a:cubicBezTo>
                        <a:cubicBezTo>
                          <a:pt x="328" y="336"/>
                          <a:pt x="352" y="344"/>
                          <a:pt x="392" y="336"/>
                        </a:cubicBezTo>
                        <a:cubicBezTo>
                          <a:pt x="432" y="328"/>
                          <a:pt x="488" y="304"/>
                          <a:pt x="536" y="288"/>
                        </a:cubicBezTo>
                        <a:cubicBezTo>
                          <a:pt x="584" y="272"/>
                          <a:pt x="608" y="272"/>
                          <a:pt x="680" y="240"/>
                        </a:cubicBezTo>
                        <a:cubicBezTo>
                          <a:pt x="752" y="208"/>
                          <a:pt x="860" y="152"/>
                          <a:pt x="968" y="96"/>
                        </a:cubicBezTo>
                      </a:path>
                    </a:pathLst>
                  </a:custGeom>
                  <a:noFill/>
                  <a:ln w="28575" cmpd="sng">
                    <a:solidFill>
                      <a:srgbClr val="800000"/>
                    </a:solidFill>
                    <a:round/>
                    <a:headEnd/>
                    <a:tailEnd/>
                  </a:ln>
                  <a:effectLst/>
                </p:spPr>
                <p:txBody>
                  <a:bodyPr wrap="none" anchor="ctr"/>
                  <a:lstStyle/>
                  <a:p>
                    <a:endParaRPr lang="en-IN"/>
                  </a:p>
                </p:txBody>
              </p:sp>
              <p:sp>
                <p:nvSpPr>
                  <p:cNvPr id="76906" name="Freeform 106"/>
                  <p:cNvSpPr>
                    <a:spLocks/>
                  </p:cNvSpPr>
                  <p:nvPr/>
                </p:nvSpPr>
                <p:spPr bwMode="auto">
                  <a:xfrm>
                    <a:off x="3416" y="3234"/>
                    <a:ext cx="1008" cy="384"/>
                  </a:xfrm>
                  <a:custGeom>
                    <a:avLst/>
                    <a:gdLst/>
                    <a:ahLst/>
                    <a:cxnLst>
                      <a:cxn ang="0">
                        <a:pos x="0" y="296"/>
                      </a:cxn>
                      <a:cxn ang="0">
                        <a:pos x="240" y="152"/>
                      </a:cxn>
                      <a:cxn ang="0">
                        <a:pos x="384" y="56"/>
                      </a:cxn>
                      <a:cxn ang="0">
                        <a:pos x="480" y="8"/>
                      </a:cxn>
                      <a:cxn ang="0">
                        <a:pos x="624" y="8"/>
                      </a:cxn>
                      <a:cxn ang="0">
                        <a:pos x="720" y="8"/>
                      </a:cxn>
                      <a:cxn ang="0">
                        <a:pos x="816" y="56"/>
                      </a:cxn>
                      <a:cxn ang="0">
                        <a:pos x="864" y="104"/>
                      </a:cxn>
                      <a:cxn ang="0">
                        <a:pos x="912" y="200"/>
                      </a:cxn>
                      <a:cxn ang="0">
                        <a:pos x="912" y="296"/>
                      </a:cxn>
                      <a:cxn ang="0">
                        <a:pos x="816" y="392"/>
                      </a:cxn>
                      <a:cxn ang="0">
                        <a:pos x="768" y="440"/>
                      </a:cxn>
                      <a:cxn ang="0">
                        <a:pos x="720" y="488"/>
                      </a:cxn>
                      <a:cxn ang="0">
                        <a:pos x="672" y="536"/>
                      </a:cxn>
                    </a:cxnLst>
                    <a:rect l="0" t="0" r="r" b="b"/>
                    <a:pathLst>
                      <a:path w="928" h="536">
                        <a:moveTo>
                          <a:pt x="0" y="296"/>
                        </a:moveTo>
                        <a:cubicBezTo>
                          <a:pt x="88" y="244"/>
                          <a:pt x="176" y="192"/>
                          <a:pt x="240" y="152"/>
                        </a:cubicBezTo>
                        <a:cubicBezTo>
                          <a:pt x="304" y="112"/>
                          <a:pt x="344" y="80"/>
                          <a:pt x="384" y="56"/>
                        </a:cubicBezTo>
                        <a:cubicBezTo>
                          <a:pt x="424" y="32"/>
                          <a:pt x="440" y="16"/>
                          <a:pt x="480" y="8"/>
                        </a:cubicBezTo>
                        <a:cubicBezTo>
                          <a:pt x="520" y="0"/>
                          <a:pt x="584" y="8"/>
                          <a:pt x="624" y="8"/>
                        </a:cubicBezTo>
                        <a:cubicBezTo>
                          <a:pt x="664" y="8"/>
                          <a:pt x="688" y="0"/>
                          <a:pt x="720" y="8"/>
                        </a:cubicBezTo>
                        <a:cubicBezTo>
                          <a:pt x="752" y="16"/>
                          <a:pt x="792" y="40"/>
                          <a:pt x="816" y="56"/>
                        </a:cubicBezTo>
                        <a:cubicBezTo>
                          <a:pt x="840" y="72"/>
                          <a:pt x="848" y="80"/>
                          <a:pt x="864" y="104"/>
                        </a:cubicBezTo>
                        <a:cubicBezTo>
                          <a:pt x="880" y="128"/>
                          <a:pt x="904" y="168"/>
                          <a:pt x="912" y="200"/>
                        </a:cubicBezTo>
                        <a:cubicBezTo>
                          <a:pt x="920" y="232"/>
                          <a:pt x="928" y="264"/>
                          <a:pt x="912" y="296"/>
                        </a:cubicBezTo>
                        <a:cubicBezTo>
                          <a:pt x="896" y="328"/>
                          <a:pt x="840" y="368"/>
                          <a:pt x="816" y="392"/>
                        </a:cubicBezTo>
                        <a:cubicBezTo>
                          <a:pt x="792" y="416"/>
                          <a:pt x="784" y="424"/>
                          <a:pt x="768" y="440"/>
                        </a:cubicBezTo>
                        <a:cubicBezTo>
                          <a:pt x="752" y="456"/>
                          <a:pt x="736" y="472"/>
                          <a:pt x="720" y="488"/>
                        </a:cubicBezTo>
                        <a:cubicBezTo>
                          <a:pt x="704" y="504"/>
                          <a:pt x="688" y="520"/>
                          <a:pt x="672" y="536"/>
                        </a:cubicBezTo>
                      </a:path>
                    </a:pathLst>
                  </a:custGeom>
                  <a:noFill/>
                  <a:ln w="28575" cmpd="sng">
                    <a:solidFill>
                      <a:srgbClr val="800000"/>
                    </a:solidFill>
                    <a:round/>
                    <a:headEnd/>
                    <a:tailEnd/>
                  </a:ln>
                  <a:effectLst/>
                </p:spPr>
                <p:txBody>
                  <a:bodyPr wrap="none" anchor="ctr"/>
                  <a:lstStyle/>
                  <a:p>
                    <a:endParaRPr lang="en-IN"/>
                  </a:p>
                </p:txBody>
              </p:sp>
              <p:sp>
                <p:nvSpPr>
                  <p:cNvPr id="76907" name="Freeform 107"/>
                  <p:cNvSpPr>
                    <a:spLocks/>
                  </p:cNvSpPr>
                  <p:nvPr/>
                </p:nvSpPr>
                <p:spPr bwMode="auto">
                  <a:xfrm>
                    <a:off x="4110" y="3550"/>
                    <a:ext cx="968" cy="344"/>
                  </a:xfrm>
                  <a:custGeom>
                    <a:avLst/>
                    <a:gdLst/>
                    <a:ahLst/>
                    <a:cxnLst>
                      <a:cxn ang="0">
                        <a:pos x="152" y="0"/>
                      </a:cxn>
                      <a:cxn ang="0">
                        <a:pos x="56" y="48"/>
                      </a:cxn>
                      <a:cxn ang="0">
                        <a:pos x="8" y="144"/>
                      </a:cxn>
                      <a:cxn ang="0">
                        <a:pos x="8" y="192"/>
                      </a:cxn>
                      <a:cxn ang="0">
                        <a:pos x="8" y="240"/>
                      </a:cxn>
                      <a:cxn ang="0">
                        <a:pos x="56" y="288"/>
                      </a:cxn>
                      <a:cxn ang="0">
                        <a:pos x="152" y="336"/>
                      </a:cxn>
                      <a:cxn ang="0">
                        <a:pos x="200" y="336"/>
                      </a:cxn>
                      <a:cxn ang="0">
                        <a:pos x="296" y="336"/>
                      </a:cxn>
                      <a:cxn ang="0">
                        <a:pos x="392" y="336"/>
                      </a:cxn>
                      <a:cxn ang="0">
                        <a:pos x="536" y="288"/>
                      </a:cxn>
                      <a:cxn ang="0">
                        <a:pos x="680" y="240"/>
                      </a:cxn>
                      <a:cxn ang="0">
                        <a:pos x="968" y="96"/>
                      </a:cxn>
                    </a:cxnLst>
                    <a:rect l="0" t="0" r="r" b="b"/>
                    <a:pathLst>
                      <a:path w="968" h="344">
                        <a:moveTo>
                          <a:pt x="152" y="0"/>
                        </a:moveTo>
                        <a:cubicBezTo>
                          <a:pt x="116" y="12"/>
                          <a:pt x="80" y="24"/>
                          <a:pt x="56" y="48"/>
                        </a:cubicBezTo>
                        <a:cubicBezTo>
                          <a:pt x="32" y="72"/>
                          <a:pt x="16" y="120"/>
                          <a:pt x="8" y="144"/>
                        </a:cubicBezTo>
                        <a:cubicBezTo>
                          <a:pt x="0" y="168"/>
                          <a:pt x="8" y="176"/>
                          <a:pt x="8" y="192"/>
                        </a:cubicBezTo>
                        <a:cubicBezTo>
                          <a:pt x="8" y="208"/>
                          <a:pt x="0" y="224"/>
                          <a:pt x="8" y="240"/>
                        </a:cubicBezTo>
                        <a:cubicBezTo>
                          <a:pt x="16" y="256"/>
                          <a:pt x="32" y="272"/>
                          <a:pt x="56" y="288"/>
                        </a:cubicBezTo>
                        <a:cubicBezTo>
                          <a:pt x="80" y="304"/>
                          <a:pt x="128" y="328"/>
                          <a:pt x="152" y="336"/>
                        </a:cubicBezTo>
                        <a:cubicBezTo>
                          <a:pt x="176" y="344"/>
                          <a:pt x="176" y="336"/>
                          <a:pt x="200" y="336"/>
                        </a:cubicBezTo>
                        <a:cubicBezTo>
                          <a:pt x="224" y="336"/>
                          <a:pt x="264" y="336"/>
                          <a:pt x="296" y="336"/>
                        </a:cubicBezTo>
                        <a:cubicBezTo>
                          <a:pt x="328" y="336"/>
                          <a:pt x="352" y="344"/>
                          <a:pt x="392" y="336"/>
                        </a:cubicBezTo>
                        <a:cubicBezTo>
                          <a:pt x="432" y="328"/>
                          <a:pt x="488" y="304"/>
                          <a:pt x="536" y="288"/>
                        </a:cubicBezTo>
                        <a:cubicBezTo>
                          <a:pt x="584" y="272"/>
                          <a:pt x="608" y="272"/>
                          <a:pt x="680" y="240"/>
                        </a:cubicBezTo>
                        <a:cubicBezTo>
                          <a:pt x="752" y="208"/>
                          <a:pt x="860" y="152"/>
                          <a:pt x="968" y="96"/>
                        </a:cubicBezTo>
                      </a:path>
                    </a:pathLst>
                  </a:custGeom>
                  <a:noFill/>
                  <a:ln w="28575" cmpd="sng">
                    <a:solidFill>
                      <a:srgbClr val="800000"/>
                    </a:solidFill>
                    <a:round/>
                    <a:headEnd/>
                    <a:tailEnd/>
                  </a:ln>
                  <a:effectLst/>
                </p:spPr>
                <p:txBody>
                  <a:bodyPr wrap="none" anchor="ctr"/>
                  <a:lstStyle/>
                  <a:p>
                    <a:endParaRPr lang="en-IN"/>
                  </a:p>
                </p:txBody>
              </p:sp>
            </p:grpSp>
          </p:grpSp>
          <p:grpSp>
            <p:nvGrpSpPr>
              <p:cNvPr id="76908" name="Group 108"/>
              <p:cNvGrpSpPr>
                <a:grpSpLocks/>
              </p:cNvGrpSpPr>
              <p:nvPr/>
            </p:nvGrpSpPr>
            <p:grpSpPr bwMode="auto">
              <a:xfrm>
                <a:off x="1008" y="2544"/>
                <a:ext cx="4146" cy="1572"/>
                <a:chOff x="864" y="2544"/>
                <a:chExt cx="4146" cy="1572"/>
              </a:xfrm>
            </p:grpSpPr>
            <p:grpSp>
              <p:nvGrpSpPr>
                <p:cNvPr id="76909" name="Group 109"/>
                <p:cNvGrpSpPr>
                  <a:grpSpLocks/>
                </p:cNvGrpSpPr>
                <p:nvPr/>
              </p:nvGrpSpPr>
              <p:grpSpPr bwMode="auto">
                <a:xfrm>
                  <a:off x="1056" y="2544"/>
                  <a:ext cx="720" cy="672"/>
                  <a:chOff x="1056" y="2544"/>
                  <a:chExt cx="720" cy="672"/>
                </a:xfrm>
              </p:grpSpPr>
              <p:sp>
                <p:nvSpPr>
                  <p:cNvPr id="76910" name="Line 110"/>
                  <p:cNvSpPr>
                    <a:spLocks noChangeShapeType="1"/>
                  </p:cNvSpPr>
                  <p:nvPr/>
                </p:nvSpPr>
                <p:spPr bwMode="auto">
                  <a:xfrm flipV="1">
                    <a:off x="1056" y="2880"/>
                    <a:ext cx="48"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1" name="Line 111"/>
                  <p:cNvSpPr>
                    <a:spLocks noChangeShapeType="1"/>
                  </p:cNvSpPr>
                  <p:nvPr/>
                </p:nvSpPr>
                <p:spPr bwMode="auto">
                  <a:xfrm flipV="1">
                    <a:off x="1152" y="2640"/>
                    <a:ext cx="96" cy="495"/>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2" name="Line 112"/>
                  <p:cNvSpPr>
                    <a:spLocks noChangeShapeType="1"/>
                  </p:cNvSpPr>
                  <p:nvPr/>
                </p:nvSpPr>
                <p:spPr bwMode="auto">
                  <a:xfrm flipV="1">
                    <a:off x="1248" y="2580"/>
                    <a:ext cx="96" cy="5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3" name="Line 113"/>
                  <p:cNvSpPr>
                    <a:spLocks noChangeShapeType="1"/>
                  </p:cNvSpPr>
                  <p:nvPr/>
                </p:nvSpPr>
                <p:spPr bwMode="auto">
                  <a:xfrm flipV="1">
                    <a:off x="1344" y="2544"/>
                    <a:ext cx="96" cy="62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4" name="Line 114"/>
                  <p:cNvSpPr>
                    <a:spLocks noChangeShapeType="1"/>
                  </p:cNvSpPr>
                  <p:nvPr/>
                </p:nvSpPr>
                <p:spPr bwMode="auto">
                  <a:xfrm flipV="1">
                    <a:off x="1440" y="2640"/>
                    <a:ext cx="96" cy="52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5" name="Line 115"/>
                  <p:cNvSpPr>
                    <a:spLocks noChangeShapeType="1"/>
                  </p:cNvSpPr>
                  <p:nvPr/>
                </p:nvSpPr>
                <p:spPr bwMode="auto">
                  <a:xfrm rot="21407557" flipV="1">
                    <a:off x="1536" y="2784"/>
                    <a:ext cx="96" cy="3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6" name="Line 116"/>
                  <p:cNvSpPr>
                    <a:spLocks noChangeShapeType="1"/>
                  </p:cNvSpPr>
                  <p:nvPr/>
                </p:nvSpPr>
                <p:spPr bwMode="auto">
                  <a:xfrm rot="117985" flipV="1">
                    <a:off x="1635" y="2929"/>
                    <a:ext cx="48" cy="26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17" name="Line 117"/>
                  <p:cNvSpPr>
                    <a:spLocks noChangeShapeType="1"/>
                  </p:cNvSpPr>
                  <p:nvPr/>
                </p:nvSpPr>
                <p:spPr bwMode="auto">
                  <a:xfrm rot="56227" flipV="1">
                    <a:off x="1728" y="3072"/>
                    <a:ext cx="48"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18" name="Group 118"/>
                <p:cNvGrpSpPr>
                  <a:grpSpLocks/>
                </p:cNvGrpSpPr>
                <p:nvPr/>
              </p:nvGrpSpPr>
              <p:grpSpPr bwMode="auto">
                <a:xfrm>
                  <a:off x="864" y="3120"/>
                  <a:ext cx="882" cy="336"/>
                  <a:chOff x="864" y="3120"/>
                  <a:chExt cx="882" cy="336"/>
                </a:xfrm>
              </p:grpSpPr>
              <p:sp>
                <p:nvSpPr>
                  <p:cNvPr id="76919" name="Line 119"/>
                  <p:cNvSpPr>
                    <a:spLocks noChangeShapeType="1"/>
                  </p:cNvSpPr>
                  <p:nvPr/>
                </p:nvSpPr>
                <p:spPr bwMode="auto">
                  <a:xfrm flipH="1">
                    <a:off x="864" y="3120"/>
                    <a:ext cx="192" cy="19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0" name="Line 120"/>
                  <p:cNvSpPr>
                    <a:spLocks noChangeShapeType="1"/>
                  </p:cNvSpPr>
                  <p:nvPr/>
                </p:nvSpPr>
                <p:spPr bwMode="auto">
                  <a:xfrm flipH="1">
                    <a:off x="912" y="3132"/>
                    <a:ext cx="240" cy="2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1" name="Line 121"/>
                  <p:cNvSpPr>
                    <a:spLocks noChangeShapeType="1"/>
                  </p:cNvSpPr>
                  <p:nvPr/>
                </p:nvSpPr>
                <p:spPr bwMode="auto">
                  <a:xfrm flipH="1">
                    <a:off x="1008" y="3159"/>
                    <a:ext cx="240" cy="297"/>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2" name="Line 122"/>
                  <p:cNvSpPr>
                    <a:spLocks noChangeShapeType="1"/>
                  </p:cNvSpPr>
                  <p:nvPr/>
                </p:nvSpPr>
                <p:spPr bwMode="auto">
                  <a:xfrm flipH="1">
                    <a:off x="1104" y="3168"/>
                    <a:ext cx="240" cy="28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3" name="Line 123"/>
                  <p:cNvSpPr>
                    <a:spLocks noChangeShapeType="1"/>
                  </p:cNvSpPr>
                  <p:nvPr/>
                </p:nvSpPr>
                <p:spPr bwMode="auto">
                  <a:xfrm flipH="1">
                    <a:off x="1200" y="3174"/>
                    <a:ext cx="237" cy="28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4" name="Line 124"/>
                  <p:cNvSpPr>
                    <a:spLocks noChangeShapeType="1"/>
                  </p:cNvSpPr>
                  <p:nvPr/>
                </p:nvSpPr>
                <p:spPr bwMode="auto">
                  <a:xfrm flipH="1">
                    <a:off x="1341" y="3186"/>
                    <a:ext cx="207"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5" name="Line 125"/>
                  <p:cNvSpPr>
                    <a:spLocks noChangeShapeType="1"/>
                  </p:cNvSpPr>
                  <p:nvPr/>
                </p:nvSpPr>
                <p:spPr bwMode="auto">
                  <a:xfrm flipH="1">
                    <a:off x="1488" y="3201"/>
                    <a:ext cx="141" cy="159"/>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6" name="Line 126"/>
                  <p:cNvSpPr>
                    <a:spLocks noChangeShapeType="1"/>
                  </p:cNvSpPr>
                  <p:nvPr/>
                </p:nvSpPr>
                <p:spPr bwMode="auto">
                  <a:xfrm rot="21112588" flipH="1">
                    <a:off x="1605" y="3216"/>
                    <a:ext cx="141" cy="96"/>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27" name="Group 127"/>
                <p:cNvGrpSpPr>
                  <a:grpSpLocks/>
                </p:cNvGrpSpPr>
                <p:nvPr/>
              </p:nvGrpSpPr>
              <p:grpSpPr bwMode="auto">
                <a:xfrm>
                  <a:off x="2736" y="2748"/>
                  <a:ext cx="624" cy="672"/>
                  <a:chOff x="2736" y="2748"/>
                  <a:chExt cx="624" cy="672"/>
                </a:xfrm>
              </p:grpSpPr>
              <p:sp>
                <p:nvSpPr>
                  <p:cNvPr id="76928" name="Line 128"/>
                  <p:cNvSpPr>
                    <a:spLocks noChangeShapeType="1"/>
                  </p:cNvSpPr>
                  <p:nvPr/>
                </p:nvSpPr>
                <p:spPr bwMode="auto">
                  <a:xfrm flipV="1">
                    <a:off x="2736" y="2844"/>
                    <a:ext cx="96" cy="495"/>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29" name="Line 129"/>
                  <p:cNvSpPr>
                    <a:spLocks noChangeShapeType="1"/>
                  </p:cNvSpPr>
                  <p:nvPr/>
                </p:nvSpPr>
                <p:spPr bwMode="auto">
                  <a:xfrm flipV="1">
                    <a:off x="2832" y="2784"/>
                    <a:ext cx="96" cy="5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0" name="Line 130"/>
                  <p:cNvSpPr>
                    <a:spLocks noChangeShapeType="1"/>
                  </p:cNvSpPr>
                  <p:nvPr/>
                </p:nvSpPr>
                <p:spPr bwMode="auto">
                  <a:xfrm flipV="1">
                    <a:off x="2928" y="2748"/>
                    <a:ext cx="96" cy="62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1" name="Line 131"/>
                  <p:cNvSpPr>
                    <a:spLocks noChangeShapeType="1"/>
                  </p:cNvSpPr>
                  <p:nvPr/>
                </p:nvSpPr>
                <p:spPr bwMode="auto">
                  <a:xfrm flipV="1">
                    <a:off x="3024" y="2844"/>
                    <a:ext cx="96" cy="52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2" name="Line 132"/>
                  <p:cNvSpPr>
                    <a:spLocks noChangeShapeType="1"/>
                  </p:cNvSpPr>
                  <p:nvPr/>
                </p:nvSpPr>
                <p:spPr bwMode="auto">
                  <a:xfrm rot="21407557" flipV="1">
                    <a:off x="3120" y="2988"/>
                    <a:ext cx="96" cy="3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3" name="Line 133"/>
                  <p:cNvSpPr>
                    <a:spLocks noChangeShapeType="1"/>
                  </p:cNvSpPr>
                  <p:nvPr/>
                </p:nvSpPr>
                <p:spPr bwMode="auto">
                  <a:xfrm rot="117985" flipV="1">
                    <a:off x="3219" y="3133"/>
                    <a:ext cx="48" cy="26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4" name="Line 134"/>
                  <p:cNvSpPr>
                    <a:spLocks noChangeShapeType="1"/>
                  </p:cNvSpPr>
                  <p:nvPr/>
                </p:nvSpPr>
                <p:spPr bwMode="auto">
                  <a:xfrm rot="56227" flipV="1">
                    <a:off x="3312" y="3276"/>
                    <a:ext cx="48"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35" name="Group 135"/>
                <p:cNvGrpSpPr>
                  <a:grpSpLocks/>
                </p:cNvGrpSpPr>
                <p:nvPr/>
              </p:nvGrpSpPr>
              <p:grpSpPr bwMode="auto">
                <a:xfrm>
                  <a:off x="4386" y="2946"/>
                  <a:ext cx="624" cy="672"/>
                  <a:chOff x="4386" y="2946"/>
                  <a:chExt cx="624" cy="672"/>
                </a:xfrm>
              </p:grpSpPr>
              <p:sp>
                <p:nvSpPr>
                  <p:cNvPr id="76936" name="Line 136"/>
                  <p:cNvSpPr>
                    <a:spLocks noChangeShapeType="1"/>
                  </p:cNvSpPr>
                  <p:nvPr/>
                </p:nvSpPr>
                <p:spPr bwMode="auto">
                  <a:xfrm flipV="1">
                    <a:off x="4386" y="3042"/>
                    <a:ext cx="96" cy="495"/>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7" name="Line 137"/>
                  <p:cNvSpPr>
                    <a:spLocks noChangeShapeType="1"/>
                  </p:cNvSpPr>
                  <p:nvPr/>
                </p:nvSpPr>
                <p:spPr bwMode="auto">
                  <a:xfrm flipV="1">
                    <a:off x="4482" y="2982"/>
                    <a:ext cx="96" cy="5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8" name="Line 138"/>
                  <p:cNvSpPr>
                    <a:spLocks noChangeShapeType="1"/>
                  </p:cNvSpPr>
                  <p:nvPr/>
                </p:nvSpPr>
                <p:spPr bwMode="auto">
                  <a:xfrm flipV="1">
                    <a:off x="4578" y="2946"/>
                    <a:ext cx="96" cy="62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39" name="Line 139"/>
                  <p:cNvSpPr>
                    <a:spLocks noChangeShapeType="1"/>
                  </p:cNvSpPr>
                  <p:nvPr/>
                </p:nvSpPr>
                <p:spPr bwMode="auto">
                  <a:xfrm flipV="1">
                    <a:off x="4674" y="3042"/>
                    <a:ext cx="96" cy="52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0" name="Line 140"/>
                  <p:cNvSpPr>
                    <a:spLocks noChangeShapeType="1"/>
                  </p:cNvSpPr>
                  <p:nvPr/>
                </p:nvSpPr>
                <p:spPr bwMode="auto">
                  <a:xfrm rot="21407557" flipV="1">
                    <a:off x="4770" y="3186"/>
                    <a:ext cx="96" cy="3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1" name="Line 141"/>
                  <p:cNvSpPr>
                    <a:spLocks noChangeShapeType="1"/>
                  </p:cNvSpPr>
                  <p:nvPr/>
                </p:nvSpPr>
                <p:spPr bwMode="auto">
                  <a:xfrm rot="117985" flipV="1">
                    <a:off x="4869" y="3331"/>
                    <a:ext cx="48" cy="26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2" name="Line 142"/>
                  <p:cNvSpPr>
                    <a:spLocks noChangeShapeType="1"/>
                  </p:cNvSpPr>
                  <p:nvPr/>
                </p:nvSpPr>
                <p:spPr bwMode="auto">
                  <a:xfrm rot="56227" flipV="1">
                    <a:off x="4962" y="3474"/>
                    <a:ext cx="48"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43" name="Group 143"/>
                <p:cNvGrpSpPr>
                  <a:grpSpLocks/>
                </p:cNvGrpSpPr>
                <p:nvPr/>
              </p:nvGrpSpPr>
              <p:grpSpPr bwMode="auto">
                <a:xfrm>
                  <a:off x="3467" y="3436"/>
                  <a:ext cx="619" cy="680"/>
                  <a:chOff x="3467" y="3436"/>
                  <a:chExt cx="619" cy="680"/>
                </a:xfrm>
              </p:grpSpPr>
              <p:sp>
                <p:nvSpPr>
                  <p:cNvPr id="76944" name="Line 144"/>
                  <p:cNvSpPr>
                    <a:spLocks noChangeShapeType="1"/>
                  </p:cNvSpPr>
                  <p:nvPr/>
                </p:nvSpPr>
                <p:spPr bwMode="auto">
                  <a:xfrm rot="10874212" flipV="1">
                    <a:off x="3990" y="3528"/>
                    <a:ext cx="96" cy="495"/>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5" name="Line 145"/>
                  <p:cNvSpPr>
                    <a:spLocks noChangeShapeType="1"/>
                  </p:cNvSpPr>
                  <p:nvPr/>
                </p:nvSpPr>
                <p:spPr bwMode="auto">
                  <a:xfrm rot="10874212" flipV="1">
                    <a:off x="3893" y="3506"/>
                    <a:ext cx="96" cy="5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6" name="Line 146"/>
                  <p:cNvSpPr>
                    <a:spLocks noChangeShapeType="1"/>
                  </p:cNvSpPr>
                  <p:nvPr/>
                </p:nvSpPr>
                <p:spPr bwMode="auto">
                  <a:xfrm rot="10874212" flipV="1">
                    <a:off x="3797" y="3492"/>
                    <a:ext cx="96" cy="62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7" name="Line 147"/>
                  <p:cNvSpPr>
                    <a:spLocks noChangeShapeType="1"/>
                  </p:cNvSpPr>
                  <p:nvPr/>
                </p:nvSpPr>
                <p:spPr bwMode="auto">
                  <a:xfrm rot="10874212" flipV="1">
                    <a:off x="3702" y="3490"/>
                    <a:ext cx="96" cy="52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8" name="Line 148"/>
                  <p:cNvSpPr>
                    <a:spLocks noChangeShapeType="1"/>
                  </p:cNvSpPr>
                  <p:nvPr/>
                </p:nvSpPr>
                <p:spPr bwMode="auto">
                  <a:xfrm rot="10681769" flipV="1">
                    <a:off x="3608" y="3476"/>
                    <a:ext cx="96" cy="3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49" name="Line 149"/>
                  <p:cNvSpPr>
                    <a:spLocks noChangeShapeType="1"/>
                  </p:cNvSpPr>
                  <p:nvPr/>
                </p:nvSpPr>
                <p:spPr bwMode="auto">
                  <a:xfrm rot="10992197" flipV="1">
                    <a:off x="3558" y="3461"/>
                    <a:ext cx="48" cy="26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0" name="Line 150"/>
                  <p:cNvSpPr>
                    <a:spLocks noChangeShapeType="1"/>
                  </p:cNvSpPr>
                  <p:nvPr/>
                </p:nvSpPr>
                <p:spPr bwMode="auto">
                  <a:xfrm rot="10930439" flipV="1">
                    <a:off x="3467" y="3436"/>
                    <a:ext cx="48"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51" name="Group 151"/>
                <p:cNvGrpSpPr>
                  <a:grpSpLocks/>
                </p:cNvGrpSpPr>
                <p:nvPr/>
              </p:nvGrpSpPr>
              <p:grpSpPr bwMode="auto">
                <a:xfrm rot="10874212">
                  <a:off x="1854" y="3222"/>
                  <a:ext cx="720" cy="672"/>
                  <a:chOff x="1056" y="2544"/>
                  <a:chExt cx="720" cy="672"/>
                </a:xfrm>
              </p:grpSpPr>
              <p:sp>
                <p:nvSpPr>
                  <p:cNvPr id="76952" name="Line 152"/>
                  <p:cNvSpPr>
                    <a:spLocks noChangeShapeType="1"/>
                  </p:cNvSpPr>
                  <p:nvPr/>
                </p:nvSpPr>
                <p:spPr bwMode="auto">
                  <a:xfrm flipV="1">
                    <a:off x="1056" y="2880"/>
                    <a:ext cx="48"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3" name="Line 153"/>
                  <p:cNvSpPr>
                    <a:spLocks noChangeShapeType="1"/>
                  </p:cNvSpPr>
                  <p:nvPr/>
                </p:nvSpPr>
                <p:spPr bwMode="auto">
                  <a:xfrm flipV="1">
                    <a:off x="1152" y="2640"/>
                    <a:ext cx="96" cy="495"/>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4" name="Line 154"/>
                  <p:cNvSpPr>
                    <a:spLocks noChangeShapeType="1"/>
                  </p:cNvSpPr>
                  <p:nvPr/>
                </p:nvSpPr>
                <p:spPr bwMode="auto">
                  <a:xfrm flipV="1">
                    <a:off x="1248" y="2580"/>
                    <a:ext cx="96" cy="5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5" name="Line 155"/>
                  <p:cNvSpPr>
                    <a:spLocks noChangeShapeType="1"/>
                  </p:cNvSpPr>
                  <p:nvPr/>
                </p:nvSpPr>
                <p:spPr bwMode="auto">
                  <a:xfrm flipV="1">
                    <a:off x="1344" y="2544"/>
                    <a:ext cx="96" cy="62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6" name="Line 156"/>
                  <p:cNvSpPr>
                    <a:spLocks noChangeShapeType="1"/>
                  </p:cNvSpPr>
                  <p:nvPr/>
                </p:nvSpPr>
                <p:spPr bwMode="auto">
                  <a:xfrm flipV="1">
                    <a:off x="1440" y="2640"/>
                    <a:ext cx="96" cy="52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7" name="Line 157"/>
                  <p:cNvSpPr>
                    <a:spLocks noChangeShapeType="1"/>
                  </p:cNvSpPr>
                  <p:nvPr/>
                </p:nvSpPr>
                <p:spPr bwMode="auto">
                  <a:xfrm rot="21407557" flipV="1">
                    <a:off x="1536" y="2784"/>
                    <a:ext cx="96" cy="3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8" name="Line 158"/>
                  <p:cNvSpPr>
                    <a:spLocks noChangeShapeType="1"/>
                  </p:cNvSpPr>
                  <p:nvPr/>
                </p:nvSpPr>
                <p:spPr bwMode="auto">
                  <a:xfrm rot="117985" flipV="1">
                    <a:off x="1635" y="2929"/>
                    <a:ext cx="48" cy="264"/>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59" name="Line 159"/>
                  <p:cNvSpPr>
                    <a:spLocks noChangeShapeType="1"/>
                  </p:cNvSpPr>
                  <p:nvPr/>
                </p:nvSpPr>
                <p:spPr bwMode="auto">
                  <a:xfrm rot="56227" flipV="1">
                    <a:off x="1728" y="3072"/>
                    <a:ext cx="48"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60" name="Group 160"/>
                <p:cNvGrpSpPr>
                  <a:grpSpLocks/>
                </p:cNvGrpSpPr>
                <p:nvPr/>
              </p:nvGrpSpPr>
              <p:grpSpPr bwMode="auto">
                <a:xfrm>
                  <a:off x="2496" y="3354"/>
                  <a:ext cx="834" cy="324"/>
                  <a:chOff x="2496" y="3348"/>
                  <a:chExt cx="834" cy="324"/>
                </a:xfrm>
              </p:grpSpPr>
              <p:sp>
                <p:nvSpPr>
                  <p:cNvPr id="76961" name="Line 161"/>
                  <p:cNvSpPr>
                    <a:spLocks noChangeShapeType="1"/>
                  </p:cNvSpPr>
                  <p:nvPr/>
                </p:nvSpPr>
                <p:spPr bwMode="auto">
                  <a:xfrm flipH="1">
                    <a:off x="2496" y="3348"/>
                    <a:ext cx="240" cy="2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62" name="Line 162"/>
                  <p:cNvSpPr>
                    <a:spLocks noChangeShapeType="1"/>
                  </p:cNvSpPr>
                  <p:nvPr/>
                </p:nvSpPr>
                <p:spPr bwMode="auto">
                  <a:xfrm flipH="1">
                    <a:off x="2592" y="3375"/>
                    <a:ext cx="240" cy="297"/>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63" name="Line 163"/>
                  <p:cNvSpPr>
                    <a:spLocks noChangeShapeType="1"/>
                  </p:cNvSpPr>
                  <p:nvPr/>
                </p:nvSpPr>
                <p:spPr bwMode="auto">
                  <a:xfrm flipH="1">
                    <a:off x="2688" y="3384"/>
                    <a:ext cx="240" cy="28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64" name="Line 164"/>
                  <p:cNvSpPr>
                    <a:spLocks noChangeShapeType="1"/>
                  </p:cNvSpPr>
                  <p:nvPr/>
                </p:nvSpPr>
                <p:spPr bwMode="auto">
                  <a:xfrm flipH="1">
                    <a:off x="2784" y="3390"/>
                    <a:ext cx="237" cy="28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65" name="Line 165"/>
                  <p:cNvSpPr>
                    <a:spLocks noChangeShapeType="1"/>
                  </p:cNvSpPr>
                  <p:nvPr/>
                </p:nvSpPr>
                <p:spPr bwMode="auto">
                  <a:xfrm flipH="1">
                    <a:off x="2925" y="3402"/>
                    <a:ext cx="207"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66" name="Line 166"/>
                  <p:cNvSpPr>
                    <a:spLocks noChangeShapeType="1"/>
                  </p:cNvSpPr>
                  <p:nvPr/>
                </p:nvSpPr>
                <p:spPr bwMode="auto">
                  <a:xfrm flipH="1">
                    <a:off x="3072" y="3417"/>
                    <a:ext cx="141" cy="159"/>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67" name="Line 167"/>
                  <p:cNvSpPr>
                    <a:spLocks noChangeShapeType="1"/>
                  </p:cNvSpPr>
                  <p:nvPr/>
                </p:nvSpPr>
                <p:spPr bwMode="auto">
                  <a:xfrm rot="21112588" flipH="1">
                    <a:off x="3189" y="3432"/>
                    <a:ext cx="141" cy="96"/>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68" name="Group 168"/>
                <p:cNvGrpSpPr>
                  <a:grpSpLocks/>
                </p:cNvGrpSpPr>
                <p:nvPr/>
              </p:nvGrpSpPr>
              <p:grpSpPr bwMode="auto">
                <a:xfrm>
                  <a:off x="1902" y="3024"/>
                  <a:ext cx="882" cy="288"/>
                  <a:chOff x="1902" y="3024"/>
                  <a:chExt cx="882" cy="288"/>
                </a:xfrm>
              </p:grpSpPr>
              <p:sp>
                <p:nvSpPr>
                  <p:cNvPr id="76969" name="Line 169"/>
                  <p:cNvSpPr>
                    <a:spLocks noChangeShapeType="1"/>
                  </p:cNvSpPr>
                  <p:nvPr/>
                </p:nvSpPr>
                <p:spPr bwMode="auto">
                  <a:xfrm flipV="1">
                    <a:off x="1902" y="3141"/>
                    <a:ext cx="144" cy="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0" name="Line 170"/>
                  <p:cNvSpPr>
                    <a:spLocks noChangeShapeType="1"/>
                  </p:cNvSpPr>
                  <p:nvPr/>
                </p:nvSpPr>
                <p:spPr bwMode="auto">
                  <a:xfrm flipV="1">
                    <a:off x="2079" y="3024"/>
                    <a:ext cx="315"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1" name="Line 171"/>
                  <p:cNvSpPr>
                    <a:spLocks noChangeShapeType="1"/>
                  </p:cNvSpPr>
                  <p:nvPr/>
                </p:nvSpPr>
                <p:spPr bwMode="auto">
                  <a:xfrm flipV="1">
                    <a:off x="2007" y="3024"/>
                    <a:ext cx="297" cy="22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2" name="Line 172"/>
                  <p:cNvSpPr>
                    <a:spLocks noChangeShapeType="1"/>
                  </p:cNvSpPr>
                  <p:nvPr/>
                </p:nvSpPr>
                <p:spPr bwMode="auto">
                  <a:xfrm flipV="1">
                    <a:off x="2199" y="3024"/>
                    <a:ext cx="315"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3" name="Line 173"/>
                  <p:cNvSpPr>
                    <a:spLocks noChangeShapeType="1"/>
                  </p:cNvSpPr>
                  <p:nvPr/>
                </p:nvSpPr>
                <p:spPr bwMode="auto">
                  <a:xfrm flipV="1">
                    <a:off x="2289" y="3045"/>
                    <a:ext cx="315"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4" name="Line 174"/>
                  <p:cNvSpPr>
                    <a:spLocks noChangeShapeType="1"/>
                  </p:cNvSpPr>
                  <p:nvPr/>
                </p:nvSpPr>
                <p:spPr bwMode="auto">
                  <a:xfrm flipV="1">
                    <a:off x="2385" y="3072"/>
                    <a:ext cx="303" cy="22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5" name="Line 175"/>
                  <p:cNvSpPr>
                    <a:spLocks noChangeShapeType="1"/>
                  </p:cNvSpPr>
                  <p:nvPr/>
                </p:nvSpPr>
                <p:spPr bwMode="auto">
                  <a:xfrm flipV="1">
                    <a:off x="2496" y="3120"/>
                    <a:ext cx="240" cy="19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6" name="Line 176"/>
                  <p:cNvSpPr>
                    <a:spLocks noChangeShapeType="1"/>
                  </p:cNvSpPr>
                  <p:nvPr/>
                </p:nvSpPr>
                <p:spPr bwMode="auto">
                  <a:xfrm flipV="1">
                    <a:off x="2592" y="3168"/>
                    <a:ext cx="192"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77" name="Group 177"/>
                <p:cNvGrpSpPr>
                  <a:grpSpLocks/>
                </p:cNvGrpSpPr>
                <p:nvPr/>
              </p:nvGrpSpPr>
              <p:grpSpPr bwMode="auto">
                <a:xfrm>
                  <a:off x="3510" y="3240"/>
                  <a:ext cx="882" cy="288"/>
                  <a:chOff x="1902" y="3024"/>
                  <a:chExt cx="882" cy="288"/>
                </a:xfrm>
              </p:grpSpPr>
              <p:sp>
                <p:nvSpPr>
                  <p:cNvPr id="76978" name="Line 178"/>
                  <p:cNvSpPr>
                    <a:spLocks noChangeShapeType="1"/>
                  </p:cNvSpPr>
                  <p:nvPr/>
                </p:nvSpPr>
                <p:spPr bwMode="auto">
                  <a:xfrm flipV="1">
                    <a:off x="1902" y="3141"/>
                    <a:ext cx="144" cy="9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79" name="Line 179"/>
                  <p:cNvSpPr>
                    <a:spLocks noChangeShapeType="1"/>
                  </p:cNvSpPr>
                  <p:nvPr/>
                </p:nvSpPr>
                <p:spPr bwMode="auto">
                  <a:xfrm flipV="1">
                    <a:off x="2079" y="3024"/>
                    <a:ext cx="315"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0" name="Line 180"/>
                  <p:cNvSpPr>
                    <a:spLocks noChangeShapeType="1"/>
                  </p:cNvSpPr>
                  <p:nvPr/>
                </p:nvSpPr>
                <p:spPr bwMode="auto">
                  <a:xfrm flipV="1">
                    <a:off x="2007" y="3024"/>
                    <a:ext cx="297" cy="22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1" name="Line 181"/>
                  <p:cNvSpPr>
                    <a:spLocks noChangeShapeType="1"/>
                  </p:cNvSpPr>
                  <p:nvPr/>
                </p:nvSpPr>
                <p:spPr bwMode="auto">
                  <a:xfrm flipV="1">
                    <a:off x="2199" y="3024"/>
                    <a:ext cx="315"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2" name="Line 182"/>
                  <p:cNvSpPr>
                    <a:spLocks noChangeShapeType="1"/>
                  </p:cNvSpPr>
                  <p:nvPr/>
                </p:nvSpPr>
                <p:spPr bwMode="auto">
                  <a:xfrm flipV="1">
                    <a:off x="2289" y="3045"/>
                    <a:ext cx="315"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3" name="Line 183"/>
                  <p:cNvSpPr>
                    <a:spLocks noChangeShapeType="1"/>
                  </p:cNvSpPr>
                  <p:nvPr/>
                </p:nvSpPr>
                <p:spPr bwMode="auto">
                  <a:xfrm flipV="1">
                    <a:off x="2385" y="3072"/>
                    <a:ext cx="303" cy="22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4" name="Line 184"/>
                  <p:cNvSpPr>
                    <a:spLocks noChangeShapeType="1"/>
                  </p:cNvSpPr>
                  <p:nvPr/>
                </p:nvSpPr>
                <p:spPr bwMode="auto">
                  <a:xfrm flipV="1">
                    <a:off x="2496" y="3120"/>
                    <a:ext cx="240" cy="19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5" name="Line 185"/>
                  <p:cNvSpPr>
                    <a:spLocks noChangeShapeType="1"/>
                  </p:cNvSpPr>
                  <p:nvPr/>
                </p:nvSpPr>
                <p:spPr bwMode="auto">
                  <a:xfrm flipV="1">
                    <a:off x="2592" y="3168"/>
                    <a:ext cx="192" cy="144"/>
                  </a:xfrm>
                  <a:prstGeom prst="line">
                    <a:avLst/>
                  </a:prstGeom>
                  <a:noFill/>
                  <a:ln w="9525">
                    <a:solidFill>
                      <a:schemeClr val="tx1"/>
                    </a:solidFill>
                    <a:round/>
                    <a:headEnd/>
                    <a:tailEnd type="triangle" w="med" len="med"/>
                  </a:ln>
                  <a:effectLst/>
                </p:spPr>
                <p:txBody>
                  <a:bodyPr wrap="none" anchor="ctr"/>
                  <a:lstStyle/>
                  <a:p>
                    <a:endParaRPr lang="en-IN"/>
                  </a:p>
                </p:txBody>
              </p:sp>
            </p:grpSp>
            <p:grpSp>
              <p:nvGrpSpPr>
                <p:cNvPr id="76986" name="Group 186"/>
                <p:cNvGrpSpPr>
                  <a:grpSpLocks/>
                </p:cNvGrpSpPr>
                <p:nvPr/>
              </p:nvGrpSpPr>
              <p:grpSpPr bwMode="auto">
                <a:xfrm>
                  <a:off x="4140" y="3564"/>
                  <a:ext cx="834" cy="324"/>
                  <a:chOff x="2496" y="3348"/>
                  <a:chExt cx="834" cy="324"/>
                </a:xfrm>
              </p:grpSpPr>
              <p:sp>
                <p:nvSpPr>
                  <p:cNvPr id="76987" name="Line 187"/>
                  <p:cNvSpPr>
                    <a:spLocks noChangeShapeType="1"/>
                  </p:cNvSpPr>
                  <p:nvPr/>
                </p:nvSpPr>
                <p:spPr bwMode="auto">
                  <a:xfrm flipH="1">
                    <a:off x="2496" y="3348"/>
                    <a:ext cx="240" cy="276"/>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8" name="Line 188"/>
                  <p:cNvSpPr>
                    <a:spLocks noChangeShapeType="1"/>
                  </p:cNvSpPr>
                  <p:nvPr/>
                </p:nvSpPr>
                <p:spPr bwMode="auto">
                  <a:xfrm flipH="1">
                    <a:off x="2592" y="3375"/>
                    <a:ext cx="240" cy="297"/>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89" name="Line 189"/>
                  <p:cNvSpPr>
                    <a:spLocks noChangeShapeType="1"/>
                  </p:cNvSpPr>
                  <p:nvPr/>
                </p:nvSpPr>
                <p:spPr bwMode="auto">
                  <a:xfrm flipH="1">
                    <a:off x="2688" y="3384"/>
                    <a:ext cx="240" cy="288"/>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90" name="Line 190"/>
                  <p:cNvSpPr>
                    <a:spLocks noChangeShapeType="1"/>
                  </p:cNvSpPr>
                  <p:nvPr/>
                </p:nvSpPr>
                <p:spPr bwMode="auto">
                  <a:xfrm flipH="1">
                    <a:off x="2784" y="3390"/>
                    <a:ext cx="237" cy="282"/>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91" name="Line 191"/>
                  <p:cNvSpPr>
                    <a:spLocks noChangeShapeType="1"/>
                  </p:cNvSpPr>
                  <p:nvPr/>
                </p:nvSpPr>
                <p:spPr bwMode="auto">
                  <a:xfrm flipH="1">
                    <a:off x="2925" y="3402"/>
                    <a:ext cx="207" cy="240"/>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92" name="Line 192"/>
                  <p:cNvSpPr>
                    <a:spLocks noChangeShapeType="1"/>
                  </p:cNvSpPr>
                  <p:nvPr/>
                </p:nvSpPr>
                <p:spPr bwMode="auto">
                  <a:xfrm flipH="1">
                    <a:off x="3072" y="3417"/>
                    <a:ext cx="141" cy="159"/>
                  </a:xfrm>
                  <a:prstGeom prst="line">
                    <a:avLst/>
                  </a:prstGeom>
                  <a:noFill/>
                  <a:ln w="9525">
                    <a:solidFill>
                      <a:schemeClr val="tx1"/>
                    </a:solidFill>
                    <a:round/>
                    <a:headEnd/>
                    <a:tailEnd type="triangle" w="med" len="med"/>
                  </a:ln>
                  <a:effectLst/>
                </p:spPr>
                <p:txBody>
                  <a:bodyPr wrap="none" anchor="ctr"/>
                  <a:lstStyle/>
                  <a:p>
                    <a:endParaRPr lang="en-IN"/>
                  </a:p>
                </p:txBody>
              </p:sp>
              <p:sp>
                <p:nvSpPr>
                  <p:cNvPr id="76993" name="Line 193"/>
                  <p:cNvSpPr>
                    <a:spLocks noChangeShapeType="1"/>
                  </p:cNvSpPr>
                  <p:nvPr/>
                </p:nvSpPr>
                <p:spPr bwMode="auto">
                  <a:xfrm rot="21112588" flipH="1">
                    <a:off x="3189" y="3432"/>
                    <a:ext cx="141" cy="96"/>
                  </a:xfrm>
                  <a:prstGeom prst="line">
                    <a:avLst/>
                  </a:prstGeom>
                  <a:noFill/>
                  <a:ln w="9525">
                    <a:solidFill>
                      <a:schemeClr val="tx1"/>
                    </a:solidFill>
                    <a:round/>
                    <a:headEnd/>
                    <a:tailEnd type="triangle" w="med" len="med"/>
                  </a:ln>
                  <a:effectLst/>
                </p:spPr>
                <p:txBody>
                  <a:bodyPr wrap="none" anchor="ctr"/>
                  <a:lstStyle/>
                  <a:p>
                    <a:endParaRPr lang="en-IN"/>
                  </a:p>
                </p:txBody>
              </p:sp>
            </p:grpSp>
          </p:grpSp>
          <p:sp>
            <p:nvSpPr>
              <p:cNvPr id="76994" name="Line 194"/>
              <p:cNvSpPr>
                <a:spLocks noChangeShapeType="1"/>
              </p:cNvSpPr>
              <p:nvPr/>
            </p:nvSpPr>
            <p:spPr bwMode="auto">
              <a:xfrm flipV="1">
                <a:off x="3168" y="2382"/>
                <a:ext cx="0" cy="240"/>
              </a:xfrm>
              <a:prstGeom prst="line">
                <a:avLst/>
              </a:prstGeom>
              <a:noFill/>
              <a:ln w="19050">
                <a:solidFill>
                  <a:schemeClr val="tx1"/>
                </a:solidFill>
                <a:round/>
                <a:headEnd/>
                <a:tailEnd/>
              </a:ln>
              <a:effectLst/>
            </p:spPr>
            <p:txBody>
              <a:bodyPr wrap="none" anchor="ctr"/>
              <a:lstStyle/>
              <a:p>
                <a:endParaRPr lang="en-IN"/>
              </a:p>
            </p:txBody>
          </p:sp>
          <p:sp>
            <p:nvSpPr>
              <p:cNvPr id="76995" name="Line 195"/>
              <p:cNvSpPr>
                <a:spLocks noChangeShapeType="1"/>
              </p:cNvSpPr>
              <p:nvPr/>
            </p:nvSpPr>
            <p:spPr bwMode="auto">
              <a:xfrm flipV="1">
                <a:off x="4842" y="2568"/>
                <a:ext cx="0" cy="240"/>
              </a:xfrm>
              <a:prstGeom prst="line">
                <a:avLst/>
              </a:prstGeom>
              <a:noFill/>
              <a:ln w="19050">
                <a:solidFill>
                  <a:schemeClr val="tx1"/>
                </a:solidFill>
                <a:round/>
                <a:headEnd/>
                <a:tailEnd/>
              </a:ln>
              <a:effectLst/>
            </p:spPr>
            <p:txBody>
              <a:bodyPr wrap="none" anchor="ctr"/>
              <a:lstStyle/>
              <a:p>
                <a:endParaRPr lang="en-IN"/>
              </a:p>
            </p:txBody>
          </p:sp>
          <p:sp>
            <p:nvSpPr>
              <p:cNvPr id="76996" name="Line 196"/>
              <p:cNvSpPr>
                <a:spLocks noChangeShapeType="1"/>
              </p:cNvSpPr>
              <p:nvPr/>
            </p:nvSpPr>
            <p:spPr bwMode="auto">
              <a:xfrm>
                <a:off x="3168" y="2496"/>
                <a:ext cx="1680" cy="192"/>
              </a:xfrm>
              <a:prstGeom prst="line">
                <a:avLst/>
              </a:prstGeom>
              <a:noFill/>
              <a:ln w="9525">
                <a:solidFill>
                  <a:schemeClr val="tx1"/>
                </a:solidFill>
                <a:round/>
                <a:headEnd type="triangle" w="med" len="med"/>
                <a:tailEnd type="triangle" w="med" len="med"/>
              </a:ln>
              <a:effectLst/>
            </p:spPr>
            <p:txBody>
              <a:bodyPr wrap="none" anchor="ctr"/>
              <a:lstStyle/>
              <a:p>
                <a:endParaRPr lang="en-IN"/>
              </a:p>
            </p:txBody>
          </p:sp>
        </p:grpSp>
        <p:sp>
          <p:nvSpPr>
            <p:cNvPr id="76997" name="Text Box 197"/>
            <p:cNvSpPr txBox="1">
              <a:spLocks noChangeArrowheads="1"/>
            </p:cNvSpPr>
            <p:nvPr/>
          </p:nvSpPr>
          <p:spPr bwMode="auto">
            <a:xfrm rot="203031">
              <a:off x="3439" y="2947"/>
              <a:ext cx="737" cy="173"/>
            </a:xfrm>
            <a:prstGeom prst="rect">
              <a:avLst/>
            </a:prstGeom>
            <a:noFill/>
            <a:ln w="9525">
              <a:noFill/>
              <a:miter lim="800000"/>
              <a:headEnd/>
              <a:tailEnd/>
            </a:ln>
            <a:effectLst/>
          </p:spPr>
          <p:txBody>
            <a:bodyPr wrap="none">
              <a:spAutoFit/>
            </a:bodyPr>
            <a:lstStyle/>
            <a:p>
              <a:pPr eaLnBrk="0" hangingPunct="0"/>
              <a:r>
                <a:rPr lang="en-US" sz="1200">
                  <a:solidFill>
                    <a:srgbClr val="000099"/>
                  </a:solidFill>
                  <a:sym typeface="Symbol" pitchFamily="18" charset="2"/>
                </a:rPr>
                <a:t> = Wavelength</a:t>
              </a:r>
              <a:endParaRPr lang="en-US" sz="1200">
                <a:solidFill>
                  <a:srgbClr val="000099"/>
                </a:solidFill>
              </a:endParaRPr>
            </a:p>
          </p:txBody>
        </p:sp>
        <p:sp>
          <p:nvSpPr>
            <p:cNvPr id="76998" name="Text Box 198"/>
            <p:cNvSpPr txBox="1">
              <a:spLocks noChangeArrowheads="1"/>
            </p:cNvSpPr>
            <p:nvPr/>
          </p:nvSpPr>
          <p:spPr bwMode="auto">
            <a:xfrm>
              <a:off x="5088" y="3552"/>
              <a:ext cx="159" cy="173"/>
            </a:xfrm>
            <a:prstGeom prst="rect">
              <a:avLst/>
            </a:prstGeom>
            <a:noFill/>
            <a:ln w="9525">
              <a:noFill/>
              <a:miter lim="800000"/>
              <a:headEnd/>
              <a:tailEnd/>
            </a:ln>
            <a:effectLst/>
          </p:spPr>
          <p:txBody>
            <a:bodyPr wrap="none">
              <a:spAutoFit/>
            </a:bodyPr>
            <a:lstStyle/>
            <a:p>
              <a:pPr eaLnBrk="0" hangingPunct="0"/>
              <a:r>
                <a:rPr lang="en-US" sz="1200" b="1"/>
                <a:t>c</a:t>
              </a:r>
            </a:p>
          </p:txBody>
        </p:sp>
        <p:grpSp>
          <p:nvGrpSpPr>
            <p:cNvPr id="76999" name="Group 199"/>
            <p:cNvGrpSpPr>
              <a:grpSpLocks/>
            </p:cNvGrpSpPr>
            <p:nvPr/>
          </p:nvGrpSpPr>
          <p:grpSpPr bwMode="auto">
            <a:xfrm>
              <a:off x="454" y="2784"/>
              <a:ext cx="842" cy="948"/>
              <a:chOff x="390" y="2940"/>
              <a:chExt cx="842" cy="948"/>
            </a:xfrm>
          </p:grpSpPr>
          <p:sp>
            <p:nvSpPr>
              <p:cNvPr id="77000" name="Line 200"/>
              <p:cNvSpPr>
                <a:spLocks noChangeShapeType="1"/>
              </p:cNvSpPr>
              <p:nvPr/>
            </p:nvSpPr>
            <p:spPr bwMode="auto">
              <a:xfrm flipV="1">
                <a:off x="768" y="2940"/>
                <a:ext cx="0" cy="576"/>
              </a:xfrm>
              <a:prstGeom prst="line">
                <a:avLst/>
              </a:prstGeom>
              <a:noFill/>
              <a:ln w="9525">
                <a:solidFill>
                  <a:srgbClr val="FF3300"/>
                </a:solidFill>
                <a:round/>
                <a:headEnd/>
                <a:tailEnd type="triangle" w="med" len="med"/>
              </a:ln>
              <a:effectLst/>
            </p:spPr>
            <p:txBody>
              <a:bodyPr wrap="none" anchor="ctr"/>
              <a:lstStyle/>
              <a:p>
                <a:endParaRPr lang="en-IN"/>
              </a:p>
            </p:txBody>
          </p:sp>
          <p:sp>
            <p:nvSpPr>
              <p:cNvPr id="77001" name="Line 201"/>
              <p:cNvSpPr>
                <a:spLocks noChangeShapeType="1"/>
              </p:cNvSpPr>
              <p:nvPr/>
            </p:nvSpPr>
            <p:spPr bwMode="auto">
              <a:xfrm flipH="1">
                <a:off x="390" y="3504"/>
                <a:ext cx="384" cy="384"/>
              </a:xfrm>
              <a:prstGeom prst="line">
                <a:avLst/>
              </a:prstGeom>
              <a:noFill/>
              <a:ln w="9525">
                <a:solidFill>
                  <a:srgbClr val="FF3300"/>
                </a:solidFill>
                <a:round/>
                <a:headEnd/>
                <a:tailEnd type="triangle" w="med" len="med"/>
              </a:ln>
              <a:effectLst/>
            </p:spPr>
            <p:txBody>
              <a:bodyPr wrap="none" anchor="ctr"/>
              <a:lstStyle/>
              <a:p>
                <a:endParaRPr lang="en-IN"/>
              </a:p>
            </p:txBody>
          </p:sp>
          <p:sp>
            <p:nvSpPr>
              <p:cNvPr id="77002" name="Line 202"/>
              <p:cNvSpPr>
                <a:spLocks noChangeShapeType="1"/>
              </p:cNvSpPr>
              <p:nvPr/>
            </p:nvSpPr>
            <p:spPr bwMode="auto">
              <a:xfrm rot="13919635" flipH="1">
                <a:off x="848" y="3352"/>
                <a:ext cx="384" cy="384"/>
              </a:xfrm>
              <a:prstGeom prst="line">
                <a:avLst/>
              </a:prstGeom>
              <a:noFill/>
              <a:ln w="9525">
                <a:solidFill>
                  <a:srgbClr val="FF3300"/>
                </a:solidFill>
                <a:round/>
                <a:headEnd/>
                <a:tailEnd type="triangle" w="med" len="med"/>
              </a:ln>
              <a:effectLst/>
            </p:spPr>
            <p:txBody>
              <a:bodyPr wrap="none" anchor="ctr"/>
              <a:lstStyle/>
              <a:p>
                <a:endParaRPr lang="en-IN"/>
              </a:p>
            </p:txBody>
          </p:sp>
        </p:grpSp>
        <p:sp>
          <p:nvSpPr>
            <p:cNvPr id="77003" name="Line 203"/>
            <p:cNvSpPr>
              <a:spLocks noChangeShapeType="1"/>
            </p:cNvSpPr>
            <p:nvPr/>
          </p:nvSpPr>
          <p:spPr bwMode="auto">
            <a:xfrm>
              <a:off x="4992" y="3696"/>
              <a:ext cx="576" cy="48"/>
            </a:xfrm>
            <a:prstGeom prst="line">
              <a:avLst/>
            </a:prstGeom>
            <a:noFill/>
            <a:ln w="9525">
              <a:solidFill>
                <a:srgbClr val="FF0066"/>
              </a:solidFill>
              <a:round/>
              <a:headEnd/>
              <a:tailEnd type="triangle" w="med" len="med"/>
            </a:ln>
            <a:effectLst/>
          </p:spPr>
          <p:txBody>
            <a:bodyPr wrap="none" anchor="ctr"/>
            <a:lstStyle/>
            <a:p>
              <a:endParaRPr lang="en-IN"/>
            </a:p>
          </p:txBody>
        </p:sp>
      </p:grpSp>
      <p:pic>
        <p:nvPicPr>
          <p:cNvPr id="77004" name="Picture 204" descr="C:\WINDOWS\Desktop\flag.gif"/>
          <p:cNvPicPr>
            <a:picLocks noChangeAspect="1" noChangeArrowheads="1" noCrop="1"/>
          </p:cNvPicPr>
          <p:nvPr/>
        </p:nvPicPr>
        <p:blipFill>
          <a:blip r:embed="rId3"/>
          <a:srcRect/>
          <a:stretch>
            <a:fillRect/>
          </a:stretch>
        </p:blipFill>
        <p:spPr bwMode="auto">
          <a:xfrm flipV="1">
            <a:off x="8229600" y="0"/>
            <a:ext cx="914400" cy="914400"/>
          </a:xfrm>
          <a:prstGeom prst="rect">
            <a:avLst/>
          </a:prstGeom>
          <a:noFill/>
        </p:spPr>
      </p:pic>
      <p:sp>
        <p:nvSpPr>
          <p:cNvPr id="205" name="Footer Placeholder 204"/>
          <p:cNvSpPr>
            <a:spLocks noGrp="1"/>
          </p:cNvSpPr>
          <p:nvPr>
            <p:ph type="ftr" sz="quarter" idx="11"/>
          </p:nvPr>
        </p:nvSpPr>
        <p:spPr/>
        <p:txBody>
          <a:bodyPr/>
          <a:lstStyle/>
          <a:p>
            <a:r>
              <a:rPr lang="en-US" smtClean="0"/>
              <a:t>College of Engineering Trivandrum</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14400" y="457200"/>
            <a:ext cx="7772400" cy="1143000"/>
          </a:xfrm>
        </p:spPr>
        <p:txBody>
          <a:bodyPr/>
          <a:lstStyle/>
          <a:p>
            <a:r>
              <a:rPr lang="en-US"/>
              <a:t> </a:t>
            </a:r>
          </a:p>
        </p:txBody>
      </p:sp>
      <p:sp>
        <p:nvSpPr>
          <p:cNvPr id="108547" name="Rectangle 3"/>
          <p:cNvSpPr>
            <a:spLocks noGrp="1" noChangeArrowheads="1"/>
          </p:cNvSpPr>
          <p:nvPr>
            <p:ph type="body" idx="1"/>
          </p:nvPr>
        </p:nvSpPr>
        <p:spPr>
          <a:xfrm>
            <a:off x="685800" y="304800"/>
            <a:ext cx="7772400" cy="5791200"/>
          </a:xfrm>
        </p:spPr>
        <p:txBody>
          <a:bodyPr/>
          <a:lstStyle/>
          <a:p>
            <a:pPr>
              <a:lnSpc>
                <a:spcPct val="90000"/>
              </a:lnSpc>
              <a:buClr>
                <a:schemeClr val="tx1"/>
              </a:buClr>
              <a:buFont typeface="Wingdings" pitchFamily="2" charset="2"/>
              <a:buNone/>
            </a:pPr>
            <a:r>
              <a:rPr lang="en-US" sz="2800" b="1">
                <a:solidFill>
                  <a:srgbClr val="99FF33"/>
                </a:solidFill>
              </a:rPr>
              <a:t>Electromagnetic spectrum - wavelength bands</a:t>
            </a:r>
          </a:p>
          <a:p>
            <a:pPr>
              <a:lnSpc>
                <a:spcPct val="90000"/>
              </a:lnSpc>
              <a:buClr>
                <a:schemeClr val="tx1"/>
              </a:buClr>
              <a:buFont typeface="Wingdings" pitchFamily="2" charset="2"/>
              <a:buNone/>
            </a:pPr>
            <a:endParaRPr lang="en-US" sz="2400">
              <a:solidFill>
                <a:srgbClr val="99FF33"/>
              </a:solidFill>
            </a:endParaRPr>
          </a:p>
          <a:p>
            <a:pPr>
              <a:lnSpc>
                <a:spcPct val="90000"/>
              </a:lnSpc>
              <a:buClr>
                <a:schemeClr val="tx1"/>
              </a:buClr>
              <a:buFont typeface="Wingdings" pitchFamily="2" charset="2"/>
              <a:buNone/>
            </a:pPr>
            <a:r>
              <a:rPr lang="en-US" sz="2400" b="1">
                <a:solidFill>
                  <a:srgbClr val="00FFCC"/>
                </a:solidFill>
              </a:rPr>
              <a:t>Visible range    	</a:t>
            </a:r>
            <a:r>
              <a:rPr lang="en-US" sz="2400" b="1">
                <a:solidFill>
                  <a:schemeClr val="accent2"/>
                </a:solidFill>
              </a:rPr>
              <a:t>Blue</a:t>
            </a:r>
            <a:r>
              <a:rPr lang="en-US" sz="2400" b="1">
                <a:solidFill>
                  <a:srgbClr val="00FFCC"/>
                </a:solidFill>
              </a:rPr>
              <a:t> 	-  0.4 - 0.5 </a:t>
            </a:r>
            <a:r>
              <a:rPr lang="en-US" sz="2400" b="1">
                <a:solidFill>
                  <a:srgbClr val="00FFCC"/>
                </a:solidFill>
                <a:sym typeface="Symbol" pitchFamily="18" charset="2"/>
              </a:rPr>
              <a:t></a:t>
            </a:r>
            <a:r>
              <a:rPr lang="en-US" sz="2400" b="1">
                <a:solidFill>
                  <a:srgbClr val="00FFCC"/>
                </a:solidFill>
              </a:rPr>
              <a:t>m</a:t>
            </a:r>
          </a:p>
          <a:p>
            <a:pPr>
              <a:lnSpc>
                <a:spcPct val="90000"/>
              </a:lnSpc>
              <a:buClr>
                <a:schemeClr val="tx1"/>
              </a:buClr>
              <a:buFont typeface="Wingdings" pitchFamily="2" charset="2"/>
              <a:buNone/>
            </a:pPr>
            <a:r>
              <a:rPr lang="en-US" sz="2400" b="1">
                <a:solidFill>
                  <a:srgbClr val="00FFCC"/>
                </a:solidFill>
              </a:rPr>
              <a:t>                		</a:t>
            </a:r>
            <a:r>
              <a:rPr lang="en-US" sz="2400" b="1">
                <a:solidFill>
                  <a:srgbClr val="33CC33"/>
                </a:solidFill>
              </a:rPr>
              <a:t>Green</a:t>
            </a:r>
            <a:r>
              <a:rPr lang="en-US" sz="2400" b="1">
                <a:solidFill>
                  <a:srgbClr val="00FFCC"/>
                </a:solidFill>
              </a:rPr>
              <a:t> 	-  0.5 – 0.6 </a:t>
            </a:r>
            <a:r>
              <a:rPr lang="en-US" sz="2400" b="1">
                <a:solidFill>
                  <a:srgbClr val="00FFCC"/>
                </a:solidFill>
                <a:sym typeface="Symbol" pitchFamily="18" charset="2"/>
              </a:rPr>
              <a:t></a:t>
            </a:r>
            <a:r>
              <a:rPr lang="en-US" sz="2400" b="1">
                <a:solidFill>
                  <a:srgbClr val="00FFCC"/>
                </a:solidFill>
              </a:rPr>
              <a:t>m</a:t>
            </a:r>
          </a:p>
          <a:p>
            <a:pPr>
              <a:lnSpc>
                <a:spcPct val="90000"/>
              </a:lnSpc>
              <a:buClr>
                <a:schemeClr val="tx1"/>
              </a:buClr>
              <a:buFont typeface="Wingdings" pitchFamily="2" charset="2"/>
              <a:buNone/>
            </a:pPr>
            <a:r>
              <a:rPr lang="en-US" sz="2400" b="1">
                <a:solidFill>
                  <a:srgbClr val="00FFCC"/>
                </a:solidFill>
              </a:rPr>
              <a:t>				</a:t>
            </a:r>
            <a:r>
              <a:rPr lang="en-US" sz="2400" b="1">
                <a:solidFill>
                  <a:srgbClr val="FF3300"/>
                </a:solidFill>
              </a:rPr>
              <a:t>Red</a:t>
            </a:r>
            <a:r>
              <a:rPr lang="en-US" sz="2400" b="1">
                <a:solidFill>
                  <a:srgbClr val="00FFCC"/>
                </a:solidFill>
              </a:rPr>
              <a:t>	-  0.6 – 0.7 </a:t>
            </a:r>
            <a:r>
              <a:rPr lang="en-US" sz="2400" b="1">
                <a:solidFill>
                  <a:srgbClr val="00FFCC"/>
                </a:solidFill>
                <a:sym typeface="Symbol" pitchFamily="18" charset="2"/>
              </a:rPr>
              <a:t></a:t>
            </a:r>
            <a:r>
              <a:rPr lang="en-US" sz="2400" b="1">
                <a:solidFill>
                  <a:srgbClr val="00FFCC"/>
                </a:solidFill>
              </a:rPr>
              <a:t>m</a:t>
            </a:r>
          </a:p>
          <a:p>
            <a:pPr>
              <a:lnSpc>
                <a:spcPct val="90000"/>
              </a:lnSpc>
              <a:buClr>
                <a:schemeClr val="tx1"/>
              </a:buClr>
              <a:buFont typeface="Wingdings" pitchFamily="2" charset="2"/>
              <a:buNone/>
            </a:pPr>
            <a:r>
              <a:rPr lang="en-US" sz="2400" b="1">
                <a:solidFill>
                  <a:schemeClr val="hlink"/>
                </a:solidFill>
              </a:rPr>
              <a:t>Infrared (IR): Near IR 	-  0.7 – 1.3 </a:t>
            </a:r>
            <a:r>
              <a:rPr lang="en-US" sz="2400" b="1">
                <a:solidFill>
                  <a:schemeClr val="hlink"/>
                </a:solidFill>
                <a:sym typeface="Symbol" pitchFamily="18" charset="2"/>
              </a:rPr>
              <a:t></a:t>
            </a:r>
            <a:r>
              <a:rPr lang="en-US" sz="2400" b="1">
                <a:solidFill>
                  <a:schemeClr val="hlink"/>
                </a:solidFill>
              </a:rPr>
              <a:t>m</a:t>
            </a:r>
          </a:p>
          <a:p>
            <a:pPr>
              <a:lnSpc>
                <a:spcPct val="90000"/>
              </a:lnSpc>
              <a:buClr>
                <a:schemeClr val="tx1"/>
              </a:buClr>
              <a:buFont typeface="Wingdings" pitchFamily="2" charset="2"/>
              <a:buNone/>
            </a:pPr>
            <a:r>
              <a:rPr lang="en-US" sz="2400" b="1">
                <a:solidFill>
                  <a:schemeClr val="hlink"/>
                </a:solidFill>
              </a:rPr>
              <a:t>			 Mid IR	-  1.3 – 3.0 </a:t>
            </a:r>
            <a:r>
              <a:rPr lang="en-US" sz="2400" b="1">
                <a:solidFill>
                  <a:schemeClr val="hlink"/>
                </a:solidFill>
                <a:sym typeface="Symbol" pitchFamily="18" charset="2"/>
              </a:rPr>
              <a:t></a:t>
            </a:r>
            <a:r>
              <a:rPr lang="en-US" sz="2400" b="1">
                <a:solidFill>
                  <a:schemeClr val="hlink"/>
                </a:solidFill>
              </a:rPr>
              <a:t>m</a:t>
            </a:r>
          </a:p>
          <a:p>
            <a:pPr>
              <a:lnSpc>
                <a:spcPct val="90000"/>
              </a:lnSpc>
              <a:buClr>
                <a:schemeClr val="tx1"/>
              </a:buClr>
              <a:buFont typeface="Wingdings" pitchFamily="2" charset="2"/>
              <a:buNone/>
            </a:pPr>
            <a:r>
              <a:rPr lang="en-US" sz="2400" b="1">
                <a:solidFill>
                  <a:schemeClr val="hlink"/>
                </a:solidFill>
              </a:rPr>
              <a:t>			Thermal IR	 - beyond  3 </a:t>
            </a:r>
            <a:r>
              <a:rPr lang="en-US" sz="2400" b="1">
                <a:solidFill>
                  <a:schemeClr val="hlink"/>
                </a:solidFill>
                <a:sym typeface="Symbol" pitchFamily="18" charset="2"/>
              </a:rPr>
              <a:t></a:t>
            </a:r>
            <a:r>
              <a:rPr lang="en-US" sz="2400" b="1">
                <a:solidFill>
                  <a:schemeClr val="hlink"/>
                </a:solidFill>
              </a:rPr>
              <a:t>m</a:t>
            </a:r>
          </a:p>
          <a:p>
            <a:pPr>
              <a:lnSpc>
                <a:spcPct val="90000"/>
              </a:lnSpc>
              <a:buClr>
                <a:schemeClr val="tx1"/>
              </a:buClr>
              <a:buFont typeface="Wingdings" pitchFamily="2" charset="2"/>
              <a:buNone/>
            </a:pPr>
            <a:endParaRPr lang="en-US" sz="2400" b="1">
              <a:solidFill>
                <a:srgbClr val="FFFF99"/>
              </a:solidFill>
            </a:endParaRPr>
          </a:p>
          <a:p>
            <a:pPr>
              <a:lnSpc>
                <a:spcPct val="90000"/>
              </a:lnSpc>
              <a:buClr>
                <a:schemeClr val="tx1"/>
              </a:buClr>
              <a:buFont typeface="Wingdings" pitchFamily="2" charset="2"/>
              <a:buNone/>
            </a:pPr>
            <a:r>
              <a:rPr lang="en-US" sz="2400" b="1">
                <a:solidFill>
                  <a:srgbClr val="CCFF33"/>
                </a:solidFill>
              </a:rPr>
              <a:t>Micro wave	  1 mm – 1 m</a:t>
            </a:r>
          </a:p>
          <a:p>
            <a:pPr>
              <a:lnSpc>
                <a:spcPct val="90000"/>
              </a:lnSpc>
              <a:buClr>
                <a:schemeClr val="tx1"/>
              </a:buClr>
              <a:buFont typeface="Wingdings" pitchFamily="2" charset="2"/>
              <a:buNone/>
            </a:pPr>
            <a:endParaRPr lang="en-US" sz="2400" b="1">
              <a:solidFill>
                <a:srgbClr val="CCFF33"/>
              </a:solidFill>
            </a:endParaRPr>
          </a:p>
          <a:p>
            <a:pPr>
              <a:lnSpc>
                <a:spcPct val="90000"/>
              </a:lnSpc>
              <a:buClr>
                <a:schemeClr val="tx1"/>
              </a:buClr>
              <a:buFont typeface="Wingdings" pitchFamily="2" charset="2"/>
              <a:buNone/>
            </a:pPr>
            <a:r>
              <a:rPr lang="en-US" sz="2400" b="1">
                <a:solidFill>
                  <a:srgbClr val="00FFCC"/>
                </a:solidFill>
              </a:rPr>
              <a:t>	Earth's atmosphere absorbs energy in  </a:t>
            </a:r>
            <a:r>
              <a:rPr lang="en-US" sz="2400" b="1">
                <a:solidFill>
                  <a:srgbClr val="00FFCC"/>
                </a:solidFill>
                <a:sym typeface="Symbol" pitchFamily="18" charset="2"/>
              </a:rPr>
              <a:t></a:t>
            </a:r>
            <a:r>
              <a:rPr lang="en-US" sz="2400" b="1">
                <a:solidFill>
                  <a:srgbClr val="00FFCC"/>
                </a:solidFill>
              </a:rPr>
              <a:t> rays, x rays  and ultraviolet bands 	</a:t>
            </a:r>
          </a:p>
          <a:p>
            <a:pPr>
              <a:lnSpc>
                <a:spcPct val="90000"/>
              </a:lnSpc>
              <a:buClr>
                <a:schemeClr val="tx1"/>
              </a:buClr>
              <a:buFont typeface="Wingdings" pitchFamily="2" charset="2"/>
              <a:buNone/>
            </a:pPr>
            <a:r>
              <a:rPr lang="en-US" sz="2400" b="1">
                <a:solidFill>
                  <a:srgbClr val="00FFCC"/>
                </a:solidFill>
              </a:rPr>
              <a:t>			– not used in Remote Sensing</a:t>
            </a:r>
            <a:endParaRPr lang="en-US" b="1">
              <a:solidFill>
                <a:srgbClr val="00FFCC"/>
              </a:solidFill>
            </a:endParaRPr>
          </a:p>
          <a:p>
            <a:pPr>
              <a:lnSpc>
                <a:spcPct val="90000"/>
              </a:lnSpc>
            </a:pPr>
            <a:endParaRPr lang="en-US">
              <a:solidFill>
                <a:srgbClr val="00FFCC"/>
              </a:solidFill>
            </a:endParaRPr>
          </a:p>
        </p:txBody>
      </p:sp>
      <p:pic>
        <p:nvPicPr>
          <p:cNvPr id="108548" name="Picture 4" descr="C:\WINDOWS\Desktop\flag.gif"/>
          <p:cNvPicPr>
            <a:picLocks noChangeAspect="1" noChangeArrowheads="1" noCrop="1"/>
          </p:cNvPicPr>
          <p:nvPr/>
        </p:nvPicPr>
        <p:blipFill>
          <a:blip r:embed="rId2"/>
          <a:srcRect/>
          <a:stretch>
            <a:fillRect/>
          </a:stretch>
        </p:blipFill>
        <p:spPr bwMode="auto">
          <a:xfrm flipV="1">
            <a:off x="8229600" y="76200"/>
            <a:ext cx="914400" cy="914400"/>
          </a:xfrm>
          <a:prstGeom prst="rect">
            <a:avLst/>
          </a:prstGeom>
          <a:noFill/>
        </p:spPr>
      </p:pic>
      <p:sp>
        <p:nvSpPr>
          <p:cNvPr id="5" name="Footer Placeholder 4"/>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atin typeface="Times New Roman" pitchFamily="18" charset="0"/>
              </a:rPr>
              <a:t>Ultraviolet</a:t>
            </a:r>
          </a:p>
        </p:txBody>
      </p:sp>
      <p:pic>
        <p:nvPicPr>
          <p:cNvPr id="38915" name="Picture 3" descr="Ultraviolet or UV"/>
          <p:cNvPicPr>
            <a:picLocks noChangeAspect="1" noChangeArrowheads="1"/>
          </p:cNvPicPr>
          <p:nvPr/>
        </p:nvPicPr>
        <p:blipFill>
          <a:blip r:embed="rId2"/>
          <a:srcRect/>
          <a:stretch>
            <a:fillRect/>
          </a:stretch>
        </p:blipFill>
        <p:spPr bwMode="auto">
          <a:xfrm>
            <a:off x="1828800" y="1828800"/>
            <a:ext cx="5791200" cy="4495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Times New Roman" pitchFamily="18" charset="0"/>
              </a:rPr>
              <a:t>What is remote sensing?</a:t>
            </a:r>
          </a:p>
        </p:txBody>
      </p:sp>
      <p:sp>
        <p:nvSpPr>
          <p:cNvPr id="29699" name="Rectangle 3"/>
          <p:cNvSpPr>
            <a:spLocks noGrp="1" noChangeArrowheads="1"/>
          </p:cNvSpPr>
          <p:nvPr>
            <p:ph type="body" idx="1"/>
          </p:nvPr>
        </p:nvSpPr>
        <p:spPr/>
        <p:txBody>
          <a:bodyPr/>
          <a:lstStyle/>
          <a:p>
            <a:pPr algn="just"/>
            <a:r>
              <a:rPr lang="en-US" dirty="0">
                <a:solidFill>
                  <a:schemeClr val="tx2"/>
                </a:solidFill>
                <a:cs typeface="Times New Roman" pitchFamily="18" charset="0"/>
              </a:rPr>
              <a:t>"Remote sensing is the science (and to some extent, art) of acquiring information about the Earth's surface without actually being in contact with it. This is done by sensing and recording reflected or emitted energy and processing, analyzing, and applying that information."</a:t>
            </a:r>
          </a:p>
          <a:p>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Times New Roman" pitchFamily="18" charset="0"/>
              </a:rPr>
              <a:t>Visible</a:t>
            </a:r>
          </a:p>
        </p:txBody>
      </p:sp>
      <p:sp>
        <p:nvSpPr>
          <p:cNvPr id="40964" name="Rectangle 4"/>
          <p:cNvSpPr>
            <a:spLocks noGrp="1" noChangeArrowheads="1"/>
          </p:cNvSpPr>
          <p:nvPr>
            <p:ph type="body" sz="half" idx="2"/>
          </p:nvPr>
        </p:nvSpPr>
        <p:spPr>
          <a:xfrm>
            <a:off x="5029200" y="1981200"/>
            <a:ext cx="3810000" cy="4114800"/>
          </a:xfrm>
        </p:spPr>
        <p:txBody>
          <a:bodyPr/>
          <a:lstStyle/>
          <a:p>
            <a:pPr algn="just">
              <a:buFont typeface="Wingdings" pitchFamily="2" charset="2"/>
              <a:buChar char="•"/>
            </a:pPr>
            <a:r>
              <a:rPr lang="en-US" sz="2400" b="1"/>
              <a:t>Violet:</a:t>
            </a:r>
            <a:r>
              <a:rPr lang="en-US" sz="2400"/>
              <a:t> 0.4 - 0.446 mm </a:t>
            </a:r>
          </a:p>
          <a:p>
            <a:pPr algn="just">
              <a:buFont typeface="Wingdings" pitchFamily="2" charset="2"/>
              <a:buChar char="•"/>
            </a:pPr>
            <a:r>
              <a:rPr lang="en-US" sz="2400" b="1"/>
              <a:t>Blue:</a:t>
            </a:r>
            <a:r>
              <a:rPr lang="en-US" sz="2400"/>
              <a:t> 0.446 - 0.500 mm </a:t>
            </a:r>
          </a:p>
          <a:p>
            <a:pPr algn="just">
              <a:buFont typeface="Wingdings" pitchFamily="2" charset="2"/>
              <a:buChar char="•"/>
            </a:pPr>
            <a:r>
              <a:rPr lang="en-US" sz="2400" b="1"/>
              <a:t>Green:</a:t>
            </a:r>
            <a:r>
              <a:rPr lang="en-US" sz="2400"/>
              <a:t> 0.500 - 0.578 mm </a:t>
            </a:r>
          </a:p>
          <a:p>
            <a:pPr algn="just">
              <a:buFont typeface="Wingdings" pitchFamily="2" charset="2"/>
              <a:buChar char="•"/>
            </a:pPr>
            <a:r>
              <a:rPr lang="en-US" sz="2400" b="1"/>
              <a:t>Yellow:</a:t>
            </a:r>
            <a:r>
              <a:rPr lang="en-US" sz="2400"/>
              <a:t> 0.578 - 0.592 mm </a:t>
            </a:r>
          </a:p>
          <a:p>
            <a:pPr algn="just">
              <a:buFont typeface="Wingdings" pitchFamily="2" charset="2"/>
              <a:buChar char="•"/>
            </a:pPr>
            <a:r>
              <a:rPr lang="en-US" sz="2400" b="1"/>
              <a:t>Orange:</a:t>
            </a:r>
            <a:r>
              <a:rPr lang="en-US" sz="2400"/>
              <a:t> 0.592 - 0.620 mm </a:t>
            </a:r>
          </a:p>
          <a:p>
            <a:pPr algn="just">
              <a:buFont typeface="Wingdings" pitchFamily="2" charset="2"/>
              <a:buChar char="•"/>
            </a:pPr>
            <a:r>
              <a:rPr lang="en-US" sz="2400" b="1"/>
              <a:t>Red:</a:t>
            </a:r>
            <a:r>
              <a:rPr lang="en-US" sz="2400"/>
              <a:t> 0.620 - 0.7 mm </a:t>
            </a:r>
          </a:p>
          <a:p>
            <a:endParaRPr lang="en-US" sz="2400"/>
          </a:p>
        </p:txBody>
      </p:sp>
      <p:pic>
        <p:nvPicPr>
          <p:cNvPr id="40965" name="Picture 5" descr="Visible Spectrum"/>
          <p:cNvPicPr>
            <a:picLocks noGrp="1" noChangeAspect="1" noChangeArrowheads="1"/>
          </p:cNvPicPr>
          <p:nvPr>
            <p:ph type="clipArt" sz="half" idx="1"/>
          </p:nvPr>
        </p:nvPicPr>
        <p:blipFill>
          <a:blip r:embed="rId3"/>
          <a:srcRect/>
          <a:stretch>
            <a:fillRect/>
          </a:stretch>
        </p:blipFill>
        <p:spPr>
          <a:xfrm>
            <a:off x="304800" y="1752600"/>
            <a:ext cx="4648200" cy="44196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0-#ppt_w/2"/>
                                          </p:val>
                                        </p:tav>
                                        <p:tav tm="100000">
                                          <p:val>
                                            <p:strVal val="#ppt_x"/>
                                          </p:val>
                                        </p:tav>
                                      </p:tavLst>
                                    </p:anim>
                                    <p:anim calcmode="lin" valueType="num">
                                      <p:cBhvr additive="base">
                                        <p:cTn id="8" dur="500" fill="hold"/>
                                        <p:tgtEl>
                                          <p:spTgt spid="409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4">
                                            <p:txEl>
                                              <p:pRg st="0" end="0"/>
                                            </p:txEl>
                                          </p:spTgt>
                                        </p:tgtEl>
                                        <p:attrNameLst>
                                          <p:attrName>style.visibility</p:attrName>
                                        </p:attrNameLst>
                                      </p:cBhvr>
                                      <p:to>
                                        <p:strVal val="visible"/>
                                      </p:to>
                                    </p:set>
                                    <p:anim calcmode="lin" valueType="num">
                                      <p:cBhvr additive="base">
                                        <p:cTn id="13" dur="500" fill="hold"/>
                                        <p:tgtEl>
                                          <p:spTgt spid="4096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4">
                                            <p:txEl>
                                              <p:pRg st="1" end="1"/>
                                            </p:txEl>
                                          </p:spTgt>
                                        </p:tgtEl>
                                        <p:attrNameLst>
                                          <p:attrName>style.visibility</p:attrName>
                                        </p:attrNameLst>
                                      </p:cBhvr>
                                      <p:to>
                                        <p:strVal val="visible"/>
                                      </p:to>
                                    </p:set>
                                    <p:anim calcmode="lin" valueType="num">
                                      <p:cBhvr additive="base">
                                        <p:cTn id="19" dur="500" fill="hold"/>
                                        <p:tgtEl>
                                          <p:spTgt spid="4096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4">
                                            <p:txEl>
                                              <p:pRg st="2" end="2"/>
                                            </p:txEl>
                                          </p:spTgt>
                                        </p:tgtEl>
                                        <p:attrNameLst>
                                          <p:attrName>style.visibility</p:attrName>
                                        </p:attrNameLst>
                                      </p:cBhvr>
                                      <p:to>
                                        <p:strVal val="visible"/>
                                      </p:to>
                                    </p:set>
                                    <p:anim calcmode="lin" valueType="num">
                                      <p:cBhvr additive="base">
                                        <p:cTn id="25" dur="500" fill="hold"/>
                                        <p:tgtEl>
                                          <p:spTgt spid="4096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4">
                                            <p:txEl>
                                              <p:pRg st="3" end="3"/>
                                            </p:txEl>
                                          </p:spTgt>
                                        </p:tgtEl>
                                        <p:attrNameLst>
                                          <p:attrName>style.visibility</p:attrName>
                                        </p:attrNameLst>
                                      </p:cBhvr>
                                      <p:to>
                                        <p:strVal val="visible"/>
                                      </p:to>
                                    </p:set>
                                    <p:anim calcmode="lin" valueType="num">
                                      <p:cBhvr additive="base">
                                        <p:cTn id="31" dur="500" fill="hold"/>
                                        <p:tgtEl>
                                          <p:spTgt spid="4096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4">
                                            <p:txEl>
                                              <p:pRg st="4" end="4"/>
                                            </p:txEl>
                                          </p:spTgt>
                                        </p:tgtEl>
                                        <p:attrNameLst>
                                          <p:attrName>style.visibility</p:attrName>
                                        </p:attrNameLst>
                                      </p:cBhvr>
                                      <p:to>
                                        <p:strVal val="visible"/>
                                      </p:to>
                                    </p:set>
                                    <p:anim calcmode="lin" valueType="num">
                                      <p:cBhvr additive="base">
                                        <p:cTn id="37" dur="500" fill="hold"/>
                                        <p:tgtEl>
                                          <p:spTgt spid="4096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64">
                                            <p:txEl>
                                              <p:pRg st="5" end="5"/>
                                            </p:txEl>
                                          </p:spTgt>
                                        </p:tgtEl>
                                        <p:attrNameLst>
                                          <p:attrName>style.visibility</p:attrName>
                                        </p:attrNameLst>
                                      </p:cBhvr>
                                      <p:to>
                                        <p:strVal val="visible"/>
                                      </p:to>
                                    </p:set>
                                    <p:anim calcmode="lin" valueType="num">
                                      <p:cBhvr additive="base">
                                        <p:cTn id="43" dur="500" fill="hold"/>
                                        <p:tgtEl>
                                          <p:spTgt spid="4096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685800" y="0"/>
            <a:ext cx="7772400" cy="1143000"/>
          </a:xfrm>
        </p:spPr>
        <p:txBody>
          <a:bodyPr/>
          <a:lstStyle/>
          <a:p>
            <a:r>
              <a:rPr lang="en-US" dirty="0">
                <a:latin typeface="Times New Roman" pitchFamily="18" charset="0"/>
              </a:rPr>
              <a:t>Infrared</a:t>
            </a:r>
          </a:p>
        </p:txBody>
      </p:sp>
      <p:sp>
        <p:nvSpPr>
          <p:cNvPr id="41988" name="Rectangle 1028"/>
          <p:cNvSpPr>
            <a:spLocks noGrp="1" noChangeArrowheads="1"/>
          </p:cNvSpPr>
          <p:nvPr>
            <p:ph type="body" sz="half" idx="2"/>
          </p:nvPr>
        </p:nvSpPr>
        <p:spPr>
          <a:xfrm>
            <a:off x="3962400" y="838200"/>
            <a:ext cx="5181600" cy="4953000"/>
          </a:xfrm>
        </p:spPr>
        <p:txBody>
          <a:bodyPr/>
          <a:lstStyle/>
          <a:p>
            <a:r>
              <a:rPr lang="en-US" sz="2400" dirty="0" smtClean="0"/>
              <a:t>0.7 </a:t>
            </a:r>
            <a:r>
              <a:rPr lang="en-US" sz="2400" dirty="0" err="1" smtClean="0"/>
              <a:t>μm</a:t>
            </a:r>
            <a:r>
              <a:rPr lang="en-US" sz="2400" dirty="0" smtClean="0"/>
              <a:t> to 100 </a:t>
            </a:r>
            <a:r>
              <a:rPr lang="en-US" sz="2400" dirty="0" err="1" smtClean="0"/>
              <a:t>μm</a:t>
            </a:r>
            <a:endParaRPr lang="en-US" sz="2400" dirty="0" smtClean="0"/>
          </a:p>
          <a:p>
            <a:r>
              <a:rPr lang="en-US" sz="2400" dirty="0" smtClean="0"/>
              <a:t>Reflected </a:t>
            </a:r>
            <a:r>
              <a:rPr lang="en-US" sz="2400" dirty="0"/>
              <a:t>IR</a:t>
            </a:r>
          </a:p>
          <a:p>
            <a:r>
              <a:rPr lang="en-US" sz="2400" dirty="0"/>
              <a:t>Thermal </a:t>
            </a:r>
            <a:r>
              <a:rPr lang="en-US" sz="2400" dirty="0" smtClean="0"/>
              <a:t>IR</a:t>
            </a:r>
          </a:p>
          <a:p>
            <a:r>
              <a:rPr lang="en-IN" sz="2400" dirty="0" smtClean="0"/>
              <a:t>Radiation in the </a:t>
            </a:r>
            <a:r>
              <a:rPr lang="en-US" sz="2400" dirty="0" smtClean="0"/>
              <a:t>reflected IR region is used for remote sensing purposes in ways very similar to radiation in the visible portion. (0.7 </a:t>
            </a:r>
            <a:r>
              <a:rPr lang="en-US" sz="2400" dirty="0" err="1" smtClean="0"/>
              <a:t>μm</a:t>
            </a:r>
            <a:r>
              <a:rPr lang="en-US" sz="2400" dirty="0" smtClean="0"/>
              <a:t> to 3.0 </a:t>
            </a:r>
            <a:r>
              <a:rPr lang="en-US" sz="2400" dirty="0" err="1" smtClean="0"/>
              <a:t>μm</a:t>
            </a:r>
            <a:r>
              <a:rPr lang="en-US" sz="2400" dirty="0" smtClean="0"/>
              <a:t>)</a:t>
            </a:r>
          </a:p>
          <a:p>
            <a:r>
              <a:rPr lang="en-US" sz="2400" dirty="0" smtClean="0"/>
              <a:t>The thermal IR region is different than the visible and reflected IR portions, as this energy is essentially the radiation that is emitted from the Earth's surface in the form of heat. </a:t>
            </a:r>
          </a:p>
          <a:p>
            <a:r>
              <a:rPr lang="en-US" sz="2400" dirty="0" smtClean="0"/>
              <a:t>The thermal IR covers 3.0</a:t>
            </a:r>
            <a:r>
              <a:rPr lang="el-GR" sz="2400" dirty="0" smtClean="0"/>
              <a:t>μ</a:t>
            </a:r>
            <a:r>
              <a:rPr lang="en-IN" sz="2400" dirty="0" smtClean="0"/>
              <a:t>m to 100 </a:t>
            </a:r>
            <a:r>
              <a:rPr lang="el-GR" sz="2400" dirty="0" smtClean="0"/>
              <a:t>μ</a:t>
            </a:r>
            <a:r>
              <a:rPr lang="en-IN" sz="2400" dirty="0" smtClean="0"/>
              <a:t>m</a:t>
            </a:r>
            <a:endParaRPr lang="en-US" sz="2400" dirty="0"/>
          </a:p>
        </p:txBody>
      </p:sp>
      <p:pic>
        <p:nvPicPr>
          <p:cNvPr id="41989" name="Picture 1029" descr="Infrared (IR) Region"/>
          <p:cNvPicPr>
            <a:picLocks noGrp="1" noChangeAspect="1" noChangeArrowheads="1"/>
          </p:cNvPicPr>
          <p:nvPr>
            <p:ph type="clipArt" sz="half" idx="1"/>
          </p:nvPr>
        </p:nvPicPr>
        <p:blipFill>
          <a:blip r:embed="rId3"/>
          <a:srcRect/>
          <a:stretch>
            <a:fillRect/>
          </a:stretch>
        </p:blipFill>
        <p:spPr>
          <a:xfrm>
            <a:off x="228600" y="990600"/>
            <a:ext cx="3733800" cy="46482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0-#ppt_w/2"/>
                                          </p:val>
                                        </p:tav>
                                        <p:tav tm="100000">
                                          <p:val>
                                            <p:strVal val="#ppt_x"/>
                                          </p:val>
                                        </p:tav>
                                      </p:tavLst>
                                    </p:anim>
                                    <p:anim calcmode="lin" valueType="num">
                                      <p:cBhvr additive="base">
                                        <p:cTn id="8" dur="500" fill="hold"/>
                                        <p:tgtEl>
                                          <p:spTgt spid="419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8">
                                            <p:txEl>
                                              <p:pRg st="0" end="0"/>
                                            </p:txEl>
                                          </p:spTgt>
                                        </p:tgtEl>
                                        <p:attrNameLst>
                                          <p:attrName>style.visibility</p:attrName>
                                        </p:attrNameLst>
                                      </p:cBhvr>
                                      <p:to>
                                        <p:strVal val="visible"/>
                                      </p:to>
                                    </p:set>
                                    <p:anim calcmode="lin" valueType="num">
                                      <p:cBhvr additive="base">
                                        <p:cTn id="13" dur="5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8">
                                            <p:txEl>
                                              <p:pRg st="1" end="1"/>
                                            </p:txEl>
                                          </p:spTgt>
                                        </p:tgtEl>
                                        <p:attrNameLst>
                                          <p:attrName>style.visibility</p:attrName>
                                        </p:attrNameLst>
                                      </p:cBhvr>
                                      <p:to>
                                        <p:strVal val="visible"/>
                                      </p:to>
                                    </p:set>
                                    <p:anim calcmode="lin" valueType="num">
                                      <p:cBhvr additive="base">
                                        <p:cTn id="19"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
                                            <p:txEl>
                                              <p:pRg st="2" end="2"/>
                                            </p:txEl>
                                          </p:spTgt>
                                        </p:tgtEl>
                                        <p:attrNameLst>
                                          <p:attrName>style.visibility</p:attrName>
                                        </p:attrNameLst>
                                      </p:cBhvr>
                                      <p:to>
                                        <p:strVal val="visible"/>
                                      </p:to>
                                    </p:set>
                                    <p:anim calcmode="lin" valueType="num">
                                      <p:cBhvr additive="base">
                                        <p:cTn id="25"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8">
                                            <p:txEl>
                                              <p:pRg st="3" end="3"/>
                                            </p:txEl>
                                          </p:spTgt>
                                        </p:tgtEl>
                                        <p:attrNameLst>
                                          <p:attrName>style.visibility</p:attrName>
                                        </p:attrNameLst>
                                      </p:cBhvr>
                                      <p:to>
                                        <p:strVal val="visible"/>
                                      </p:to>
                                    </p:set>
                                    <p:anim calcmode="lin" valueType="num">
                                      <p:cBhvr additive="base">
                                        <p:cTn id="31" dur="500" fill="hold"/>
                                        <p:tgtEl>
                                          <p:spTgt spid="4198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8">
                                            <p:txEl>
                                              <p:pRg st="4" end="4"/>
                                            </p:txEl>
                                          </p:spTgt>
                                        </p:tgtEl>
                                        <p:attrNameLst>
                                          <p:attrName>style.visibility</p:attrName>
                                        </p:attrNameLst>
                                      </p:cBhvr>
                                      <p:to>
                                        <p:strVal val="visible"/>
                                      </p:to>
                                    </p:set>
                                    <p:anim calcmode="lin" valueType="num">
                                      <p:cBhvr additive="base">
                                        <p:cTn id="37" dur="500" fill="hold"/>
                                        <p:tgtEl>
                                          <p:spTgt spid="4198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8">
                                            <p:txEl>
                                              <p:pRg st="5" end="5"/>
                                            </p:txEl>
                                          </p:spTgt>
                                        </p:tgtEl>
                                        <p:attrNameLst>
                                          <p:attrName>style.visibility</p:attrName>
                                        </p:attrNameLst>
                                      </p:cBhvr>
                                      <p:to>
                                        <p:strVal val="visible"/>
                                      </p:to>
                                    </p:set>
                                    <p:anim calcmode="lin" valueType="num">
                                      <p:cBhvr additive="base">
                                        <p:cTn id="43" dur="500" fill="hold"/>
                                        <p:tgtEl>
                                          <p:spTgt spid="41988">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98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atin typeface="Times New Roman" pitchFamily="18" charset="0"/>
              </a:rPr>
              <a:t>Microwave</a:t>
            </a:r>
          </a:p>
        </p:txBody>
      </p:sp>
      <p:pic>
        <p:nvPicPr>
          <p:cNvPr id="43011" name="Picture 3" descr="Microwave Region"/>
          <p:cNvPicPr>
            <a:picLocks noChangeAspect="1" noChangeArrowheads="1"/>
          </p:cNvPicPr>
          <p:nvPr/>
        </p:nvPicPr>
        <p:blipFill>
          <a:blip r:embed="rId2"/>
          <a:srcRect/>
          <a:stretch>
            <a:fillRect/>
          </a:stretch>
        </p:blipFill>
        <p:spPr bwMode="auto">
          <a:xfrm>
            <a:off x="1447800" y="1828800"/>
            <a:ext cx="6172200" cy="46482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Times New Roman" pitchFamily="18" charset="0"/>
                <a:cs typeface="Times New Roman" pitchFamily="18" charset="0"/>
              </a:rPr>
              <a:t>Interactions with the Atmosphere</a:t>
            </a:r>
            <a:r>
              <a:rPr lang="en-US">
                <a:latin typeface="Times New Roman" pitchFamily="18" charset="0"/>
              </a:rPr>
              <a:t> </a:t>
            </a:r>
          </a:p>
        </p:txBody>
      </p:sp>
      <p:sp>
        <p:nvSpPr>
          <p:cNvPr id="44035" name="Rectangle 3"/>
          <p:cNvSpPr>
            <a:spLocks noGrp="1" noChangeArrowheads="1"/>
          </p:cNvSpPr>
          <p:nvPr>
            <p:ph type="body" idx="1"/>
          </p:nvPr>
        </p:nvSpPr>
        <p:spPr>
          <a:xfrm>
            <a:off x="914400" y="1981200"/>
            <a:ext cx="7772400" cy="4114800"/>
          </a:xfrm>
        </p:spPr>
        <p:txBody>
          <a:bodyPr/>
          <a:lstStyle/>
          <a:p>
            <a:pPr>
              <a:buFont typeface="Wingdings" pitchFamily="2" charset="2"/>
              <a:buChar char="Ø"/>
            </a:pPr>
            <a:r>
              <a:rPr lang="en-US" sz="5400" dirty="0"/>
              <a:t>Scattering</a:t>
            </a:r>
          </a:p>
          <a:p>
            <a:pPr>
              <a:buFont typeface="Wingdings" pitchFamily="2" charset="2"/>
              <a:buChar char="Ø"/>
            </a:pPr>
            <a:r>
              <a:rPr lang="en-US" sz="5400" dirty="0"/>
              <a:t>Absorption</a:t>
            </a:r>
          </a:p>
          <a:p>
            <a:endParaRPr lang="en-US" sz="5400"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Times New Roman" pitchFamily="18" charset="0"/>
              </a:rPr>
              <a:t>Scattering</a:t>
            </a:r>
            <a:endParaRPr lang="en-US" dirty="0">
              <a:latin typeface="Times New Roman" pitchFamily="18" charset="0"/>
            </a:endParaRPr>
          </a:p>
        </p:txBody>
      </p:sp>
      <p:sp>
        <p:nvSpPr>
          <p:cNvPr id="45059" name="Rectangle 3"/>
          <p:cNvSpPr>
            <a:spLocks noGrp="1" noChangeArrowheads="1"/>
          </p:cNvSpPr>
          <p:nvPr>
            <p:ph type="body" idx="1"/>
          </p:nvPr>
        </p:nvSpPr>
        <p:spPr>
          <a:xfrm>
            <a:off x="533400" y="1600200"/>
            <a:ext cx="7772400" cy="4114800"/>
          </a:xfrm>
        </p:spPr>
        <p:txBody>
          <a:bodyPr/>
          <a:lstStyle/>
          <a:p>
            <a:pPr algn="just"/>
            <a:r>
              <a:rPr lang="en-US" sz="2800" b="1" dirty="0">
                <a:cs typeface="Times New Roman" pitchFamily="18" charset="0"/>
              </a:rPr>
              <a:t>Scattering</a:t>
            </a:r>
            <a:r>
              <a:rPr lang="en-US" sz="2800" dirty="0">
                <a:cs typeface="Times New Roman" pitchFamily="18" charset="0"/>
              </a:rPr>
              <a:t> occurs when particles or large gas molecules present in the atmosphere interact with and cause the electromagnetic radiation to be redirected from its original </a:t>
            </a:r>
            <a:r>
              <a:rPr lang="en-US" sz="2800" dirty="0" smtClean="0">
                <a:cs typeface="Times New Roman" pitchFamily="18" charset="0"/>
              </a:rPr>
              <a:t>path</a:t>
            </a:r>
          </a:p>
          <a:p>
            <a:pPr algn="just"/>
            <a:endParaRPr lang="en-US" sz="2800" dirty="0" smtClean="0">
              <a:cs typeface="Times New Roman" pitchFamily="18" charset="0"/>
            </a:endParaRPr>
          </a:p>
          <a:p>
            <a:pPr algn="just"/>
            <a:r>
              <a:rPr lang="en-IN" sz="2800" dirty="0" smtClean="0"/>
              <a:t>How much </a:t>
            </a:r>
            <a:r>
              <a:rPr lang="en-US" sz="2800" dirty="0" smtClean="0"/>
              <a:t>scattering takes place depends on several factors including the wavelength of the radiation, the abundance of particles or gases, and the distance the radiation travels through the </a:t>
            </a:r>
            <a:r>
              <a:rPr lang="en-IN" sz="2800" dirty="0" smtClean="0"/>
              <a:t>atmosphere</a:t>
            </a:r>
            <a:endParaRPr lang="en-US" sz="2800"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 calcmode="lin" valueType="num">
                                      <p:cBhvr additive="base">
                                        <p:cTn id="13"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5400">
                <a:latin typeface="Times New Roman" pitchFamily="18" charset="0"/>
              </a:rPr>
              <a:t>Types of Scattering</a:t>
            </a:r>
          </a:p>
        </p:txBody>
      </p:sp>
      <p:sp>
        <p:nvSpPr>
          <p:cNvPr id="46083" name="Rectangle 3"/>
          <p:cNvSpPr>
            <a:spLocks noGrp="1" noChangeArrowheads="1"/>
          </p:cNvSpPr>
          <p:nvPr>
            <p:ph type="body" idx="1"/>
          </p:nvPr>
        </p:nvSpPr>
        <p:spPr>
          <a:xfrm>
            <a:off x="0" y="2438400"/>
            <a:ext cx="4953000" cy="4114800"/>
          </a:xfrm>
        </p:spPr>
        <p:txBody>
          <a:bodyPr/>
          <a:lstStyle/>
          <a:p>
            <a:r>
              <a:rPr lang="en-US" sz="3600">
                <a:cs typeface="Times New Roman" pitchFamily="18" charset="0"/>
              </a:rPr>
              <a:t>Rayleigh scattering </a:t>
            </a:r>
          </a:p>
          <a:p>
            <a:r>
              <a:rPr lang="en-US" sz="3600">
                <a:cs typeface="Times New Roman" pitchFamily="18" charset="0"/>
              </a:rPr>
              <a:t>Mie scattering </a:t>
            </a:r>
          </a:p>
          <a:p>
            <a:r>
              <a:rPr lang="en-US" sz="3600">
                <a:cs typeface="Times New Roman" pitchFamily="18" charset="0"/>
              </a:rPr>
              <a:t>Nonselective scattering </a:t>
            </a:r>
          </a:p>
        </p:txBody>
      </p:sp>
      <p:pic>
        <p:nvPicPr>
          <p:cNvPr id="46084" name="Picture 4" descr="Scattering"/>
          <p:cNvPicPr>
            <a:picLocks noChangeAspect="1" noChangeArrowheads="1"/>
          </p:cNvPicPr>
          <p:nvPr/>
        </p:nvPicPr>
        <p:blipFill>
          <a:blip r:embed="rId3"/>
          <a:srcRect/>
          <a:stretch>
            <a:fillRect/>
          </a:stretch>
        </p:blipFill>
        <p:spPr bwMode="auto">
          <a:xfrm>
            <a:off x="4876800" y="2133600"/>
            <a:ext cx="3962400" cy="3429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228600"/>
            <a:ext cx="7772400" cy="1143000"/>
          </a:xfrm>
        </p:spPr>
        <p:txBody>
          <a:bodyPr/>
          <a:lstStyle/>
          <a:p>
            <a:r>
              <a:rPr lang="en-US" dirty="0">
                <a:latin typeface="Times New Roman" pitchFamily="18" charset="0"/>
              </a:rPr>
              <a:t>Rayleigh Scattering</a:t>
            </a:r>
          </a:p>
        </p:txBody>
      </p:sp>
      <p:sp>
        <p:nvSpPr>
          <p:cNvPr id="47107" name="Rectangle 3"/>
          <p:cNvSpPr>
            <a:spLocks noGrp="1" noChangeArrowheads="1"/>
          </p:cNvSpPr>
          <p:nvPr>
            <p:ph type="body" idx="1"/>
          </p:nvPr>
        </p:nvSpPr>
        <p:spPr>
          <a:xfrm>
            <a:off x="0" y="762000"/>
            <a:ext cx="9144000" cy="4114800"/>
          </a:xfrm>
        </p:spPr>
        <p:txBody>
          <a:bodyPr/>
          <a:lstStyle/>
          <a:p>
            <a:pPr algn="just"/>
            <a:r>
              <a:rPr lang="en-US" sz="2800" b="1" dirty="0">
                <a:cs typeface="Times New Roman" pitchFamily="18" charset="0"/>
              </a:rPr>
              <a:t>Rayleigh scattering</a:t>
            </a:r>
            <a:r>
              <a:rPr lang="en-US" sz="2800" dirty="0">
                <a:cs typeface="Times New Roman" pitchFamily="18" charset="0"/>
              </a:rPr>
              <a:t> occurs when particles are very small compared to the wavelength of the radiation</a:t>
            </a:r>
            <a:r>
              <a:rPr lang="en-US" sz="2800" dirty="0" smtClean="0">
                <a:cs typeface="Times New Roman" pitchFamily="18" charset="0"/>
              </a:rPr>
              <a:t>.</a:t>
            </a:r>
          </a:p>
          <a:p>
            <a:r>
              <a:rPr lang="en-US" sz="2800" dirty="0" smtClean="0"/>
              <a:t>Due to the presence of small dust particles or nitrogen and oxygen </a:t>
            </a:r>
            <a:r>
              <a:rPr lang="en-IN" sz="2800" dirty="0" smtClean="0"/>
              <a:t>molecules.</a:t>
            </a:r>
            <a:r>
              <a:rPr lang="en-US" sz="2800" dirty="0" smtClean="0">
                <a:cs typeface="Times New Roman" pitchFamily="18" charset="0"/>
              </a:rPr>
              <a:t> </a:t>
            </a:r>
            <a:endParaRPr lang="en-US" sz="2800" dirty="0">
              <a:cs typeface="Times New Roman" pitchFamily="18" charset="0"/>
            </a:endParaRPr>
          </a:p>
          <a:p>
            <a:pPr algn="just"/>
            <a:r>
              <a:rPr lang="en-US" sz="2800" dirty="0" smtClean="0">
                <a:cs typeface="Times New Roman" pitchFamily="18" charset="0"/>
              </a:rPr>
              <a:t>Causes </a:t>
            </a:r>
            <a:r>
              <a:rPr lang="en-US" sz="2800" dirty="0">
                <a:cs typeface="Times New Roman" pitchFamily="18" charset="0"/>
              </a:rPr>
              <a:t>shorter wavelengths of energy to be scattered much more than longer wavelengths. </a:t>
            </a:r>
            <a:endParaRPr lang="en-US" sz="2800" dirty="0" smtClean="0">
              <a:cs typeface="Times New Roman" pitchFamily="18" charset="0"/>
            </a:endParaRPr>
          </a:p>
          <a:p>
            <a:pPr algn="just"/>
            <a:r>
              <a:rPr lang="en-IN" sz="2800" dirty="0" smtClean="0"/>
              <a:t>Dominant scattering mechanism in the upper atmosphere</a:t>
            </a:r>
          </a:p>
          <a:p>
            <a:pPr algn="just"/>
            <a:r>
              <a:rPr lang="en-US" sz="2800" dirty="0" smtClean="0"/>
              <a:t>The fact that the sky appears "blue" during the day is because of this phenomenon. As sunlight passes through the atmosphere, the shorter wavelengths (i.e. blue) of the visible spectrum are scattered more than the other (longer) visible wavelengths.</a:t>
            </a:r>
            <a:endParaRPr lang="en-US" sz="2800" dirty="0">
              <a:cs typeface="Times New Roman" pitchFamily="18" charset="0"/>
            </a:endParaRPr>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0"/>
            <a:ext cx="7772400" cy="1295400"/>
          </a:xfrm>
        </p:spPr>
        <p:txBody>
          <a:bodyPr/>
          <a:lstStyle/>
          <a:p>
            <a:r>
              <a:rPr lang="en-US">
                <a:latin typeface="Times New Roman" pitchFamily="18" charset="0"/>
              </a:rPr>
              <a:t>Mie Scattering</a:t>
            </a:r>
          </a:p>
        </p:txBody>
      </p:sp>
      <p:sp>
        <p:nvSpPr>
          <p:cNvPr id="48131" name="Rectangle 3"/>
          <p:cNvSpPr>
            <a:spLocks noGrp="1" noChangeArrowheads="1"/>
          </p:cNvSpPr>
          <p:nvPr>
            <p:ph type="body" idx="1"/>
          </p:nvPr>
        </p:nvSpPr>
        <p:spPr>
          <a:xfrm>
            <a:off x="0" y="1371600"/>
            <a:ext cx="9144000" cy="5486400"/>
          </a:xfrm>
        </p:spPr>
        <p:txBody>
          <a:bodyPr/>
          <a:lstStyle/>
          <a:p>
            <a:pPr>
              <a:lnSpc>
                <a:spcPct val="90000"/>
              </a:lnSpc>
            </a:pPr>
            <a:r>
              <a:rPr lang="en-US" b="1" dirty="0">
                <a:cs typeface="Times New Roman" pitchFamily="18" charset="0"/>
              </a:rPr>
              <a:t>Mie scattering</a:t>
            </a:r>
            <a:r>
              <a:rPr lang="en-US" dirty="0">
                <a:cs typeface="Times New Roman" pitchFamily="18" charset="0"/>
              </a:rPr>
              <a:t> occurs when the particles are just about the same size as the wavelength of the radiation.</a:t>
            </a:r>
          </a:p>
          <a:p>
            <a:pPr>
              <a:lnSpc>
                <a:spcPct val="90000"/>
              </a:lnSpc>
            </a:pPr>
            <a:r>
              <a:rPr lang="en-US" dirty="0">
                <a:cs typeface="Times New Roman" pitchFamily="18" charset="0"/>
              </a:rPr>
              <a:t> Dust, pollen, smoke and water </a:t>
            </a:r>
            <a:r>
              <a:rPr lang="en-US" dirty="0" err="1">
                <a:cs typeface="Times New Roman" pitchFamily="18" charset="0"/>
              </a:rPr>
              <a:t>vapour</a:t>
            </a:r>
            <a:r>
              <a:rPr lang="en-US" dirty="0">
                <a:cs typeface="Times New Roman" pitchFamily="18" charset="0"/>
              </a:rPr>
              <a:t> are common causes of Mie scattering which tends to affect longer </a:t>
            </a:r>
            <a:r>
              <a:rPr lang="en-US" dirty="0" smtClean="0">
                <a:cs typeface="Times New Roman" pitchFamily="18" charset="0"/>
              </a:rPr>
              <a:t>wavelengths</a:t>
            </a:r>
            <a:endParaRPr lang="en-US" dirty="0">
              <a:cs typeface="Times New Roman" pitchFamily="18" charset="0"/>
            </a:endParaRPr>
          </a:p>
          <a:p>
            <a:pPr>
              <a:lnSpc>
                <a:spcPct val="90000"/>
              </a:lnSpc>
            </a:pPr>
            <a:r>
              <a:rPr lang="en-US" dirty="0">
                <a:cs typeface="Times New Roman" pitchFamily="18" charset="0"/>
              </a:rPr>
              <a:t>Mie scattering occurs mostly in the lower portions of the atmosphere where larger particles are more </a:t>
            </a:r>
            <a:r>
              <a:rPr lang="en-US" dirty="0" smtClean="0">
                <a:cs typeface="Times New Roman" pitchFamily="18" charset="0"/>
              </a:rPr>
              <a:t>abundant</a:t>
            </a:r>
            <a:endParaRPr lang="en-US"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04800"/>
            <a:ext cx="5334000" cy="1143000"/>
          </a:xfrm>
        </p:spPr>
        <p:txBody>
          <a:bodyPr/>
          <a:lstStyle/>
          <a:p>
            <a:r>
              <a:rPr lang="en-US">
                <a:latin typeface="Times New Roman" pitchFamily="18" charset="0"/>
              </a:rPr>
              <a:t>Non selective scattering</a:t>
            </a:r>
          </a:p>
        </p:txBody>
      </p:sp>
      <p:sp>
        <p:nvSpPr>
          <p:cNvPr id="49156" name="Rectangle 4"/>
          <p:cNvSpPr>
            <a:spLocks noGrp="1" noChangeArrowheads="1"/>
          </p:cNvSpPr>
          <p:nvPr>
            <p:ph type="body" sz="half" idx="2"/>
          </p:nvPr>
        </p:nvSpPr>
        <p:spPr>
          <a:xfrm>
            <a:off x="3810000" y="838200"/>
            <a:ext cx="5181600" cy="4114800"/>
          </a:xfrm>
        </p:spPr>
        <p:txBody>
          <a:bodyPr/>
          <a:lstStyle/>
          <a:p>
            <a:pPr algn="just">
              <a:lnSpc>
                <a:spcPct val="90000"/>
              </a:lnSpc>
            </a:pPr>
            <a:r>
              <a:rPr lang="en-US" sz="2400" b="1" dirty="0">
                <a:cs typeface="Times New Roman" pitchFamily="18" charset="0"/>
              </a:rPr>
              <a:t>Nonselective scattering </a:t>
            </a:r>
            <a:r>
              <a:rPr lang="en-US" sz="2400" dirty="0">
                <a:cs typeface="Times New Roman" pitchFamily="18" charset="0"/>
              </a:rPr>
              <a:t>occurs when the particles are much larger than the wavelength of the radiation. </a:t>
            </a:r>
          </a:p>
          <a:p>
            <a:pPr algn="just">
              <a:lnSpc>
                <a:spcPct val="90000"/>
              </a:lnSpc>
            </a:pPr>
            <a:r>
              <a:rPr lang="en-US" sz="2400" dirty="0">
                <a:cs typeface="Times New Roman" pitchFamily="18" charset="0"/>
              </a:rPr>
              <a:t>Water droplets and large dust particles can cause this type of scattering. </a:t>
            </a:r>
          </a:p>
          <a:p>
            <a:pPr algn="just">
              <a:lnSpc>
                <a:spcPct val="90000"/>
              </a:lnSpc>
            </a:pPr>
            <a:r>
              <a:rPr lang="en-US" sz="2400" dirty="0">
                <a:cs typeface="Times New Roman" pitchFamily="18" charset="0"/>
              </a:rPr>
              <a:t>Nonselective scattering gets its name from the fact that all wavelengths are scattered about equally. </a:t>
            </a:r>
          </a:p>
          <a:p>
            <a:pPr algn="just">
              <a:lnSpc>
                <a:spcPct val="90000"/>
              </a:lnSpc>
            </a:pPr>
            <a:r>
              <a:rPr lang="en-US" sz="2400" dirty="0">
                <a:cs typeface="Times New Roman" pitchFamily="18" charset="0"/>
              </a:rPr>
              <a:t>This type of scattering causes fog and clouds to appear white to our eyes because blue, green, and red light are all scattered in approximately equal </a:t>
            </a:r>
            <a:r>
              <a:rPr lang="en-US" sz="2400" dirty="0" smtClean="0">
                <a:cs typeface="Times New Roman" pitchFamily="18" charset="0"/>
              </a:rPr>
              <a:t>quantities (</a:t>
            </a:r>
            <a:r>
              <a:rPr lang="en-US" sz="2400" dirty="0" err="1" smtClean="0">
                <a:cs typeface="Times New Roman" pitchFamily="18" charset="0"/>
              </a:rPr>
              <a:t>blue+green+redlight</a:t>
            </a:r>
            <a:r>
              <a:rPr lang="en-US" sz="2400" dirty="0" smtClean="0">
                <a:cs typeface="Times New Roman" pitchFamily="18" charset="0"/>
              </a:rPr>
              <a:t>= </a:t>
            </a:r>
            <a:r>
              <a:rPr lang="en-US" sz="2400" dirty="0">
                <a:cs typeface="Times New Roman" pitchFamily="18" charset="0"/>
              </a:rPr>
              <a:t>white light</a:t>
            </a:r>
            <a:r>
              <a:rPr lang="en-US" sz="2400" dirty="0" smtClean="0">
                <a:cs typeface="Times New Roman" pitchFamily="18" charset="0"/>
              </a:rPr>
              <a:t>)</a:t>
            </a:r>
            <a:endParaRPr lang="en-US" sz="2400" dirty="0">
              <a:cs typeface="Arial" charset="0"/>
            </a:endParaRPr>
          </a:p>
          <a:p>
            <a:pPr>
              <a:lnSpc>
                <a:spcPct val="90000"/>
              </a:lnSpc>
            </a:pPr>
            <a:endParaRPr lang="en-US" sz="2400" dirty="0">
              <a:solidFill>
                <a:schemeClr val="tx2"/>
              </a:solidFill>
            </a:endParaRPr>
          </a:p>
        </p:txBody>
      </p:sp>
      <p:pic>
        <p:nvPicPr>
          <p:cNvPr id="49157" name="Picture 5" descr="Nonselective Scattering"/>
          <p:cNvPicPr>
            <a:picLocks noGrp="1" noChangeAspect="1" noChangeArrowheads="1"/>
          </p:cNvPicPr>
          <p:nvPr>
            <p:ph type="clipArt" sz="half" idx="1"/>
          </p:nvPr>
        </p:nvPicPr>
        <p:blipFill>
          <a:blip r:embed="rId3"/>
          <a:srcRect/>
          <a:stretch>
            <a:fillRect/>
          </a:stretch>
        </p:blipFill>
        <p:spPr>
          <a:xfrm>
            <a:off x="304800" y="1752600"/>
            <a:ext cx="3461657" cy="36576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xEl>
                                              <p:pRg st="0" end="0"/>
                                            </p:txEl>
                                          </p:spTgt>
                                        </p:tgtEl>
                                        <p:attrNameLst>
                                          <p:attrName>style.visibility</p:attrName>
                                        </p:attrNameLst>
                                      </p:cBhvr>
                                      <p:to>
                                        <p:strVal val="visible"/>
                                      </p:to>
                                    </p:set>
                                    <p:anim calcmode="lin" valueType="num">
                                      <p:cBhvr additive="base">
                                        <p:cTn id="13" dur="500" fill="hold"/>
                                        <p:tgtEl>
                                          <p:spTgt spid="4915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6">
                                            <p:txEl>
                                              <p:pRg st="1" end="1"/>
                                            </p:txEl>
                                          </p:spTgt>
                                        </p:tgtEl>
                                        <p:attrNameLst>
                                          <p:attrName>style.visibility</p:attrName>
                                        </p:attrNameLst>
                                      </p:cBhvr>
                                      <p:to>
                                        <p:strVal val="visible"/>
                                      </p:to>
                                    </p:set>
                                    <p:anim calcmode="lin" valueType="num">
                                      <p:cBhvr additive="base">
                                        <p:cTn id="19" dur="500" fill="hold"/>
                                        <p:tgtEl>
                                          <p:spTgt spid="4915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6">
                                            <p:txEl>
                                              <p:pRg st="2" end="2"/>
                                            </p:txEl>
                                          </p:spTgt>
                                        </p:tgtEl>
                                        <p:attrNameLst>
                                          <p:attrName>style.visibility</p:attrName>
                                        </p:attrNameLst>
                                      </p:cBhvr>
                                      <p:to>
                                        <p:strVal val="visible"/>
                                      </p:to>
                                    </p:set>
                                    <p:anim calcmode="lin" valueType="num">
                                      <p:cBhvr additive="base">
                                        <p:cTn id="25" dur="500" fill="hold"/>
                                        <p:tgtEl>
                                          <p:spTgt spid="4915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6">
                                            <p:txEl>
                                              <p:pRg st="3" end="3"/>
                                            </p:txEl>
                                          </p:spTgt>
                                        </p:tgtEl>
                                        <p:attrNameLst>
                                          <p:attrName>style.visibility</p:attrName>
                                        </p:attrNameLst>
                                      </p:cBhvr>
                                      <p:to>
                                        <p:strVal val="visible"/>
                                      </p:to>
                                    </p:set>
                                    <p:anim calcmode="lin" valueType="num">
                                      <p:cBhvr additive="base">
                                        <p:cTn id="31" dur="500" fill="hold"/>
                                        <p:tgtEl>
                                          <p:spTgt spid="4915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381000"/>
            <a:ext cx="7772400" cy="1143000"/>
          </a:xfrm>
        </p:spPr>
        <p:txBody>
          <a:bodyPr/>
          <a:lstStyle/>
          <a:p>
            <a:r>
              <a:rPr lang="en-US" sz="4800">
                <a:latin typeface="Times New Roman" pitchFamily="18" charset="0"/>
              </a:rPr>
              <a:t>Absorption</a:t>
            </a:r>
            <a:br>
              <a:rPr lang="en-US" sz="4800">
                <a:latin typeface="Times New Roman" pitchFamily="18" charset="0"/>
              </a:rPr>
            </a:br>
            <a:endParaRPr lang="en-US" sz="4800">
              <a:latin typeface="Times New Roman" pitchFamily="18" charset="0"/>
            </a:endParaRPr>
          </a:p>
        </p:txBody>
      </p:sp>
      <p:sp>
        <p:nvSpPr>
          <p:cNvPr id="50179" name="Rectangle 3"/>
          <p:cNvSpPr>
            <a:spLocks noGrp="1" noChangeArrowheads="1"/>
          </p:cNvSpPr>
          <p:nvPr>
            <p:ph type="body" idx="1"/>
          </p:nvPr>
        </p:nvSpPr>
        <p:spPr>
          <a:xfrm>
            <a:off x="0" y="990600"/>
            <a:ext cx="9144000" cy="4114800"/>
          </a:xfrm>
        </p:spPr>
        <p:txBody>
          <a:bodyPr/>
          <a:lstStyle/>
          <a:p>
            <a:pPr algn="just"/>
            <a:r>
              <a:rPr lang="en-US" sz="2800" b="1" dirty="0">
                <a:cs typeface="Times New Roman" pitchFamily="18" charset="0"/>
              </a:rPr>
              <a:t>Absorption</a:t>
            </a:r>
            <a:r>
              <a:rPr lang="en-US" sz="2800" dirty="0">
                <a:cs typeface="Times New Roman" pitchFamily="18" charset="0"/>
              </a:rPr>
              <a:t> is the other main mechanism at work when electromagnetic radiation interacts with the atmosphere.</a:t>
            </a:r>
          </a:p>
          <a:p>
            <a:pPr algn="just"/>
            <a:r>
              <a:rPr lang="en-US" sz="2800" dirty="0">
                <a:cs typeface="Times New Roman" pitchFamily="18" charset="0"/>
              </a:rPr>
              <a:t> In contrast to scattering, this phenomenon causes molecules in the atmosphere to absorb energy at various wavelengths.</a:t>
            </a:r>
          </a:p>
          <a:p>
            <a:pPr algn="just"/>
            <a:r>
              <a:rPr lang="en-US" sz="2800" dirty="0">
                <a:cs typeface="Times New Roman" pitchFamily="18" charset="0"/>
              </a:rPr>
              <a:t> Ozone, carbon dioxide, and water </a:t>
            </a:r>
            <a:r>
              <a:rPr lang="en-US" sz="2800" dirty="0" err="1">
                <a:cs typeface="Times New Roman" pitchFamily="18" charset="0"/>
              </a:rPr>
              <a:t>vapour</a:t>
            </a:r>
            <a:r>
              <a:rPr lang="en-US" sz="2800" dirty="0">
                <a:cs typeface="Times New Roman" pitchFamily="18" charset="0"/>
              </a:rPr>
              <a:t> are the three main atmospheric constituents which absorb radiation. </a:t>
            </a:r>
            <a:endParaRPr lang="en-US" sz="2800" dirty="0" smtClean="0">
              <a:cs typeface="Times New Roman" pitchFamily="18" charset="0"/>
            </a:endParaRPr>
          </a:p>
          <a:p>
            <a:r>
              <a:rPr lang="en-US" sz="2800" b="1" dirty="0" smtClean="0"/>
              <a:t>Ozone serves to absorb the harmful (to most living </a:t>
            </a:r>
            <a:r>
              <a:rPr lang="en-US" sz="2800" dirty="0" smtClean="0"/>
              <a:t>things) ultraviolet radiation from the sun.</a:t>
            </a:r>
          </a:p>
          <a:p>
            <a:r>
              <a:rPr lang="en-US" sz="2800" b="1" dirty="0" smtClean="0"/>
              <a:t>Carbon dioxide </a:t>
            </a:r>
            <a:r>
              <a:rPr lang="en-US" sz="2800" dirty="0" smtClean="0"/>
              <a:t>tends to absorb radiation strongly in the far infrared </a:t>
            </a:r>
            <a:r>
              <a:rPr lang="en-IN" sz="2800" dirty="0" smtClean="0"/>
              <a:t>portion of the spectrum </a:t>
            </a:r>
          </a:p>
          <a:p>
            <a:r>
              <a:rPr lang="en-US" sz="2800" dirty="0" smtClean="0"/>
              <a:t>Water </a:t>
            </a:r>
            <a:r>
              <a:rPr lang="en-US" sz="2800" dirty="0" err="1" smtClean="0"/>
              <a:t>vapour</a:t>
            </a:r>
            <a:r>
              <a:rPr lang="en-US" sz="2800" dirty="0" smtClean="0"/>
              <a:t> absorbs incoming long wave infrared and shortwave microwave radiation (between 22μm and 1m).</a:t>
            </a:r>
            <a:endParaRPr lang="en-US" sz="2800" dirty="0">
              <a:solidFill>
                <a:schemeClr val="tx2"/>
              </a:solidFill>
              <a:cs typeface="Arial" charset="0"/>
            </a:endParaRPr>
          </a:p>
          <a:p>
            <a:endParaRPr lang="en-US" sz="2800" dirty="0">
              <a:solidFill>
                <a:schemeClr val="tx2"/>
              </a:solidFill>
            </a:endParaRPr>
          </a:p>
        </p:txBody>
      </p:sp>
      <p:sp>
        <p:nvSpPr>
          <p:cNvPr id="4" name="Footer Placeholder 3"/>
          <p:cNvSpPr>
            <a:spLocks noGrp="1"/>
          </p:cNvSpPr>
          <p:nvPr>
            <p:ph type="ftr" sz="quarter" idx="11"/>
          </p:nvPr>
        </p:nvSpPr>
        <p:spPr>
          <a:xfrm>
            <a:off x="3124200" y="6477000"/>
            <a:ext cx="2895600" cy="457200"/>
          </a:xfrm>
        </p:spPr>
        <p:txBody>
          <a:bodyPr/>
          <a:lstStyle/>
          <a:p>
            <a:r>
              <a:rPr lang="en-US" dirty="0"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533400" y="0"/>
            <a:ext cx="7391400" cy="1143000"/>
          </a:xfrm>
          <a:noFill/>
          <a:ln/>
        </p:spPr>
        <p:txBody>
          <a:bodyPr lIns="90488" tIns="44450" rIns="90488" bIns="44450"/>
          <a:lstStyle/>
          <a:p>
            <a:r>
              <a:rPr lang="en-US" sz="7200"/>
              <a:t> </a:t>
            </a:r>
            <a:r>
              <a:rPr lang="en-US" sz="6000" b="1">
                <a:latin typeface="Abbieshire" pitchFamily="2" charset="0"/>
              </a:rPr>
              <a:t>REMOTE SENSING</a:t>
            </a:r>
            <a:endParaRPr lang="en-US" sz="6000"/>
          </a:p>
        </p:txBody>
      </p:sp>
      <p:sp>
        <p:nvSpPr>
          <p:cNvPr id="135171" name="Rectangle 3"/>
          <p:cNvSpPr>
            <a:spLocks noGrp="1" noChangeArrowheads="1"/>
          </p:cNvSpPr>
          <p:nvPr>
            <p:ph type="body" idx="1"/>
          </p:nvPr>
        </p:nvSpPr>
        <p:spPr>
          <a:xfrm>
            <a:off x="762000" y="3657600"/>
            <a:ext cx="7772400" cy="2819400"/>
          </a:xfrm>
          <a:noFill/>
          <a:ln/>
        </p:spPr>
        <p:txBody>
          <a:bodyPr lIns="90488" tIns="44450" rIns="90488" bIns="44450"/>
          <a:lstStyle/>
          <a:p>
            <a:pPr marL="0" indent="0" algn="just">
              <a:lnSpc>
                <a:spcPct val="90000"/>
              </a:lnSpc>
              <a:buFont typeface="Wingdings" pitchFamily="2" charset="2"/>
              <a:buNone/>
            </a:pPr>
            <a:r>
              <a:rPr lang="en-US" sz="3600">
                <a:solidFill>
                  <a:schemeClr val="folHlink"/>
                </a:solidFill>
              </a:rPr>
              <a:t>Remote Sensing refers to gathering and processing of information about earth’s environment and its  Natural &amp; Cultural Resources through Aerial photography and Satellite scanning.</a:t>
            </a:r>
          </a:p>
        </p:txBody>
      </p:sp>
      <p:graphicFrame>
        <p:nvGraphicFramePr>
          <p:cNvPr id="135172" name="Object 4">
            <a:hlinkClick r:id="" action="ppaction://ole?verb=0"/>
          </p:cNvPr>
          <p:cNvGraphicFramePr>
            <a:graphicFrameLocks/>
          </p:cNvGraphicFramePr>
          <p:nvPr/>
        </p:nvGraphicFramePr>
        <p:xfrm>
          <a:off x="2249488" y="1130300"/>
          <a:ext cx="4075112" cy="2538413"/>
        </p:xfrm>
        <a:graphic>
          <a:graphicData uri="http://schemas.openxmlformats.org/presentationml/2006/ole">
            <p:oleObj spid="_x0000_s113666" name="Clip" r:id="rId4" imgW="7846920" imgH="4889160" progId="">
              <p:embed/>
            </p:oleObj>
          </a:graphicData>
        </a:graphic>
      </p:graphicFrame>
      <p:pic>
        <p:nvPicPr>
          <p:cNvPr id="135173" name="Picture 5" descr="C:\WINDOWS\Desktop\flag.gif"/>
          <p:cNvPicPr>
            <a:picLocks noChangeAspect="1" noChangeArrowheads="1" noCrop="1"/>
          </p:cNvPicPr>
          <p:nvPr/>
        </p:nvPicPr>
        <p:blipFill>
          <a:blip r:embed="rId5"/>
          <a:srcRect/>
          <a:stretch>
            <a:fillRect/>
          </a:stretch>
        </p:blipFill>
        <p:spPr bwMode="auto">
          <a:xfrm flipV="1">
            <a:off x="8229600" y="0"/>
            <a:ext cx="91440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 </a:t>
            </a:r>
          </a:p>
        </p:txBody>
      </p:sp>
      <p:sp>
        <p:nvSpPr>
          <p:cNvPr id="6" name="TextBox 5"/>
          <p:cNvSpPr txBox="1"/>
          <p:nvPr/>
        </p:nvSpPr>
        <p:spPr>
          <a:xfrm>
            <a:off x="1524000" y="0"/>
            <a:ext cx="5562600" cy="584775"/>
          </a:xfrm>
          <a:prstGeom prst="rect">
            <a:avLst/>
          </a:prstGeom>
          <a:noFill/>
        </p:spPr>
        <p:txBody>
          <a:bodyPr wrap="square" rtlCol="0">
            <a:spAutoFit/>
          </a:bodyPr>
          <a:lstStyle/>
          <a:p>
            <a:pPr algn="ctr"/>
            <a:r>
              <a:rPr lang="en-US" sz="3200" dirty="0" smtClean="0"/>
              <a:t>ATMOSPHERIC WINDOWS</a:t>
            </a:r>
            <a:endParaRPr lang="en-IN" sz="3200" dirty="0"/>
          </a:p>
        </p:txBody>
      </p:sp>
      <p:sp>
        <p:nvSpPr>
          <p:cNvPr id="7" name="Content Placeholder 6"/>
          <p:cNvSpPr>
            <a:spLocks noGrp="1"/>
          </p:cNvSpPr>
          <p:nvPr>
            <p:ph idx="1"/>
          </p:nvPr>
        </p:nvSpPr>
        <p:spPr/>
        <p:txBody>
          <a:bodyPr/>
          <a:lstStyle/>
          <a:p>
            <a:endParaRPr lang="en-IN"/>
          </a:p>
        </p:txBody>
      </p:sp>
      <p:pic>
        <p:nvPicPr>
          <p:cNvPr id="8" name="Picture 2"/>
          <p:cNvPicPr>
            <a:picLocks noChangeAspect="1" noChangeArrowheads="1"/>
          </p:cNvPicPr>
          <p:nvPr/>
        </p:nvPicPr>
        <p:blipFill>
          <a:blip r:embed="rId2"/>
          <a:srcRect/>
          <a:stretch>
            <a:fillRect/>
          </a:stretch>
        </p:blipFill>
        <p:spPr bwMode="auto">
          <a:xfrm>
            <a:off x="838200" y="533400"/>
            <a:ext cx="7239000" cy="4114800"/>
          </a:xfrm>
          <a:prstGeom prst="rect">
            <a:avLst/>
          </a:prstGeom>
          <a:noFill/>
          <a:ln w="9525">
            <a:noFill/>
            <a:miter lim="800000"/>
            <a:headEnd/>
            <a:tailEnd/>
          </a:ln>
          <a:effectLst/>
        </p:spPr>
      </p:pic>
      <p:sp>
        <p:nvSpPr>
          <p:cNvPr id="9" name="Content Placeholder 2"/>
          <p:cNvSpPr txBox="1">
            <a:spLocks/>
          </p:cNvSpPr>
          <p:nvPr/>
        </p:nvSpPr>
        <p:spPr bwMode="auto">
          <a:xfrm>
            <a:off x="0" y="4724400"/>
            <a:ext cx="91440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tx1"/>
              </a:buClr>
              <a:buSzPct val="80000"/>
              <a:buFont typeface="Wingdings" pitchFamily="2" charset="2"/>
              <a:buChar char="Ø"/>
              <a:tabLst/>
              <a:defRPr/>
            </a:pPr>
            <a:r>
              <a:rPr kumimoji="0" lang="en-IN" sz="3200" b="0" i="0" u="none" strike="noStrike" kern="0" cap="none" spc="0" normalizeH="0" baseline="0" noProof="0" dirty="0" smtClean="0">
                <a:ln>
                  <a:noFill/>
                </a:ln>
                <a:solidFill>
                  <a:schemeClr val="tx1"/>
                </a:solidFill>
                <a:effectLst/>
                <a:uLnTx/>
                <a:uFillTx/>
                <a:latin typeface="+mn-lt"/>
                <a:ea typeface="+mn-ea"/>
                <a:cs typeface="+mn-cs"/>
              </a:rPr>
              <a:t>Areas of the </a:t>
            </a:r>
            <a:r>
              <a:rPr kumimoji="0" lang="en-US" sz="3200" b="0" i="0" u="none" strike="noStrike" kern="0" cap="none" spc="0" normalizeH="0" baseline="0" noProof="0" dirty="0" smtClean="0">
                <a:ln>
                  <a:noFill/>
                </a:ln>
                <a:solidFill>
                  <a:schemeClr val="tx1"/>
                </a:solidFill>
                <a:effectLst/>
                <a:uLnTx/>
                <a:uFillTx/>
                <a:latin typeface="+mn-lt"/>
                <a:ea typeface="+mn-ea"/>
                <a:cs typeface="+mn-cs"/>
              </a:rPr>
              <a:t>spectrum which are not severely </a:t>
            </a:r>
            <a:r>
              <a:rPr kumimoji="0" lang="en-IN" sz="3200" b="0" i="0" u="none" strike="noStrike" kern="0" cap="none" spc="0" normalizeH="0" baseline="0" noProof="0" dirty="0" smtClean="0">
                <a:ln>
                  <a:noFill/>
                </a:ln>
                <a:solidFill>
                  <a:schemeClr val="tx1"/>
                </a:solidFill>
                <a:effectLst/>
                <a:uLnTx/>
                <a:uFillTx/>
                <a:latin typeface="+mn-lt"/>
                <a:ea typeface="+mn-ea"/>
                <a:cs typeface="+mn-cs"/>
              </a:rPr>
              <a:t>influenced by atmospheric absorption </a:t>
            </a:r>
            <a:r>
              <a:rPr kumimoji="0" lang="en-US" sz="3200" b="0" i="0" u="none" strike="noStrike" kern="0" cap="none" spc="0" normalizeH="0" baseline="0" noProof="0" dirty="0" smtClean="0">
                <a:ln>
                  <a:noFill/>
                </a:ln>
                <a:solidFill>
                  <a:schemeClr val="tx1"/>
                </a:solidFill>
                <a:effectLst/>
                <a:uLnTx/>
                <a:uFillTx/>
                <a:latin typeface="+mn-lt"/>
                <a:ea typeface="+mn-ea"/>
                <a:cs typeface="+mn-cs"/>
              </a:rPr>
              <a:t>and thus, are useful to remote </a:t>
            </a:r>
            <a:r>
              <a:rPr kumimoji="0" lang="en-IN" sz="3200" b="0" i="0" u="none" strike="noStrike" kern="0" cap="none" spc="0" normalizeH="0" baseline="0" noProof="0" dirty="0" smtClean="0">
                <a:ln>
                  <a:noFill/>
                </a:ln>
                <a:solidFill>
                  <a:schemeClr val="tx1"/>
                </a:solidFill>
                <a:effectLst/>
                <a:uLnTx/>
                <a:uFillTx/>
                <a:latin typeface="+mn-lt"/>
                <a:ea typeface="+mn-ea"/>
                <a:cs typeface="+mn-cs"/>
              </a:rPr>
              <a:t>sensors, are called </a:t>
            </a:r>
            <a:r>
              <a:rPr kumimoji="0" lang="en-IN" sz="3200" b="1" i="0" u="none" strike="noStrike" kern="0" cap="none" spc="0" normalizeH="0" baseline="0" noProof="0" dirty="0" smtClean="0">
                <a:ln>
                  <a:noFill/>
                </a:ln>
                <a:solidFill>
                  <a:schemeClr val="tx1"/>
                </a:solidFill>
                <a:effectLst/>
                <a:uLnTx/>
                <a:uFillTx/>
                <a:latin typeface="+mn-lt"/>
                <a:ea typeface="+mn-ea"/>
                <a:cs typeface="+mn-cs"/>
              </a:rPr>
              <a:t>atmospheric windows</a:t>
            </a:r>
            <a:endParaRPr kumimoji="0" lang="en-IN"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Ø"/>
              <a:tabLst/>
              <a:defRPr/>
            </a:pPr>
            <a:endParaRPr kumimoji="0" lang="en-IN" sz="3200" b="0" i="0" u="none" strike="noStrike" kern="0" cap="none" spc="0" normalizeH="0" baseline="0" noProof="0" dirty="0">
              <a:ln>
                <a:noFill/>
              </a:ln>
              <a:solidFill>
                <a:schemeClr val="tx1"/>
              </a:solidFill>
              <a:effectLst/>
              <a:uLnTx/>
              <a:uFillTx/>
              <a:latin typeface="+mn-lt"/>
              <a:ea typeface="+mn-ea"/>
              <a:cs typeface="+mn-cs"/>
            </a:endParaRPr>
          </a:p>
        </p:txBody>
      </p:sp>
      <p:sp>
        <p:nvSpPr>
          <p:cNvPr id="10" name="Footer Placeholder 9"/>
          <p:cNvSpPr>
            <a:spLocks noGrp="1"/>
          </p:cNvSpPr>
          <p:nvPr>
            <p:ph type="ftr" sz="quarter" idx="11"/>
          </p:nvPr>
        </p:nvSpPr>
        <p:spPr>
          <a:xfrm>
            <a:off x="3124200" y="6477000"/>
            <a:ext cx="2895600" cy="457200"/>
          </a:xfrm>
        </p:spPr>
        <p:txBody>
          <a:bodyPr/>
          <a:lstStyle/>
          <a:p>
            <a:r>
              <a:rPr lang="en-US" dirty="0" smtClean="0"/>
              <a:t>College of Engineering Trivandrum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 </a:t>
            </a:r>
          </a:p>
        </p:txBody>
      </p:sp>
      <p:sp>
        <p:nvSpPr>
          <p:cNvPr id="87043" name="Rectangle 3"/>
          <p:cNvSpPr>
            <a:spLocks noGrp="1" noChangeArrowheads="1"/>
          </p:cNvSpPr>
          <p:nvPr>
            <p:ph type="body" idx="1"/>
          </p:nvPr>
        </p:nvSpPr>
        <p:spPr>
          <a:xfrm>
            <a:off x="685800" y="685800"/>
            <a:ext cx="7772400" cy="5410200"/>
          </a:xfrm>
        </p:spPr>
        <p:txBody>
          <a:bodyPr/>
          <a:lstStyle/>
          <a:p>
            <a:pPr>
              <a:lnSpc>
                <a:spcPct val="90000"/>
              </a:lnSpc>
              <a:buClr>
                <a:schemeClr val="tx1"/>
              </a:buClr>
              <a:buFont typeface="Wingdings" pitchFamily="2" charset="2"/>
              <a:buNone/>
            </a:pPr>
            <a:r>
              <a:rPr lang="en-US" sz="2800" b="1">
                <a:solidFill>
                  <a:srgbClr val="99FF33"/>
                </a:solidFill>
              </a:rPr>
              <a:t>Spectral bands	- Atmospheric windows - Transmission of energy to earth’s surface</a:t>
            </a:r>
          </a:p>
          <a:p>
            <a:pPr>
              <a:lnSpc>
                <a:spcPct val="90000"/>
              </a:lnSpc>
              <a:buClr>
                <a:schemeClr val="tx1"/>
              </a:buClr>
              <a:buFont typeface="Wingdings" pitchFamily="2" charset="2"/>
              <a:buNone/>
            </a:pPr>
            <a:endParaRPr lang="en-US" sz="2400" b="1">
              <a:solidFill>
                <a:srgbClr val="99FF33"/>
              </a:solidFill>
            </a:endParaRPr>
          </a:p>
          <a:p>
            <a:pPr>
              <a:lnSpc>
                <a:spcPct val="90000"/>
              </a:lnSpc>
              <a:buClr>
                <a:schemeClr val="tx1"/>
              </a:buClr>
              <a:buFont typeface="Wingdings" pitchFamily="2" charset="2"/>
              <a:buNone/>
            </a:pPr>
            <a:r>
              <a:rPr lang="en-US" sz="2400" b="1">
                <a:solidFill>
                  <a:srgbClr val="00FFCC"/>
                </a:solidFill>
              </a:rPr>
              <a:t>				0.4 – 0.5 </a:t>
            </a:r>
            <a:r>
              <a:rPr lang="en-US" sz="2400" b="1">
                <a:solidFill>
                  <a:srgbClr val="00FFCC"/>
                </a:solidFill>
                <a:sym typeface="Symbol" pitchFamily="18" charset="2"/>
              </a:rPr>
              <a:t></a:t>
            </a:r>
            <a:r>
              <a:rPr lang="en-US" sz="2400" b="1">
                <a:solidFill>
                  <a:srgbClr val="00FFCC"/>
                </a:solidFill>
              </a:rPr>
              <a:t>m	Blue</a:t>
            </a:r>
          </a:p>
          <a:p>
            <a:pPr>
              <a:lnSpc>
                <a:spcPct val="90000"/>
              </a:lnSpc>
              <a:buClr>
                <a:schemeClr val="tx1"/>
              </a:buClr>
              <a:buFont typeface="Wingdings" pitchFamily="2" charset="2"/>
              <a:buNone/>
            </a:pPr>
            <a:r>
              <a:rPr lang="en-US" sz="2400" b="1">
                <a:solidFill>
                  <a:srgbClr val="00FFCC"/>
                </a:solidFill>
              </a:rPr>
              <a:t>Visible range		0.5 – 0.6 </a:t>
            </a:r>
            <a:r>
              <a:rPr lang="en-US" sz="2400" b="1">
                <a:solidFill>
                  <a:srgbClr val="00FFCC"/>
                </a:solidFill>
                <a:sym typeface="Symbol" pitchFamily="18" charset="2"/>
              </a:rPr>
              <a:t></a:t>
            </a:r>
            <a:r>
              <a:rPr lang="en-US" sz="2400" b="1">
                <a:solidFill>
                  <a:srgbClr val="00FFCC"/>
                </a:solidFill>
              </a:rPr>
              <a:t>m	Green</a:t>
            </a:r>
          </a:p>
          <a:p>
            <a:pPr>
              <a:lnSpc>
                <a:spcPct val="90000"/>
              </a:lnSpc>
              <a:buClr>
                <a:schemeClr val="tx1"/>
              </a:buClr>
              <a:buFont typeface="Wingdings" pitchFamily="2" charset="2"/>
              <a:buNone/>
            </a:pPr>
            <a:r>
              <a:rPr lang="en-US" sz="2400" b="1">
                <a:solidFill>
                  <a:srgbClr val="00FFCC"/>
                </a:solidFill>
              </a:rPr>
              <a:t>				0.6 – 0.7 </a:t>
            </a:r>
            <a:r>
              <a:rPr lang="en-US" sz="2400" b="1">
                <a:solidFill>
                  <a:srgbClr val="00FFCC"/>
                </a:solidFill>
                <a:sym typeface="Symbol" pitchFamily="18" charset="2"/>
              </a:rPr>
              <a:t></a:t>
            </a:r>
            <a:r>
              <a:rPr lang="en-US" sz="2400" b="1">
                <a:solidFill>
                  <a:srgbClr val="00FFCC"/>
                </a:solidFill>
              </a:rPr>
              <a:t>m	Red</a:t>
            </a:r>
          </a:p>
          <a:p>
            <a:pPr>
              <a:lnSpc>
                <a:spcPct val="90000"/>
              </a:lnSpc>
              <a:buClr>
                <a:schemeClr val="tx1"/>
              </a:buClr>
              <a:buFont typeface="Wingdings" pitchFamily="2" charset="2"/>
              <a:buNone/>
            </a:pPr>
            <a:endParaRPr lang="en-US" sz="2400" b="1">
              <a:solidFill>
                <a:srgbClr val="00FFCC"/>
              </a:solidFill>
            </a:endParaRPr>
          </a:p>
          <a:p>
            <a:pPr>
              <a:lnSpc>
                <a:spcPct val="90000"/>
              </a:lnSpc>
              <a:buClr>
                <a:schemeClr val="tx1"/>
              </a:buClr>
              <a:buFont typeface="Wingdings" pitchFamily="2" charset="2"/>
              <a:buNone/>
            </a:pPr>
            <a:r>
              <a:rPr lang="en-US" sz="2400" b="1">
                <a:solidFill>
                  <a:schemeClr val="hlink"/>
                </a:solidFill>
              </a:rPr>
              <a:t>Infra Red (IR)	0.7 – 1.3 </a:t>
            </a:r>
            <a:r>
              <a:rPr lang="en-US" sz="2400" b="1">
                <a:solidFill>
                  <a:schemeClr val="hlink"/>
                </a:solidFill>
                <a:sym typeface="Symbol" pitchFamily="18" charset="2"/>
              </a:rPr>
              <a:t></a:t>
            </a:r>
            <a:r>
              <a:rPr lang="en-US" sz="2400" b="1">
                <a:solidFill>
                  <a:schemeClr val="hlink"/>
                </a:solidFill>
              </a:rPr>
              <a:t>m 	near IR</a:t>
            </a:r>
          </a:p>
          <a:p>
            <a:pPr>
              <a:lnSpc>
                <a:spcPct val="90000"/>
              </a:lnSpc>
              <a:buClr>
                <a:schemeClr val="tx1"/>
              </a:buClr>
              <a:buFont typeface="Wingdings" pitchFamily="2" charset="2"/>
              <a:buNone/>
            </a:pPr>
            <a:r>
              <a:rPr lang="en-US" sz="2400" b="1">
                <a:solidFill>
                  <a:schemeClr val="hlink"/>
                </a:solidFill>
              </a:rPr>
              <a:t>				1.3 – 3 </a:t>
            </a:r>
            <a:r>
              <a:rPr lang="en-US" sz="2400" b="1">
                <a:solidFill>
                  <a:schemeClr val="hlink"/>
                </a:solidFill>
                <a:sym typeface="Symbol" pitchFamily="18" charset="2"/>
              </a:rPr>
              <a:t></a:t>
            </a:r>
            <a:r>
              <a:rPr lang="en-US" sz="2400" b="1">
                <a:solidFill>
                  <a:schemeClr val="hlink"/>
                </a:solidFill>
              </a:rPr>
              <a:t>m	mid IR</a:t>
            </a:r>
          </a:p>
          <a:p>
            <a:pPr>
              <a:lnSpc>
                <a:spcPct val="90000"/>
              </a:lnSpc>
              <a:buClr>
                <a:schemeClr val="tx1"/>
              </a:buClr>
              <a:buFont typeface="Wingdings" pitchFamily="2" charset="2"/>
              <a:buNone/>
            </a:pPr>
            <a:r>
              <a:rPr lang="en-US" sz="2400" b="1">
                <a:solidFill>
                  <a:schemeClr val="hlink"/>
                </a:solidFill>
              </a:rPr>
              <a:t>				3.0 – 5 </a:t>
            </a:r>
            <a:r>
              <a:rPr lang="en-US" sz="2400" b="1">
                <a:solidFill>
                  <a:schemeClr val="hlink"/>
                </a:solidFill>
                <a:sym typeface="Symbol" pitchFamily="18" charset="2"/>
              </a:rPr>
              <a:t></a:t>
            </a:r>
            <a:r>
              <a:rPr lang="en-US" sz="2400" b="1">
                <a:solidFill>
                  <a:schemeClr val="hlink"/>
                </a:solidFill>
              </a:rPr>
              <a:t>m</a:t>
            </a:r>
          </a:p>
          <a:p>
            <a:pPr>
              <a:lnSpc>
                <a:spcPct val="90000"/>
              </a:lnSpc>
              <a:buClr>
                <a:schemeClr val="tx1"/>
              </a:buClr>
              <a:buFont typeface="Wingdings" pitchFamily="2" charset="2"/>
              <a:buNone/>
            </a:pPr>
            <a:r>
              <a:rPr lang="en-US" sz="2400" b="1">
                <a:solidFill>
                  <a:schemeClr val="hlink"/>
                </a:solidFill>
              </a:rPr>
              <a:t>				8.0 – 14 </a:t>
            </a:r>
            <a:r>
              <a:rPr lang="en-US" sz="2400" b="1">
                <a:solidFill>
                  <a:schemeClr val="hlink"/>
                </a:solidFill>
                <a:sym typeface="Symbol" pitchFamily="18" charset="2"/>
              </a:rPr>
              <a:t></a:t>
            </a:r>
            <a:r>
              <a:rPr lang="en-US" sz="2400" b="1">
                <a:solidFill>
                  <a:schemeClr val="hlink"/>
                </a:solidFill>
              </a:rPr>
              <a:t>m	Thermal IR</a:t>
            </a:r>
          </a:p>
          <a:p>
            <a:pPr>
              <a:lnSpc>
                <a:spcPct val="90000"/>
              </a:lnSpc>
              <a:buClr>
                <a:schemeClr val="tx1"/>
              </a:buClr>
              <a:buFont typeface="Wingdings" pitchFamily="2" charset="2"/>
              <a:buNone/>
            </a:pPr>
            <a:endParaRPr lang="en-US" sz="2400" b="1">
              <a:solidFill>
                <a:srgbClr val="00FFCC"/>
              </a:solidFill>
            </a:endParaRPr>
          </a:p>
          <a:p>
            <a:pPr>
              <a:lnSpc>
                <a:spcPct val="90000"/>
              </a:lnSpc>
              <a:buClr>
                <a:schemeClr val="tx1"/>
              </a:buClr>
              <a:buFont typeface="Wingdings" pitchFamily="2" charset="2"/>
              <a:buNone/>
            </a:pPr>
            <a:r>
              <a:rPr lang="en-US" sz="2400" b="1">
                <a:solidFill>
                  <a:srgbClr val="00FFCC"/>
                </a:solidFill>
              </a:rPr>
              <a:t>Microwave  		1mm – 30 cm</a:t>
            </a:r>
            <a:endParaRPr lang="en-US">
              <a:solidFill>
                <a:srgbClr val="00FFCC"/>
              </a:solidFill>
            </a:endParaRPr>
          </a:p>
          <a:p>
            <a:pPr>
              <a:lnSpc>
                <a:spcPct val="90000"/>
              </a:lnSpc>
              <a:buFont typeface="Wingdings" pitchFamily="2" charset="2"/>
              <a:buNone/>
            </a:pPr>
            <a:endParaRPr lang="en-US">
              <a:solidFill>
                <a:srgbClr val="00FFCC"/>
              </a:solidFill>
            </a:endParaRPr>
          </a:p>
        </p:txBody>
      </p:sp>
      <p:sp>
        <p:nvSpPr>
          <p:cNvPr id="87044" name="Line 4"/>
          <p:cNvSpPr>
            <a:spLocks noChangeShapeType="1"/>
          </p:cNvSpPr>
          <p:nvPr/>
        </p:nvSpPr>
        <p:spPr bwMode="auto">
          <a:xfrm>
            <a:off x="5105400" y="4038600"/>
            <a:ext cx="0" cy="533400"/>
          </a:xfrm>
          <a:prstGeom prst="line">
            <a:avLst/>
          </a:prstGeom>
          <a:noFill/>
          <a:ln w="9525">
            <a:solidFill>
              <a:schemeClr val="tx1"/>
            </a:solidFill>
            <a:round/>
            <a:headEnd/>
            <a:tailEnd/>
          </a:ln>
          <a:effectLst/>
        </p:spPr>
        <p:txBody>
          <a:bodyPr wrap="none" anchor="ctr"/>
          <a:lstStyle/>
          <a:p>
            <a:endParaRPr lang="en-IN"/>
          </a:p>
        </p:txBody>
      </p:sp>
      <p:sp>
        <p:nvSpPr>
          <p:cNvPr id="87045" name="Line 5"/>
          <p:cNvSpPr>
            <a:spLocks noChangeShapeType="1"/>
          </p:cNvSpPr>
          <p:nvPr/>
        </p:nvSpPr>
        <p:spPr bwMode="auto">
          <a:xfrm flipH="1">
            <a:off x="5029200" y="4038600"/>
            <a:ext cx="76200" cy="0"/>
          </a:xfrm>
          <a:prstGeom prst="line">
            <a:avLst/>
          </a:prstGeom>
          <a:noFill/>
          <a:ln w="9525">
            <a:solidFill>
              <a:schemeClr val="tx1"/>
            </a:solidFill>
            <a:round/>
            <a:headEnd/>
            <a:tailEnd/>
          </a:ln>
          <a:effectLst/>
        </p:spPr>
        <p:txBody>
          <a:bodyPr wrap="none" anchor="ctr"/>
          <a:lstStyle/>
          <a:p>
            <a:endParaRPr lang="en-IN"/>
          </a:p>
        </p:txBody>
      </p:sp>
      <p:sp>
        <p:nvSpPr>
          <p:cNvPr id="87046" name="Line 6"/>
          <p:cNvSpPr>
            <a:spLocks noChangeShapeType="1"/>
          </p:cNvSpPr>
          <p:nvPr/>
        </p:nvSpPr>
        <p:spPr bwMode="auto">
          <a:xfrm flipH="1">
            <a:off x="5029200" y="4572000"/>
            <a:ext cx="76200" cy="0"/>
          </a:xfrm>
          <a:prstGeom prst="line">
            <a:avLst/>
          </a:prstGeom>
          <a:noFill/>
          <a:ln w="9525">
            <a:solidFill>
              <a:schemeClr val="tx1"/>
            </a:solidFill>
            <a:round/>
            <a:headEnd/>
            <a:tailEnd/>
          </a:ln>
          <a:effectLst/>
        </p:spPr>
        <p:txBody>
          <a:bodyPr wrap="none" anchor="ctr"/>
          <a:lstStyle/>
          <a:p>
            <a:endParaRPr lang="en-IN"/>
          </a:p>
        </p:txBody>
      </p:sp>
      <p:sp>
        <p:nvSpPr>
          <p:cNvPr id="8" name="Footer Placeholder 7"/>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 </a:t>
            </a:r>
          </a:p>
        </p:txBody>
      </p:sp>
      <p:sp>
        <p:nvSpPr>
          <p:cNvPr id="4099" name="Rectangle 3"/>
          <p:cNvSpPr>
            <a:spLocks noGrp="1" noChangeArrowheads="1"/>
          </p:cNvSpPr>
          <p:nvPr>
            <p:ph type="body" idx="1"/>
          </p:nvPr>
        </p:nvSpPr>
        <p:spPr>
          <a:xfrm>
            <a:off x="914400" y="609600"/>
            <a:ext cx="8077200" cy="5486400"/>
          </a:xfrm>
        </p:spPr>
        <p:txBody>
          <a:bodyPr/>
          <a:lstStyle/>
          <a:p>
            <a:pPr>
              <a:buClr>
                <a:schemeClr val="tx1"/>
              </a:buClr>
              <a:buFontTx/>
              <a:buNone/>
            </a:pPr>
            <a:r>
              <a:rPr lang="en-US" sz="2800" b="1" dirty="0">
                <a:solidFill>
                  <a:srgbClr val="99FF33"/>
                </a:solidFill>
              </a:rPr>
              <a:t>INTERACTION OF EMR WITH OBJECT</a:t>
            </a:r>
            <a:endParaRPr lang="en-US" sz="2400" b="1" dirty="0">
              <a:solidFill>
                <a:srgbClr val="00FFCC"/>
              </a:solidFill>
            </a:endParaRPr>
          </a:p>
          <a:p>
            <a:pPr>
              <a:buClr>
                <a:schemeClr val="tx1"/>
              </a:buClr>
              <a:buFontTx/>
              <a:buNone/>
            </a:pPr>
            <a:endParaRPr lang="en-US" sz="2400" b="1" dirty="0">
              <a:solidFill>
                <a:srgbClr val="00FFCC"/>
              </a:solidFill>
            </a:endParaRPr>
          </a:p>
          <a:p>
            <a:pPr>
              <a:buClr>
                <a:schemeClr val="tx1"/>
              </a:buClr>
              <a:buFontTx/>
              <a:buNone/>
            </a:pPr>
            <a:r>
              <a:rPr lang="en-US" sz="2400" b="1" dirty="0">
                <a:solidFill>
                  <a:srgbClr val="00FFCC"/>
                </a:solidFill>
              </a:rPr>
              <a:t>				Reflected	   depending on nature Incident EMR 	Absorbed	   of object &amp;					Transmitted	   wavelength</a:t>
            </a:r>
          </a:p>
          <a:p>
            <a:pPr>
              <a:buClr>
                <a:schemeClr val="tx1"/>
              </a:buClr>
              <a:buFontTx/>
              <a:buNone/>
            </a:pPr>
            <a:r>
              <a:rPr lang="en-US" sz="2400" b="1" dirty="0">
                <a:solidFill>
                  <a:srgbClr val="00FFCC"/>
                </a:solidFill>
              </a:rPr>
              <a:t>				Emitted</a:t>
            </a:r>
          </a:p>
          <a:p>
            <a:pPr>
              <a:buClr>
                <a:schemeClr val="tx1"/>
              </a:buClr>
              <a:buFontTx/>
              <a:buNone/>
            </a:pPr>
            <a:endParaRPr lang="en-US" sz="2400" b="1" dirty="0">
              <a:solidFill>
                <a:srgbClr val="00FFCC"/>
              </a:solidFill>
            </a:endParaRPr>
          </a:p>
          <a:p>
            <a:pPr>
              <a:buClr>
                <a:schemeClr val="tx1"/>
              </a:buClr>
              <a:buFontTx/>
              <a:buNone/>
            </a:pPr>
            <a:r>
              <a:rPr lang="en-US" sz="2400" b="1" dirty="0">
                <a:solidFill>
                  <a:srgbClr val="99FF33"/>
                </a:solidFill>
              </a:rPr>
              <a:t>	E</a:t>
            </a:r>
            <a:r>
              <a:rPr lang="en-US" sz="2400" b="1" baseline="-25000" dirty="0">
                <a:solidFill>
                  <a:srgbClr val="99FF33"/>
                </a:solidFill>
              </a:rPr>
              <a:t>I</a:t>
            </a:r>
            <a:r>
              <a:rPr lang="en-US" sz="2400" b="1" dirty="0">
                <a:solidFill>
                  <a:srgbClr val="99FF33"/>
                </a:solidFill>
              </a:rPr>
              <a:t> (</a:t>
            </a:r>
            <a:r>
              <a:rPr lang="en-US" sz="2400" b="1" dirty="0">
                <a:solidFill>
                  <a:srgbClr val="99FF33"/>
                </a:solidFill>
                <a:sym typeface="Symbol" pitchFamily="18" charset="2"/>
              </a:rPr>
              <a:t></a:t>
            </a:r>
            <a:r>
              <a:rPr lang="en-US" sz="2400" b="1" dirty="0">
                <a:solidFill>
                  <a:srgbClr val="99FF33"/>
                </a:solidFill>
              </a:rPr>
              <a:t>)	= E</a:t>
            </a:r>
            <a:r>
              <a:rPr lang="en-US" sz="2400" b="1" baseline="-25000" dirty="0">
                <a:solidFill>
                  <a:srgbClr val="99FF33"/>
                </a:solidFill>
              </a:rPr>
              <a:t>R </a:t>
            </a:r>
            <a:r>
              <a:rPr lang="en-US" sz="2400" b="1" dirty="0">
                <a:solidFill>
                  <a:srgbClr val="99FF33"/>
                </a:solidFill>
              </a:rPr>
              <a:t> (</a:t>
            </a:r>
            <a:r>
              <a:rPr lang="en-US" sz="2400" b="1" dirty="0">
                <a:solidFill>
                  <a:srgbClr val="99FF33"/>
                </a:solidFill>
                <a:sym typeface="Symbol" pitchFamily="18" charset="2"/>
              </a:rPr>
              <a:t></a:t>
            </a:r>
            <a:r>
              <a:rPr lang="en-US" sz="2400" b="1" dirty="0">
                <a:solidFill>
                  <a:srgbClr val="99FF33"/>
                </a:solidFill>
              </a:rPr>
              <a:t>)  + E</a:t>
            </a:r>
            <a:r>
              <a:rPr lang="en-US" sz="2400" b="1" baseline="-25000" dirty="0">
                <a:solidFill>
                  <a:srgbClr val="99FF33"/>
                </a:solidFill>
              </a:rPr>
              <a:t>A</a:t>
            </a:r>
            <a:r>
              <a:rPr lang="en-US" sz="2400" b="1" dirty="0">
                <a:solidFill>
                  <a:srgbClr val="99FF33"/>
                </a:solidFill>
              </a:rPr>
              <a:t> (</a:t>
            </a:r>
            <a:r>
              <a:rPr lang="en-US" sz="2400" b="1" dirty="0">
                <a:solidFill>
                  <a:srgbClr val="99FF33"/>
                </a:solidFill>
                <a:sym typeface="Symbol" pitchFamily="18" charset="2"/>
              </a:rPr>
              <a:t></a:t>
            </a:r>
            <a:r>
              <a:rPr lang="en-US" sz="2400" b="1" dirty="0">
                <a:solidFill>
                  <a:srgbClr val="99FF33"/>
                </a:solidFill>
              </a:rPr>
              <a:t>)  + E</a:t>
            </a:r>
            <a:r>
              <a:rPr lang="en-US" sz="2400" b="1" baseline="-25000" dirty="0">
                <a:solidFill>
                  <a:srgbClr val="99FF33"/>
                </a:solidFill>
              </a:rPr>
              <a:t>T</a:t>
            </a:r>
            <a:r>
              <a:rPr lang="en-US" sz="2400" b="1" dirty="0">
                <a:solidFill>
                  <a:srgbClr val="99FF33"/>
                </a:solidFill>
              </a:rPr>
              <a:t> (</a:t>
            </a:r>
            <a:r>
              <a:rPr lang="en-US" sz="2400" b="1" dirty="0">
                <a:solidFill>
                  <a:srgbClr val="99FF33"/>
                </a:solidFill>
                <a:sym typeface="Symbol" pitchFamily="18" charset="2"/>
              </a:rPr>
              <a:t></a:t>
            </a:r>
            <a:r>
              <a:rPr lang="en-US" sz="2400" b="1" dirty="0">
                <a:solidFill>
                  <a:srgbClr val="99FF33"/>
                </a:solidFill>
              </a:rPr>
              <a:t>)</a:t>
            </a:r>
            <a:endParaRPr lang="en-US" sz="2400" b="1" dirty="0">
              <a:solidFill>
                <a:srgbClr val="00FFCC"/>
              </a:solidFill>
            </a:endParaRPr>
          </a:p>
          <a:p>
            <a:pPr>
              <a:buClr>
                <a:schemeClr val="tx1"/>
              </a:buClr>
              <a:buFontTx/>
              <a:buNone/>
            </a:pPr>
            <a:endParaRPr lang="en-US" sz="2400" b="1" dirty="0">
              <a:solidFill>
                <a:srgbClr val="00FFCC"/>
              </a:solidFill>
            </a:endParaRPr>
          </a:p>
          <a:p>
            <a:pPr>
              <a:buClr>
                <a:schemeClr val="tx1"/>
              </a:buClr>
              <a:buFontTx/>
              <a:buNone/>
            </a:pPr>
            <a:r>
              <a:rPr lang="en-US" sz="2400" b="1" dirty="0">
                <a:solidFill>
                  <a:srgbClr val="00FFCC"/>
                </a:solidFill>
              </a:rPr>
              <a:t>	Remote Sensing Systems operate in the wavelength bands in which reflected energy predominates</a:t>
            </a:r>
            <a:r>
              <a:rPr lang="en-US" sz="2400" b="1" dirty="0">
                <a:latin typeface="Courier New" pitchFamily="49" charset="0"/>
              </a:rPr>
              <a:t> </a:t>
            </a:r>
          </a:p>
        </p:txBody>
      </p:sp>
      <p:sp>
        <p:nvSpPr>
          <p:cNvPr id="4100" name="Line 4"/>
          <p:cNvSpPr>
            <a:spLocks noChangeShapeType="1"/>
          </p:cNvSpPr>
          <p:nvPr/>
        </p:nvSpPr>
        <p:spPr bwMode="auto">
          <a:xfrm flipV="1">
            <a:off x="3048000" y="1828800"/>
            <a:ext cx="422275" cy="304800"/>
          </a:xfrm>
          <a:prstGeom prst="line">
            <a:avLst/>
          </a:prstGeom>
          <a:noFill/>
          <a:ln w="9525">
            <a:solidFill>
              <a:srgbClr val="00FFCC"/>
            </a:solidFill>
            <a:round/>
            <a:headEnd/>
            <a:tailEnd/>
          </a:ln>
          <a:effectLst/>
        </p:spPr>
        <p:txBody>
          <a:bodyPr wrap="none" anchor="ctr"/>
          <a:lstStyle/>
          <a:p>
            <a:endParaRPr lang="en-IN"/>
          </a:p>
        </p:txBody>
      </p:sp>
      <p:sp>
        <p:nvSpPr>
          <p:cNvPr id="4101" name="Line 5"/>
          <p:cNvSpPr>
            <a:spLocks noChangeShapeType="1"/>
          </p:cNvSpPr>
          <p:nvPr/>
        </p:nvSpPr>
        <p:spPr bwMode="auto">
          <a:xfrm>
            <a:off x="3048000" y="2133600"/>
            <a:ext cx="381000" cy="0"/>
          </a:xfrm>
          <a:prstGeom prst="line">
            <a:avLst/>
          </a:prstGeom>
          <a:noFill/>
          <a:ln w="9525">
            <a:solidFill>
              <a:schemeClr val="tx1"/>
            </a:solidFill>
            <a:round/>
            <a:headEnd/>
            <a:tailEnd/>
          </a:ln>
          <a:effectLst/>
        </p:spPr>
        <p:txBody>
          <a:bodyPr wrap="none" anchor="ctr"/>
          <a:lstStyle/>
          <a:p>
            <a:endParaRPr lang="en-IN"/>
          </a:p>
        </p:txBody>
      </p:sp>
      <p:sp>
        <p:nvSpPr>
          <p:cNvPr id="4102" name="Line 6"/>
          <p:cNvSpPr>
            <a:spLocks noChangeShapeType="1"/>
          </p:cNvSpPr>
          <p:nvPr/>
        </p:nvSpPr>
        <p:spPr bwMode="auto">
          <a:xfrm>
            <a:off x="3048000" y="2133600"/>
            <a:ext cx="381000" cy="685800"/>
          </a:xfrm>
          <a:prstGeom prst="line">
            <a:avLst/>
          </a:prstGeom>
          <a:noFill/>
          <a:ln w="9525">
            <a:solidFill>
              <a:srgbClr val="00FFCC"/>
            </a:solidFill>
            <a:round/>
            <a:headEnd/>
            <a:tailEnd/>
          </a:ln>
          <a:effectLst/>
        </p:spPr>
        <p:txBody>
          <a:bodyPr wrap="none" anchor="ctr"/>
          <a:lstStyle/>
          <a:p>
            <a:endParaRPr lang="en-IN"/>
          </a:p>
        </p:txBody>
      </p:sp>
      <p:sp>
        <p:nvSpPr>
          <p:cNvPr id="4103" name="Line 7"/>
          <p:cNvSpPr>
            <a:spLocks noChangeShapeType="1"/>
          </p:cNvSpPr>
          <p:nvPr/>
        </p:nvSpPr>
        <p:spPr bwMode="auto">
          <a:xfrm>
            <a:off x="5257800" y="1676400"/>
            <a:ext cx="0" cy="1295400"/>
          </a:xfrm>
          <a:prstGeom prst="line">
            <a:avLst/>
          </a:prstGeom>
          <a:noFill/>
          <a:ln w="9525">
            <a:solidFill>
              <a:srgbClr val="00FFCC"/>
            </a:solidFill>
            <a:round/>
            <a:headEnd/>
            <a:tailEnd/>
          </a:ln>
          <a:effectLst/>
        </p:spPr>
        <p:txBody>
          <a:bodyPr wrap="none" anchor="ctr"/>
          <a:lstStyle/>
          <a:p>
            <a:endParaRPr lang="en-IN"/>
          </a:p>
        </p:txBody>
      </p:sp>
      <p:sp>
        <p:nvSpPr>
          <p:cNvPr id="4104" name="Line 8"/>
          <p:cNvSpPr>
            <a:spLocks noChangeShapeType="1"/>
          </p:cNvSpPr>
          <p:nvPr/>
        </p:nvSpPr>
        <p:spPr bwMode="auto">
          <a:xfrm>
            <a:off x="5181600" y="2971800"/>
            <a:ext cx="76200" cy="0"/>
          </a:xfrm>
          <a:prstGeom prst="line">
            <a:avLst/>
          </a:prstGeom>
          <a:noFill/>
          <a:ln w="9525">
            <a:solidFill>
              <a:srgbClr val="00FFCC"/>
            </a:solidFill>
            <a:round/>
            <a:headEnd/>
            <a:tailEnd/>
          </a:ln>
          <a:effectLst/>
        </p:spPr>
        <p:txBody>
          <a:bodyPr wrap="none" anchor="ctr"/>
          <a:lstStyle/>
          <a:p>
            <a:endParaRPr lang="en-IN"/>
          </a:p>
        </p:txBody>
      </p:sp>
      <p:sp>
        <p:nvSpPr>
          <p:cNvPr id="4105" name="Line 9"/>
          <p:cNvSpPr>
            <a:spLocks noChangeShapeType="1"/>
          </p:cNvSpPr>
          <p:nvPr/>
        </p:nvSpPr>
        <p:spPr bwMode="auto">
          <a:xfrm>
            <a:off x="5181600" y="1676400"/>
            <a:ext cx="76200" cy="0"/>
          </a:xfrm>
          <a:prstGeom prst="line">
            <a:avLst/>
          </a:prstGeom>
          <a:noFill/>
          <a:ln w="9525">
            <a:solidFill>
              <a:srgbClr val="00FFCC"/>
            </a:solidFill>
            <a:round/>
            <a:headEnd/>
            <a:tailEnd/>
          </a:ln>
          <a:effectLst/>
        </p:spPr>
        <p:txBody>
          <a:bodyPr wrap="none" anchor="ctr"/>
          <a:lstStyle/>
          <a:p>
            <a:endParaRPr lang="en-IN"/>
          </a:p>
        </p:txBody>
      </p:sp>
      <p:sp>
        <p:nvSpPr>
          <p:cNvPr id="11" name="Footer Placeholder 10"/>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gsd\temp\dip4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123" name="Picture 3" descr="C:\WINDOWS\Desktop\flag.gif"/>
          <p:cNvPicPr>
            <a:picLocks noChangeAspect="1" noChangeArrowheads="1" noCrop="1"/>
          </p:cNvPicPr>
          <p:nvPr/>
        </p:nvPicPr>
        <p:blipFill>
          <a:blip r:embed="rId4"/>
          <a:srcRect/>
          <a:stretch>
            <a:fillRect/>
          </a:stretch>
        </p:blipFill>
        <p:spPr bwMode="auto">
          <a:xfrm flipV="1">
            <a:off x="8229600" y="-76200"/>
            <a:ext cx="914400" cy="914400"/>
          </a:xfrm>
          <a:prstGeom prst="rect">
            <a:avLst/>
          </a:prstGeom>
          <a:noFill/>
        </p:spPr>
      </p:pic>
      <p:sp>
        <p:nvSpPr>
          <p:cNvPr id="5124" name="Rectangle 4"/>
          <p:cNvSpPr>
            <a:spLocks noGrp="1" noChangeArrowheads="1"/>
          </p:cNvSpPr>
          <p:nvPr>
            <p:ph type="title" idx="4294967295"/>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ransition>
    <p:split/>
    <p:sndAc>
      <p:stSnd>
        <p:snd r:embed="rId2" name="CAMERA.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 </a:t>
            </a:r>
          </a:p>
        </p:txBody>
      </p:sp>
      <p:sp>
        <p:nvSpPr>
          <p:cNvPr id="6147" name="Rectangle 3"/>
          <p:cNvSpPr>
            <a:spLocks noGrp="1" noChangeArrowheads="1"/>
          </p:cNvSpPr>
          <p:nvPr>
            <p:ph type="body" idx="1"/>
          </p:nvPr>
        </p:nvSpPr>
        <p:spPr/>
        <p:txBody>
          <a:bodyPr/>
          <a:lstStyle/>
          <a:p>
            <a:pPr>
              <a:buClr>
                <a:schemeClr val="tx1"/>
              </a:buClr>
              <a:buFontTx/>
              <a:buNone/>
            </a:pPr>
            <a:r>
              <a:rPr lang="en-US"/>
              <a:t>Fig. 4</a:t>
            </a:r>
          </a:p>
        </p:txBody>
      </p:sp>
      <p:pic>
        <p:nvPicPr>
          <p:cNvPr id="6148" name="Picture 4" descr="C:\user\temp\SG4.jpg"/>
          <p:cNvPicPr>
            <a:picLocks noChangeAspect="1" noChangeArrowheads="1"/>
          </p:cNvPicPr>
          <p:nvPr/>
        </p:nvPicPr>
        <p:blipFill>
          <a:blip r:embed="rId2"/>
          <a:srcRect/>
          <a:stretch>
            <a:fillRect/>
          </a:stretch>
        </p:blipFill>
        <p:spPr bwMode="auto">
          <a:xfrm>
            <a:off x="914400" y="609600"/>
            <a:ext cx="7239000" cy="5257800"/>
          </a:xfrm>
          <a:prstGeom prst="rect">
            <a:avLst/>
          </a:prstGeom>
          <a:noFill/>
        </p:spPr>
      </p:pic>
      <p:pic>
        <p:nvPicPr>
          <p:cNvPr id="6149" name="Picture 5" descr="C:\WINDOWS\Desktop\flag.gif"/>
          <p:cNvPicPr>
            <a:picLocks noChangeAspect="1" noChangeArrowheads="1" noCrop="1"/>
          </p:cNvPicPr>
          <p:nvPr/>
        </p:nvPicPr>
        <p:blipFill>
          <a:blip r:embed="rId3"/>
          <a:srcRect/>
          <a:stretch>
            <a:fillRect/>
          </a:stretch>
        </p:blipFill>
        <p:spPr bwMode="auto">
          <a:xfrm flipV="1">
            <a:off x="8229600" y="76200"/>
            <a:ext cx="91440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3048000"/>
            <a:ext cx="9144000" cy="4114800"/>
          </a:xfrm>
        </p:spPr>
        <p:txBody>
          <a:bodyPr/>
          <a:lstStyle/>
          <a:p>
            <a:r>
              <a:rPr lang="en-US" sz="2800" dirty="0" smtClean="0"/>
              <a:t>Absorption (A) occurs when radiation (energy) is absorbed into the target while transmission (T) occurs when radiation passes through a target. Reflection (R) occurs when radiation "bounces" off the target and is redirected.</a:t>
            </a:r>
          </a:p>
          <a:p>
            <a:r>
              <a:rPr lang="en-US" sz="2800" dirty="0" smtClean="0"/>
              <a:t>In remote sensing, we are most interested in measuring the radiation reflected from targets. </a:t>
            </a:r>
          </a:p>
          <a:p>
            <a:r>
              <a:rPr lang="en-US" sz="2800" dirty="0" smtClean="0"/>
              <a:t>We refer to two types of reflection </a:t>
            </a:r>
            <a:r>
              <a:rPr lang="en-IN" sz="2800" b="1" dirty="0" smtClean="0"/>
              <a:t>specular reflection and diffuse reflection.</a:t>
            </a:r>
          </a:p>
        </p:txBody>
      </p:sp>
      <p:pic>
        <p:nvPicPr>
          <p:cNvPr id="185346" name="Picture 2"/>
          <p:cNvPicPr>
            <a:picLocks noChangeAspect="1" noChangeArrowheads="1"/>
          </p:cNvPicPr>
          <p:nvPr/>
        </p:nvPicPr>
        <p:blipFill>
          <a:blip r:embed="rId2"/>
          <a:srcRect/>
          <a:stretch>
            <a:fillRect/>
          </a:stretch>
        </p:blipFill>
        <p:spPr bwMode="auto">
          <a:xfrm>
            <a:off x="762000" y="0"/>
            <a:ext cx="7315200" cy="2971800"/>
          </a:xfrm>
          <a:prstGeom prst="rect">
            <a:avLst/>
          </a:prstGeom>
          <a:noFill/>
          <a:ln w="9525">
            <a:noFill/>
            <a:miter lim="800000"/>
            <a:headEnd/>
            <a:tailEnd/>
          </a:ln>
          <a:effectLst/>
        </p:spPr>
      </p:pic>
      <p:sp>
        <p:nvSpPr>
          <p:cNvPr id="5" name="Footer Placeholder 4"/>
          <p:cNvSpPr>
            <a:spLocks noGrp="1"/>
          </p:cNvSpPr>
          <p:nvPr>
            <p:ph type="ftr" sz="quarter" idx="11"/>
          </p:nvPr>
        </p:nvSpPr>
        <p:spPr>
          <a:xfrm>
            <a:off x="5943600" y="6400800"/>
            <a:ext cx="2895600" cy="457200"/>
          </a:xfrm>
        </p:spPr>
        <p:txBody>
          <a:bodyPr/>
          <a:lstStyle/>
          <a:p>
            <a:r>
              <a:rPr lang="en-US" dirty="0" smtClean="0"/>
              <a:t>College of Engineering Trivandrum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981200"/>
            <a:ext cx="8001000" cy="4114800"/>
          </a:xfrm>
        </p:spPr>
        <p:txBody>
          <a:bodyPr/>
          <a:lstStyle/>
          <a:p>
            <a:r>
              <a:rPr lang="en-US" dirty="0" smtClean="0"/>
              <a:t>When a surface is smooth we get </a:t>
            </a:r>
            <a:r>
              <a:rPr lang="en-US" b="1" dirty="0" err="1" smtClean="0"/>
              <a:t>specular</a:t>
            </a:r>
            <a:r>
              <a:rPr lang="en-US" b="1" dirty="0" smtClean="0"/>
              <a:t> or mirror-like reflection where all (or almost all) of </a:t>
            </a:r>
            <a:r>
              <a:rPr lang="en-US" dirty="0" smtClean="0"/>
              <a:t>the energy is directed away from the surface in a single direction. </a:t>
            </a:r>
          </a:p>
          <a:p>
            <a:endParaRPr lang="en-US" b="1" dirty="0" smtClean="0"/>
          </a:p>
          <a:p>
            <a:r>
              <a:rPr lang="en-US" b="1" dirty="0" smtClean="0"/>
              <a:t>Diffuse reflection occurs </a:t>
            </a:r>
            <a:r>
              <a:rPr lang="en-US" dirty="0" smtClean="0"/>
              <a:t>when the surface is rough and the energy is reflected almost uniformly in all directions.</a:t>
            </a:r>
            <a:endParaRPr lang="en-IN"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 </a:t>
            </a:r>
          </a:p>
        </p:txBody>
      </p:sp>
      <p:sp>
        <p:nvSpPr>
          <p:cNvPr id="7171" name="Rectangle 3"/>
          <p:cNvSpPr>
            <a:spLocks noGrp="1" noChangeArrowheads="1"/>
          </p:cNvSpPr>
          <p:nvPr>
            <p:ph type="body" idx="1"/>
          </p:nvPr>
        </p:nvSpPr>
        <p:spPr>
          <a:xfrm>
            <a:off x="609600" y="0"/>
            <a:ext cx="8839200" cy="5181600"/>
          </a:xfrm>
        </p:spPr>
        <p:txBody>
          <a:bodyPr/>
          <a:lstStyle/>
          <a:p>
            <a:pPr>
              <a:buClr>
                <a:schemeClr val="tx1"/>
              </a:buClr>
              <a:buFontTx/>
              <a:buNone/>
            </a:pPr>
            <a:r>
              <a:rPr lang="en-US" sz="2800" b="1" dirty="0">
                <a:solidFill>
                  <a:srgbClr val="99FF33"/>
                </a:solidFill>
              </a:rPr>
              <a:t>Nature of Reflection</a:t>
            </a:r>
            <a:endParaRPr lang="en-US" sz="2400" b="1" dirty="0">
              <a:solidFill>
                <a:srgbClr val="00FFCC"/>
              </a:solidFill>
            </a:endParaRPr>
          </a:p>
          <a:p>
            <a:pPr>
              <a:buClr>
                <a:schemeClr val="tx1"/>
              </a:buClr>
              <a:buFontTx/>
              <a:buNone/>
            </a:pPr>
            <a:endParaRPr lang="en-US" sz="2400" b="1" dirty="0">
              <a:solidFill>
                <a:srgbClr val="00FFCC"/>
              </a:solidFill>
            </a:endParaRPr>
          </a:p>
          <a:p>
            <a:pPr>
              <a:buClr>
                <a:schemeClr val="tx1"/>
              </a:buClr>
              <a:buFontTx/>
              <a:buNone/>
            </a:pPr>
            <a:r>
              <a:rPr lang="en-US" sz="2400" b="1" dirty="0">
                <a:solidFill>
                  <a:srgbClr val="00FFCC"/>
                </a:solidFill>
              </a:rPr>
              <a:t>Depends upon  - the angle of incident of EMR</a:t>
            </a:r>
          </a:p>
          <a:p>
            <a:pPr lvl="2">
              <a:buClr>
                <a:schemeClr val="tx1"/>
              </a:buClr>
              <a:buFontTx/>
              <a:buNone/>
            </a:pPr>
            <a:r>
              <a:rPr lang="en-US" b="1" dirty="0">
                <a:solidFill>
                  <a:srgbClr val="00FFCC"/>
                </a:solidFill>
              </a:rPr>
              <a:t>		  - surface roughness as a function of  wavelength</a:t>
            </a:r>
          </a:p>
          <a:p>
            <a:pPr lvl="2">
              <a:buClr>
                <a:schemeClr val="tx1"/>
              </a:buClr>
              <a:buFontTx/>
              <a:buNone/>
            </a:pPr>
            <a:r>
              <a:rPr lang="en-US" b="1" dirty="0">
                <a:solidFill>
                  <a:srgbClr val="00FFCC"/>
                </a:solidFill>
              </a:rPr>
              <a:t>		  - material on either side of the interface</a:t>
            </a:r>
          </a:p>
          <a:p>
            <a:pPr>
              <a:buClr>
                <a:schemeClr val="tx1"/>
              </a:buClr>
              <a:buFontTx/>
              <a:buNone/>
            </a:pPr>
            <a:r>
              <a:rPr lang="en-US" sz="2400" b="1" dirty="0" smtClean="0">
                <a:solidFill>
                  <a:schemeClr val="tx2">
                    <a:lumMod val="60000"/>
                    <a:lumOff val="40000"/>
                  </a:schemeClr>
                </a:solidFill>
              </a:rPr>
              <a:t>Smooth </a:t>
            </a:r>
            <a:r>
              <a:rPr lang="en-US" sz="2400" b="1" dirty="0">
                <a:solidFill>
                  <a:schemeClr val="tx2">
                    <a:lumMod val="60000"/>
                    <a:lumOff val="40000"/>
                  </a:schemeClr>
                </a:solidFill>
              </a:rPr>
              <a:t>surface </a:t>
            </a:r>
            <a:r>
              <a:rPr lang="en-US" sz="2400" b="1" dirty="0">
                <a:solidFill>
                  <a:srgbClr val="00FFCC"/>
                </a:solidFill>
              </a:rPr>
              <a:t>– surface height variations &lt; 8 </a:t>
            </a:r>
            <a:r>
              <a:rPr lang="en-US" sz="2400" b="1" dirty="0">
                <a:solidFill>
                  <a:srgbClr val="00FFCC"/>
                </a:solidFill>
                <a:sym typeface="Symbol" pitchFamily="18" charset="2"/>
              </a:rPr>
              <a:t></a:t>
            </a:r>
            <a:endParaRPr lang="en-US" sz="2400" b="1" dirty="0">
              <a:solidFill>
                <a:srgbClr val="00FFCC"/>
              </a:solidFill>
            </a:endParaRPr>
          </a:p>
          <a:p>
            <a:pPr>
              <a:buClr>
                <a:schemeClr val="tx1"/>
              </a:buClr>
              <a:buFontTx/>
              <a:buNone/>
            </a:pPr>
            <a:r>
              <a:rPr lang="en-US" sz="2400" b="1" dirty="0">
                <a:solidFill>
                  <a:srgbClr val="00FFCC"/>
                </a:solidFill>
              </a:rPr>
              <a:t>			   -  </a:t>
            </a:r>
            <a:r>
              <a:rPr lang="en-US" sz="2400" b="1" dirty="0" err="1">
                <a:solidFill>
                  <a:srgbClr val="00FFCC"/>
                </a:solidFill>
              </a:rPr>
              <a:t>Specular</a:t>
            </a:r>
            <a:r>
              <a:rPr lang="en-US" sz="2400" b="1" dirty="0">
                <a:solidFill>
                  <a:srgbClr val="00FFCC"/>
                </a:solidFill>
              </a:rPr>
              <a:t> (or mirror like) reflection</a:t>
            </a:r>
            <a:r>
              <a:rPr lang="en-US" dirty="0"/>
              <a:t> </a:t>
            </a:r>
            <a:endParaRPr lang="en-US" dirty="0" smtClean="0"/>
          </a:p>
          <a:p>
            <a:pPr>
              <a:lnSpc>
                <a:spcPct val="90000"/>
              </a:lnSpc>
              <a:buClr>
                <a:schemeClr val="tx1"/>
              </a:buClr>
              <a:buFontTx/>
              <a:buNone/>
            </a:pPr>
            <a:r>
              <a:rPr lang="en-US" sz="2400" b="1" dirty="0" smtClean="0">
                <a:solidFill>
                  <a:schemeClr val="tx2">
                    <a:lumMod val="60000"/>
                    <a:lumOff val="40000"/>
                  </a:schemeClr>
                </a:solidFill>
              </a:rPr>
              <a:t>Rough surface </a:t>
            </a:r>
            <a:r>
              <a:rPr lang="en-US" sz="2400" b="1" dirty="0" smtClean="0">
                <a:solidFill>
                  <a:srgbClr val="00FFCC"/>
                </a:solidFill>
              </a:rPr>
              <a:t>	</a:t>
            </a:r>
          </a:p>
          <a:p>
            <a:pPr>
              <a:lnSpc>
                <a:spcPct val="90000"/>
              </a:lnSpc>
              <a:buClr>
                <a:schemeClr val="tx1"/>
              </a:buClr>
              <a:buFontTx/>
              <a:buNone/>
            </a:pPr>
            <a:r>
              <a:rPr lang="en-US" sz="2400" b="1" dirty="0" smtClean="0">
                <a:solidFill>
                  <a:srgbClr val="00FFCC"/>
                </a:solidFill>
              </a:rPr>
              <a:t>		– surface height variations &gt; 8 </a:t>
            </a:r>
            <a:r>
              <a:rPr lang="en-US" sz="2400" b="1" dirty="0" smtClean="0">
                <a:solidFill>
                  <a:srgbClr val="00FFCC"/>
                </a:solidFill>
                <a:sym typeface="Symbol" pitchFamily="18" charset="2"/>
              </a:rPr>
              <a:t></a:t>
            </a:r>
            <a:endParaRPr lang="en-US" sz="2400" b="1" dirty="0" smtClean="0">
              <a:solidFill>
                <a:srgbClr val="00FFCC"/>
              </a:solidFill>
            </a:endParaRPr>
          </a:p>
          <a:p>
            <a:pPr lvl="2">
              <a:lnSpc>
                <a:spcPct val="90000"/>
              </a:lnSpc>
              <a:buClr>
                <a:schemeClr val="tx1"/>
              </a:buClr>
              <a:buFontTx/>
              <a:buNone/>
            </a:pPr>
            <a:r>
              <a:rPr lang="en-US" b="1" dirty="0" smtClean="0">
                <a:solidFill>
                  <a:srgbClr val="00FFCC"/>
                </a:solidFill>
              </a:rPr>
              <a:t>- diffuse reflection – (</a:t>
            </a:r>
            <a:r>
              <a:rPr lang="en-US" b="1" dirty="0" err="1" smtClean="0">
                <a:solidFill>
                  <a:srgbClr val="00FFCC"/>
                </a:solidFill>
              </a:rPr>
              <a:t>Lambertian</a:t>
            </a:r>
            <a:r>
              <a:rPr lang="en-US" b="1" dirty="0" smtClean="0">
                <a:solidFill>
                  <a:srgbClr val="00FFCC"/>
                </a:solidFill>
              </a:rPr>
              <a:t>)</a:t>
            </a:r>
          </a:p>
          <a:p>
            <a:pPr lvl="2">
              <a:lnSpc>
                <a:spcPct val="90000"/>
              </a:lnSpc>
              <a:buClr>
                <a:schemeClr val="tx1"/>
              </a:buClr>
              <a:buFontTx/>
              <a:buNone/>
            </a:pPr>
            <a:r>
              <a:rPr lang="en-US" b="1" dirty="0" smtClean="0">
                <a:solidFill>
                  <a:srgbClr val="00FFCC"/>
                </a:solidFill>
              </a:rPr>
              <a:t>- reflection is scattered and equal in all direction</a:t>
            </a:r>
          </a:p>
          <a:p>
            <a:pPr lvl="2">
              <a:lnSpc>
                <a:spcPct val="90000"/>
              </a:lnSpc>
              <a:buClr>
                <a:schemeClr val="tx1"/>
              </a:buClr>
              <a:buFontTx/>
              <a:buNone/>
            </a:pPr>
            <a:r>
              <a:rPr lang="en-US" b="1" dirty="0" smtClean="0">
                <a:solidFill>
                  <a:srgbClr val="00FFCC"/>
                </a:solidFill>
              </a:rPr>
              <a:t>- contains information on the </a:t>
            </a:r>
            <a:r>
              <a:rPr lang="en-US" b="1" dirty="0" err="1" smtClean="0">
                <a:solidFill>
                  <a:srgbClr val="00FFCC"/>
                </a:solidFill>
              </a:rPr>
              <a:t>colour</a:t>
            </a:r>
            <a:r>
              <a:rPr lang="en-US" b="1" dirty="0" smtClean="0">
                <a:solidFill>
                  <a:srgbClr val="00FFCC"/>
                </a:solidFill>
              </a:rPr>
              <a:t> of reflecting surface</a:t>
            </a:r>
          </a:p>
          <a:p>
            <a:pPr>
              <a:lnSpc>
                <a:spcPct val="90000"/>
              </a:lnSpc>
              <a:buClr>
                <a:schemeClr val="tx1"/>
              </a:buClr>
              <a:buFontTx/>
              <a:buNone/>
            </a:pPr>
            <a:endParaRPr lang="en-US" sz="2400" b="1" dirty="0" smtClean="0">
              <a:solidFill>
                <a:srgbClr val="00FFCC"/>
              </a:solidFill>
            </a:endParaRPr>
          </a:p>
          <a:p>
            <a:pPr>
              <a:lnSpc>
                <a:spcPct val="90000"/>
              </a:lnSpc>
              <a:buClr>
                <a:schemeClr val="tx1"/>
              </a:buClr>
              <a:buFontTx/>
              <a:buNone/>
            </a:pPr>
            <a:r>
              <a:rPr lang="en-US" sz="2400" b="1" dirty="0" smtClean="0">
                <a:solidFill>
                  <a:srgbClr val="00FFCC"/>
                </a:solidFill>
              </a:rPr>
              <a:t>In remote sensing “diffuse reflectance” is measured</a:t>
            </a:r>
            <a:endParaRPr lang="en-US" dirty="0"/>
          </a:p>
        </p:txBody>
      </p:sp>
      <p:sp>
        <p:nvSpPr>
          <p:cNvPr id="5" name="Footer Placeholder 4"/>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 </a:t>
            </a:r>
          </a:p>
        </p:txBody>
      </p:sp>
      <p:sp>
        <p:nvSpPr>
          <p:cNvPr id="10243" name="Rectangle 3"/>
          <p:cNvSpPr>
            <a:spLocks noGrp="1" noChangeArrowheads="1"/>
          </p:cNvSpPr>
          <p:nvPr>
            <p:ph type="body" idx="1"/>
          </p:nvPr>
        </p:nvSpPr>
        <p:spPr>
          <a:xfrm>
            <a:off x="381000" y="533400"/>
            <a:ext cx="8382000" cy="5562600"/>
          </a:xfrm>
        </p:spPr>
        <p:txBody>
          <a:bodyPr/>
          <a:lstStyle/>
          <a:p>
            <a:pPr>
              <a:buClr>
                <a:schemeClr val="tx1"/>
              </a:buClr>
              <a:buFontTx/>
              <a:buNone/>
            </a:pPr>
            <a:r>
              <a:rPr lang="en-US" sz="2800" b="1" dirty="0">
                <a:solidFill>
                  <a:srgbClr val="99FF33"/>
                </a:solidFill>
              </a:rPr>
              <a:t>CONCEPT OF SIGNATURE</a:t>
            </a:r>
            <a:endParaRPr lang="en-US" sz="2800" b="1" dirty="0">
              <a:solidFill>
                <a:srgbClr val="00FFCC"/>
              </a:solidFill>
            </a:endParaRPr>
          </a:p>
          <a:p>
            <a:pPr>
              <a:buClr>
                <a:schemeClr val="tx1"/>
              </a:buClr>
              <a:buFontTx/>
              <a:buNone/>
            </a:pPr>
            <a:endParaRPr lang="en-US" sz="2400" dirty="0">
              <a:solidFill>
                <a:srgbClr val="00FFCC"/>
              </a:solidFill>
            </a:endParaRPr>
          </a:p>
          <a:p>
            <a:pPr>
              <a:buClr>
                <a:schemeClr val="tx1"/>
              </a:buClr>
              <a:buFontTx/>
              <a:buNone/>
            </a:pPr>
            <a:r>
              <a:rPr lang="en-US" sz="2400" b="1" dirty="0">
                <a:solidFill>
                  <a:srgbClr val="00FFCC"/>
                </a:solidFill>
              </a:rPr>
              <a:t>	Reflectance characteristics of earth surface features are quantified by measuring the portion of the incident energy that is reflected</a:t>
            </a:r>
          </a:p>
          <a:p>
            <a:pPr>
              <a:buClr>
                <a:schemeClr val="tx1"/>
              </a:buClr>
              <a:buFontTx/>
              <a:buNone/>
            </a:pPr>
            <a:r>
              <a:rPr lang="en-US" sz="2400" b="1" dirty="0">
                <a:solidFill>
                  <a:srgbClr val="00FFCC"/>
                </a:solidFill>
              </a:rPr>
              <a:t>				Energy of wave length (</a:t>
            </a:r>
            <a:r>
              <a:rPr lang="en-US" sz="2400" b="1" dirty="0">
                <a:solidFill>
                  <a:srgbClr val="00FFCC"/>
                </a:solidFill>
                <a:sym typeface="Symbol" pitchFamily="18" charset="2"/>
              </a:rPr>
              <a:t></a:t>
            </a:r>
            <a:r>
              <a:rPr lang="en-US" sz="2400" b="1" dirty="0">
                <a:solidFill>
                  <a:srgbClr val="00FFCC"/>
                </a:solidFill>
              </a:rPr>
              <a:t>) reflected</a:t>
            </a:r>
          </a:p>
          <a:p>
            <a:pPr>
              <a:buClr>
                <a:schemeClr val="tx1"/>
              </a:buClr>
              <a:buFontTx/>
              <a:buNone/>
            </a:pPr>
            <a:r>
              <a:rPr lang="en-US" sz="2400" b="1" dirty="0">
                <a:solidFill>
                  <a:srgbClr val="00FFCC"/>
                </a:solidFill>
              </a:rPr>
              <a:t>Spectral reflectance = 					 x 100</a:t>
            </a:r>
          </a:p>
          <a:p>
            <a:pPr>
              <a:buClr>
                <a:schemeClr val="tx1"/>
              </a:buClr>
              <a:buFontTx/>
              <a:buNone/>
            </a:pPr>
            <a:r>
              <a:rPr lang="en-US" sz="2400" b="1" dirty="0">
                <a:solidFill>
                  <a:srgbClr val="00FFCC"/>
                </a:solidFill>
              </a:rPr>
              <a:t>				Energy of wave length (</a:t>
            </a:r>
            <a:r>
              <a:rPr lang="en-US" sz="2400" b="1" dirty="0">
                <a:solidFill>
                  <a:srgbClr val="00FFCC"/>
                </a:solidFill>
                <a:sym typeface="Symbol" pitchFamily="18" charset="2"/>
              </a:rPr>
              <a:t></a:t>
            </a:r>
            <a:r>
              <a:rPr lang="en-US" sz="2400" b="1" dirty="0">
                <a:solidFill>
                  <a:srgbClr val="00FFCC"/>
                </a:solidFill>
              </a:rPr>
              <a:t>) incident</a:t>
            </a:r>
          </a:p>
          <a:p>
            <a:pPr>
              <a:buClr>
                <a:schemeClr val="tx1"/>
              </a:buClr>
              <a:buFontTx/>
              <a:buNone/>
            </a:pPr>
            <a:endParaRPr lang="en-US" sz="2400" b="1" dirty="0">
              <a:solidFill>
                <a:srgbClr val="00FFCC"/>
              </a:solidFill>
            </a:endParaRPr>
          </a:p>
          <a:p>
            <a:pPr>
              <a:buClr>
                <a:schemeClr val="tx1"/>
              </a:buClr>
              <a:buFontTx/>
              <a:buNone/>
            </a:pPr>
            <a:r>
              <a:rPr lang="en-US" sz="2400" b="1" dirty="0">
                <a:solidFill>
                  <a:srgbClr val="00FFCC"/>
                </a:solidFill>
              </a:rPr>
              <a:t>The spectral response = spectral signature</a:t>
            </a:r>
            <a:endParaRPr lang="en-US" sz="2400" b="1" dirty="0"/>
          </a:p>
        </p:txBody>
      </p:sp>
      <p:sp>
        <p:nvSpPr>
          <p:cNvPr id="10245" name="Line 5"/>
          <p:cNvSpPr>
            <a:spLocks noChangeShapeType="1"/>
          </p:cNvSpPr>
          <p:nvPr/>
        </p:nvSpPr>
        <p:spPr bwMode="auto">
          <a:xfrm>
            <a:off x="3352800" y="3276600"/>
            <a:ext cx="4343400" cy="0"/>
          </a:xfrm>
          <a:prstGeom prst="line">
            <a:avLst/>
          </a:prstGeom>
          <a:noFill/>
          <a:ln w="9525">
            <a:solidFill>
              <a:srgbClr val="00FFCC"/>
            </a:solidFill>
            <a:round/>
            <a:headEnd/>
            <a:tailEnd/>
          </a:ln>
          <a:effectLst/>
        </p:spPr>
        <p:txBody>
          <a:bodyPr/>
          <a:lstStyle/>
          <a:p>
            <a:endParaRPr lang="en-IN"/>
          </a:p>
        </p:txBody>
      </p:sp>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 </a:t>
            </a:r>
          </a:p>
        </p:txBody>
      </p:sp>
      <p:sp>
        <p:nvSpPr>
          <p:cNvPr id="13315" name="Rectangle 3"/>
          <p:cNvSpPr>
            <a:spLocks noGrp="1" noChangeArrowheads="1"/>
          </p:cNvSpPr>
          <p:nvPr>
            <p:ph type="body" idx="1"/>
          </p:nvPr>
        </p:nvSpPr>
        <p:spPr>
          <a:xfrm>
            <a:off x="685800" y="609600"/>
            <a:ext cx="7772400" cy="5486400"/>
          </a:xfrm>
        </p:spPr>
        <p:txBody>
          <a:bodyPr/>
          <a:lstStyle/>
          <a:p>
            <a:pPr marL="0" indent="0">
              <a:buFontTx/>
              <a:buNone/>
            </a:pPr>
            <a:r>
              <a:rPr lang="en-US" sz="2400" b="1" dirty="0">
                <a:solidFill>
                  <a:srgbClr val="FFFF99"/>
                </a:solidFill>
              </a:rPr>
              <a:t>A graph of the spectral reflectance of an object as a function of wavelength is called Spectral Reflectance Curve.</a:t>
            </a:r>
          </a:p>
          <a:p>
            <a:pPr marL="0" indent="0">
              <a:buFontTx/>
              <a:buNone/>
            </a:pPr>
            <a:endParaRPr lang="en-US" sz="2400" b="1" dirty="0">
              <a:solidFill>
                <a:srgbClr val="FFFF99"/>
              </a:solidFill>
            </a:endParaRPr>
          </a:p>
          <a:p>
            <a:pPr marL="0" indent="0">
              <a:buClr>
                <a:schemeClr val="tx1"/>
              </a:buClr>
              <a:buFontTx/>
              <a:buNone/>
            </a:pPr>
            <a:r>
              <a:rPr lang="en-US" sz="2400" b="1" dirty="0">
                <a:solidFill>
                  <a:srgbClr val="00FFCC"/>
                </a:solidFill>
              </a:rPr>
              <a:t>Spectral reflectance curves	 	</a:t>
            </a:r>
          </a:p>
          <a:p>
            <a:pPr marL="0" indent="0">
              <a:buClr>
                <a:schemeClr val="tx1"/>
              </a:buClr>
              <a:buFontTx/>
              <a:buNone/>
            </a:pPr>
            <a:r>
              <a:rPr lang="en-US" sz="2400" b="1" dirty="0">
                <a:solidFill>
                  <a:srgbClr val="00FFCC"/>
                </a:solidFill>
              </a:rPr>
              <a:t>spectral </a:t>
            </a:r>
            <a:r>
              <a:rPr lang="en-US" sz="2400" b="1" dirty="0" err="1">
                <a:solidFill>
                  <a:srgbClr val="00FFCC"/>
                </a:solidFill>
              </a:rPr>
              <a:t>emittance</a:t>
            </a:r>
            <a:r>
              <a:rPr lang="en-US" sz="2400" b="1" dirty="0">
                <a:solidFill>
                  <a:srgbClr val="00FFCC"/>
                </a:solidFill>
              </a:rPr>
              <a:t>  curves 	 	 often referred to as 	 </a:t>
            </a:r>
            <a:r>
              <a:rPr lang="en-US" sz="2400" b="1" dirty="0" smtClean="0">
                <a:solidFill>
                  <a:srgbClr val="00FFCC"/>
                </a:solidFill>
              </a:rPr>
              <a:t>					‘</a:t>
            </a:r>
            <a:r>
              <a:rPr lang="en-US" sz="2400" b="1" dirty="0">
                <a:solidFill>
                  <a:srgbClr val="00FFCC"/>
                </a:solidFill>
              </a:rPr>
              <a:t>Spectral signature’</a:t>
            </a:r>
          </a:p>
          <a:p>
            <a:pPr marL="0" indent="0">
              <a:buClr>
                <a:schemeClr val="tx1"/>
              </a:buClr>
              <a:buFontTx/>
              <a:buNone/>
            </a:pPr>
            <a:endParaRPr lang="en-US" sz="2400" b="1" dirty="0">
              <a:solidFill>
                <a:srgbClr val="00FFCC"/>
              </a:solidFill>
            </a:endParaRPr>
          </a:p>
          <a:p>
            <a:pPr marL="0" indent="0">
              <a:buClr>
                <a:schemeClr val="tx1"/>
              </a:buClr>
              <a:buFontTx/>
              <a:buNone/>
            </a:pPr>
            <a:endParaRPr lang="en-US" sz="2400" b="1" dirty="0">
              <a:solidFill>
                <a:srgbClr val="00FFCC"/>
              </a:solidFill>
            </a:endParaRPr>
          </a:p>
          <a:p>
            <a:pPr marL="0" indent="0">
              <a:buClr>
                <a:schemeClr val="tx1"/>
              </a:buClr>
              <a:buFontTx/>
              <a:buNone/>
            </a:pPr>
            <a:r>
              <a:rPr lang="en-US" sz="2400" b="1" dirty="0">
                <a:solidFill>
                  <a:srgbClr val="00FFCC"/>
                </a:solidFill>
              </a:rPr>
              <a:t>Spectral reflectance 		– responsible for </a:t>
            </a:r>
            <a:r>
              <a:rPr lang="en-US" sz="2400" b="1" dirty="0" err="1">
                <a:solidFill>
                  <a:srgbClr val="00FFCC"/>
                </a:solidFill>
              </a:rPr>
              <a:t>colour</a:t>
            </a:r>
            <a:r>
              <a:rPr lang="en-US" sz="2400" b="1" dirty="0">
                <a:solidFill>
                  <a:srgbClr val="00FFCC"/>
                </a:solidFill>
              </a:rPr>
              <a:t> or 					   tone in visible band</a:t>
            </a:r>
          </a:p>
          <a:p>
            <a:pPr marL="0" indent="0">
              <a:buClr>
                <a:schemeClr val="tx1"/>
              </a:buClr>
              <a:buFontTx/>
              <a:buNone/>
            </a:pPr>
            <a:endParaRPr lang="en-US" sz="2400" b="1" dirty="0">
              <a:solidFill>
                <a:srgbClr val="00FFCC"/>
              </a:solidFill>
            </a:endParaRPr>
          </a:p>
          <a:p>
            <a:pPr marL="0" indent="0"/>
            <a:endParaRPr lang="en-US" dirty="0">
              <a:solidFill>
                <a:srgbClr val="00FFCC"/>
              </a:solidFill>
            </a:endParaRPr>
          </a:p>
        </p:txBody>
      </p:sp>
      <p:sp>
        <p:nvSpPr>
          <p:cNvPr id="13316" name="Line 4"/>
          <p:cNvSpPr>
            <a:spLocks noChangeShapeType="1"/>
          </p:cNvSpPr>
          <p:nvPr/>
        </p:nvSpPr>
        <p:spPr bwMode="auto">
          <a:xfrm>
            <a:off x="5257800" y="2209800"/>
            <a:ext cx="0" cy="1752600"/>
          </a:xfrm>
          <a:prstGeom prst="line">
            <a:avLst/>
          </a:prstGeom>
          <a:noFill/>
          <a:ln w="9525">
            <a:solidFill>
              <a:srgbClr val="00FFCC"/>
            </a:solidFill>
            <a:round/>
            <a:headEnd/>
            <a:tailEnd/>
          </a:ln>
          <a:effectLst/>
        </p:spPr>
        <p:txBody>
          <a:bodyPr wrap="none" anchor="ctr"/>
          <a:lstStyle/>
          <a:p>
            <a:endParaRPr lang="en-IN"/>
          </a:p>
        </p:txBody>
      </p:sp>
      <p:sp>
        <p:nvSpPr>
          <p:cNvPr id="13317" name="Line 5"/>
          <p:cNvSpPr>
            <a:spLocks noChangeShapeType="1"/>
          </p:cNvSpPr>
          <p:nvPr/>
        </p:nvSpPr>
        <p:spPr bwMode="auto">
          <a:xfrm flipH="1">
            <a:off x="4800600" y="3962400"/>
            <a:ext cx="457200" cy="0"/>
          </a:xfrm>
          <a:prstGeom prst="line">
            <a:avLst/>
          </a:prstGeom>
          <a:noFill/>
          <a:ln w="9525">
            <a:solidFill>
              <a:srgbClr val="00FFCC"/>
            </a:solidFill>
            <a:round/>
            <a:headEnd/>
            <a:tailEnd/>
          </a:ln>
          <a:effectLst/>
        </p:spPr>
        <p:txBody>
          <a:bodyPr wrap="none" anchor="ctr"/>
          <a:lstStyle/>
          <a:p>
            <a:endParaRPr lang="en-IN"/>
          </a:p>
        </p:txBody>
      </p:sp>
      <p:sp>
        <p:nvSpPr>
          <p:cNvPr id="13318" name="Line 6"/>
          <p:cNvSpPr>
            <a:spLocks noChangeShapeType="1"/>
          </p:cNvSpPr>
          <p:nvPr/>
        </p:nvSpPr>
        <p:spPr bwMode="auto">
          <a:xfrm flipH="1">
            <a:off x="4876800" y="2209800"/>
            <a:ext cx="381000" cy="0"/>
          </a:xfrm>
          <a:prstGeom prst="line">
            <a:avLst/>
          </a:prstGeom>
          <a:noFill/>
          <a:ln w="9525">
            <a:solidFill>
              <a:srgbClr val="00FFCC"/>
            </a:solidFill>
            <a:round/>
            <a:headEnd/>
            <a:tailEnd/>
          </a:ln>
          <a:effectLst/>
        </p:spPr>
        <p:txBody>
          <a:bodyPr wrap="none" anchor="ctr"/>
          <a:lstStyle/>
          <a:p>
            <a:endParaRPr lang="en-IN"/>
          </a:p>
        </p:txBody>
      </p:sp>
      <p:pic>
        <p:nvPicPr>
          <p:cNvPr id="13319" name="Picture 7" descr="C:\WINDOWS\Desktop\flag.gif"/>
          <p:cNvPicPr>
            <a:picLocks noChangeAspect="1" noChangeArrowheads="1" noCrop="1"/>
          </p:cNvPicPr>
          <p:nvPr/>
        </p:nvPicPr>
        <p:blipFill>
          <a:blip r:embed="rId2"/>
          <a:srcRect/>
          <a:stretch>
            <a:fillRect/>
          </a:stretch>
        </p:blipFill>
        <p:spPr bwMode="auto">
          <a:xfrm flipV="1">
            <a:off x="8229600" y="76200"/>
            <a:ext cx="914400" cy="914400"/>
          </a:xfrm>
          <a:prstGeom prst="rect">
            <a:avLst/>
          </a:prstGeom>
          <a:noFill/>
        </p:spPr>
      </p:pic>
      <p:sp>
        <p:nvSpPr>
          <p:cNvPr id="8" name="Footer Placeholder 7"/>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743200" y="381000"/>
            <a:ext cx="6096000" cy="1143000"/>
          </a:xfrm>
          <a:noFill/>
          <a:ln/>
        </p:spPr>
        <p:txBody>
          <a:bodyPr/>
          <a:lstStyle/>
          <a:p>
            <a:r>
              <a:rPr lang="en-US" sz="4800" i="1"/>
              <a:t>ADVANTAGES OF REMOTE SENSING</a:t>
            </a:r>
            <a:endParaRPr lang="en-US"/>
          </a:p>
        </p:txBody>
      </p:sp>
      <p:sp>
        <p:nvSpPr>
          <p:cNvPr id="257027" name="Rectangle 3"/>
          <p:cNvSpPr>
            <a:spLocks noGrp="1" noChangeArrowheads="1"/>
          </p:cNvSpPr>
          <p:nvPr>
            <p:ph type="body" idx="1"/>
          </p:nvPr>
        </p:nvSpPr>
        <p:spPr>
          <a:noFill/>
          <a:ln/>
        </p:spPr>
        <p:txBody>
          <a:bodyPr lIns="92075" tIns="46038" rIns="92075" bIns="46038"/>
          <a:lstStyle/>
          <a:p>
            <a:pPr>
              <a:lnSpc>
                <a:spcPct val="90000"/>
              </a:lnSpc>
              <a:buClr>
                <a:schemeClr val="accent1"/>
              </a:buClr>
            </a:pPr>
            <a:r>
              <a:rPr lang="en-US" sz="2800">
                <a:solidFill>
                  <a:srgbClr val="FFFF00"/>
                </a:solidFill>
              </a:rPr>
              <a:t>Better &amp; Faster</a:t>
            </a:r>
          </a:p>
          <a:p>
            <a:pPr>
              <a:lnSpc>
                <a:spcPct val="90000"/>
              </a:lnSpc>
              <a:buClr>
                <a:schemeClr val="accent1"/>
              </a:buClr>
            </a:pPr>
            <a:r>
              <a:rPr lang="en-US" sz="2800">
                <a:solidFill>
                  <a:srgbClr val="FFFF00"/>
                </a:solidFill>
              </a:rPr>
              <a:t>Large Area Coverage</a:t>
            </a:r>
          </a:p>
          <a:p>
            <a:pPr>
              <a:lnSpc>
                <a:spcPct val="90000"/>
              </a:lnSpc>
              <a:buClr>
                <a:schemeClr val="accent1"/>
              </a:buClr>
            </a:pPr>
            <a:r>
              <a:rPr lang="en-US" sz="2800">
                <a:solidFill>
                  <a:srgbClr val="FFFF00"/>
                </a:solidFill>
              </a:rPr>
              <a:t>Synoptic &amp; Repetitive Global Coverage</a:t>
            </a:r>
          </a:p>
          <a:p>
            <a:pPr>
              <a:lnSpc>
                <a:spcPct val="90000"/>
              </a:lnSpc>
              <a:buClr>
                <a:schemeClr val="accent1"/>
              </a:buClr>
            </a:pPr>
            <a:r>
              <a:rPr lang="en-US" sz="2800">
                <a:solidFill>
                  <a:srgbClr val="FFFF00"/>
                </a:solidFill>
              </a:rPr>
              <a:t>Data Acquisition </a:t>
            </a:r>
          </a:p>
          <a:p>
            <a:pPr>
              <a:lnSpc>
                <a:spcPct val="90000"/>
              </a:lnSpc>
              <a:buClr>
                <a:schemeClr val="accent1"/>
              </a:buClr>
              <a:buFont typeface="Wingdings" pitchFamily="2" charset="2"/>
              <a:buNone/>
            </a:pPr>
            <a:r>
              <a:rPr lang="en-US" sz="2800">
                <a:solidFill>
                  <a:srgbClr val="FFFF00"/>
                </a:solidFill>
              </a:rPr>
              <a:t>		- over Inaccessible Area</a:t>
            </a:r>
          </a:p>
          <a:p>
            <a:pPr>
              <a:lnSpc>
                <a:spcPct val="90000"/>
              </a:lnSpc>
              <a:buClr>
                <a:schemeClr val="accent1"/>
              </a:buClr>
              <a:buFont typeface="Wingdings" pitchFamily="2" charset="2"/>
              <a:buNone/>
            </a:pPr>
            <a:r>
              <a:rPr lang="en-US" sz="2800">
                <a:solidFill>
                  <a:srgbClr val="FFFF00"/>
                </a:solidFill>
              </a:rPr>
              <a:t>		- at Multiple Heights</a:t>
            </a:r>
          </a:p>
          <a:p>
            <a:pPr>
              <a:lnSpc>
                <a:spcPct val="90000"/>
              </a:lnSpc>
              <a:buClr>
                <a:schemeClr val="accent1"/>
              </a:buClr>
            </a:pPr>
            <a:r>
              <a:rPr lang="en-US" sz="2800">
                <a:solidFill>
                  <a:srgbClr val="FFFF00"/>
                </a:solidFill>
              </a:rPr>
              <a:t>Multidisciplinary Utility</a:t>
            </a:r>
          </a:p>
          <a:p>
            <a:pPr>
              <a:lnSpc>
                <a:spcPct val="90000"/>
              </a:lnSpc>
              <a:buClr>
                <a:schemeClr val="accent1"/>
              </a:buClr>
            </a:pPr>
            <a:r>
              <a:rPr lang="en-US" sz="2800">
                <a:solidFill>
                  <a:srgbClr val="FFFF00"/>
                </a:solidFill>
              </a:rPr>
              <a:t>Digital Data Compatibility</a:t>
            </a:r>
          </a:p>
          <a:p>
            <a:pPr>
              <a:lnSpc>
                <a:spcPct val="90000"/>
              </a:lnSpc>
              <a:buClr>
                <a:schemeClr val="accent1"/>
              </a:buClr>
            </a:pPr>
            <a:r>
              <a:rPr lang="en-US" sz="2800">
                <a:solidFill>
                  <a:srgbClr val="FFFF00"/>
                </a:solidFill>
              </a:rPr>
              <a:t>Economical &amp; Efficient Technology</a:t>
            </a:r>
            <a:endParaRPr lang="en-US">
              <a:solidFill>
                <a:srgbClr val="FFFF00"/>
              </a:solidFill>
            </a:endParaRPr>
          </a:p>
        </p:txBody>
      </p:sp>
      <p:pic>
        <p:nvPicPr>
          <p:cNvPr id="257028" name="Picture 4" descr="C:\WINDOWS\Desktop\flag.gif"/>
          <p:cNvPicPr>
            <a:picLocks noChangeAspect="1" noChangeArrowheads="1" noCrop="1"/>
          </p:cNvPicPr>
          <p:nvPr/>
        </p:nvPicPr>
        <p:blipFill>
          <a:blip r:embed="rId3"/>
          <a:srcRect/>
          <a:stretch>
            <a:fillRect/>
          </a:stretch>
        </p:blipFill>
        <p:spPr bwMode="auto">
          <a:xfrm flipV="1">
            <a:off x="0" y="0"/>
            <a:ext cx="914400" cy="914400"/>
          </a:xfrm>
          <a:prstGeom prst="rect">
            <a:avLst/>
          </a:prstGeom>
          <a:noFill/>
        </p:spPr>
      </p:pic>
      <p:sp>
        <p:nvSpPr>
          <p:cNvPr id="5" name="Footer Placeholder 4"/>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effectLst>
                  <a:outerShdw blurRad="38100" dist="38100" dir="2700000" algn="tl">
                    <a:srgbClr val="FFFFFF"/>
                  </a:outerShdw>
                </a:effectLst>
              </a:rPr>
              <a:t> </a:t>
            </a:r>
          </a:p>
        </p:txBody>
      </p:sp>
      <p:sp>
        <p:nvSpPr>
          <p:cNvPr id="251907" name="Rectangle 3"/>
          <p:cNvSpPr>
            <a:spLocks noGrp="1" noChangeArrowheads="1"/>
          </p:cNvSpPr>
          <p:nvPr>
            <p:ph type="body" idx="1"/>
          </p:nvPr>
        </p:nvSpPr>
        <p:spPr/>
        <p:txBody>
          <a:bodyPr/>
          <a:lstStyle/>
          <a:p>
            <a:r>
              <a:rPr lang="en-US"/>
              <a:t> </a:t>
            </a:r>
          </a:p>
        </p:txBody>
      </p:sp>
      <p:pic>
        <p:nvPicPr>
          <p:cNvPr id="251908" name="Picture 4" descr="D:\user\gsd\temp\gsd10.jpg"/>
          <p:cNvPicPr>
            <a:picLocks noChangeAspect="1" noChangeArrowheads="1"/>
          </p:cNvPicPr>
          <p:nvPr/>
        </p:nvPicPr>
        <p:blipFill>
          <a:blip r:embed="rId3"/>
          <a:srcRect/>
          <a:stretch>
            <a:fillRect/>
          </a:stretch>
        </p:blipFill>
        <p:spPr bwMode="auto">
          <a:xfrm>
            <a:off x="838200" y="30163"/>
            <a:ext cx="7620000" cy="6827837"/>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ransition>
    <p:split/>
    <p:sndAc>
      <p:stSnd>
        <p:snd r:embed="rId2" name="CAMERA.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 </a:t>
            </a:r>
          </a:p>
        </p:txBody>
      </p:sp>
      <p:sp>
        <p:nvSpPr>
          <p:cNvPr id="11267" name="Rectangle 3"/>
          <p:cNvSpPr>
            <a:spLocks noGrp="1" noChangeArrowheads="1"/>
          </p:cNvSpPr>
          <p:nvPr>
            <p:ph type="body" idx="1"/>
          </p:nvPr>
        </p:nvSpPr>
        <p:spPr>
          <a:xfrm>
            <a:off x="685800" y="762000"/>
            <a:ext cx="7772400" cy="5334000"/>
          </a:xfrm>
        </p:spPr>
        <p:txBody>
          <a:bodyPr/>
          <a:lstStyle/>
          <a:p>
            <a:pPr>
              <a:buFontTx/>
              <a:buNone/>
            </a:pPr>
            <a:r>
              <a:rPr lang="en-US"/>
              <a:t> </a:t>
            </a:r>
          </a:p>
        </p:txBody>
      </p:sp>
      <p:pic>
        <p:nvPicPr>
          <p:cNvPr id="11268" name="Picture 4" descr="D:\user\gsd\ceap\fig28.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 </a:t>
            </a:r>
          </a:p>
        </p:txBody>
      </p:sp>
      <p:sp>
        <p:nvSpPr>
          <p:cNvPr id="12291" name="Rectangle 3"/>
          <p:cNvSpPr>
            <a:spLocks noGrp="1" noChangeArrowheads="1"/>
          </p:cNvSpPr>
          <p:nvPr>
            <p:ph type="body" idx="1"/>
          </p:nvPr>
        </p:nvSpPr>
        <p:spPr/>
        <p:txBody>
          <a:bodyPr/>
          <a:lstStyle/>
          <a:p>
            <a:pPr>
              <a:buClr>
                <a:schemeClr val="tx1"/>
              </a:buClr>
              <a:buFontTx/>
              <a:buNone/>
            </a:pPr>
            <a:r>
              <a:rPr lang="en-US"/>
              <a:t>Fig 6</a:t>
            </a:r>
          </a:p>
        </p:txBody>
      </p:sp>
      <p:pic>
        <p:nvPicPr>
          <p:cNvPr id="12292" name="Picture 4" descr="C:\user\temp\SG6.jpg"/>
          <p:cNvPicPr>
            <a:picLocks noChangeAspect="1" noChangeArrowheads="1"/>
          </p:cNvPicPr>
          <p:nvPr/>
        </p:nvPicPr>
        <p:blipFill>
          <a:blip r:embed="rId2"/>
          <a:srcRect/>
          <a:stretch>
            <a:fillRect/>
          </a:stretch>
        </p:blipFill>
        <p:spPr bwMode="auto">
          <a:xfrm>
            <a:off x="381000" y="304800"/>
            <a:ext cx="8382000" cy="5735638"/>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4114800"/>
          </a:xfrm>
        </p:spPr>
        <p:txBody>
          <a:bodyPr/>
          <a:lstStyle/>
          <a:p>
            <a:pPr algn="just"/>
            <a:r>
              <a:rPr lang="en-US" sz="2400" b="1" dirty="0" smtClean="0"/>
              <a:t>Leaves/vegetation: </a:t>
            </a:r>
            <a:r>
              <a:rPr lang="en-IN" sz="2400" dirty="0" smtClean="0"/>
              <a:t>chlorophyll strongly absorbs </a:t>
            </a:r>
            <a:r>
              <a:rPr lang="en-US" sz="2400" dirty="0" smtClean="0"/>
              <a:t>radiation in the red and blue </a:t>
            </a:r>
            <a:r>
              <a:rPr lang="en-IN" sz="2400" dirty="0" smtClean="0"/>
              <a:t>wavelengths but reflects green wavelengths. </a:t>
            </a:r>
          </a:p>
          <a:p>
            <a:pPr algn="just"/>
            <a:r>
              <a:rPr lang="en-IN" sz="2400" dirty="0" smtClean="0"/>
              <a:t>Leaves appear "greenest“ </a:t>
            </a:r>
            <a:r>
              <a:rPr lang="en-US" sz="2400" dirty="0" smtClean="0"/>
              <a:t>to us in the summer, when chlorophyll content is at its maximum. </a:t>
            </a:r>
          </a:p>
          <a:p>
            <a:pPr algn="just"/>
            <a:r>
              <a:rPr lang="en-US" sz="2400" dirty="0" smtClean="0"/>
              <a:t>In autumn, there is less chlorophyll in the leaves, so there is less absorption and proportionately more reflection of the red wavelengths, making the leaves appear red or yellow </a:t>
            </a:r>
          </a:p>
          <a:p>
            <a:pPr algn="just"/>
            <a:r>
              <a:rPr lang="en-US" sz="2400" dirty="0" smtClean="0"/>
              <a:t>The internal structure of healthy leaves act as excellent diffuse reflectors of near-infrared wavelengths. </a:t>
            </a:r>
          </a:p>
          <a:p>
            <a:pPr algn="just"/>
            <a:r>
              <a:rPr lang="en-US" sz="2400" dirty="0" smtClean="0"/>
              <a:t>If our eyes were sensitive to near-infrared, trees would appear extremely bright to us at these wavelengths. </a:t>
            </a:r>
          </a:p>
          <a:p>
            <a:pPr algn="just"/>
            <a:r>
              <a:rPr lang="en-US" sz="2400" dirty="0" smtClean="0"/>
              <a:t>In fact, measuring and monitoring the near-IR reflectance is one way that scientists can determine how healthy (or unhealthy) vegetation may be.</a:t>
            </a:r>
            <a:endParaRPr lang="en-IN" sz="2400"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 </a:t>
            </a:r>
          </a:p>
        </p:txBody>
      </p:sp>
      <p:sp>
        <p:nvSpPr>
          <p:cNvPr id="28675" name="Rectangle 3"/>
          <p:cNvSpPr>
            <a:spLocks noGrp="1" noChangeArrowheads="1"/>
          </p:cNvSpPr>
          <p:nvPr>
            <p:ph type="body" idx="1"/>
          </p:nvPr>
        </p:nvSpPr>
        <p:spPr>
          <a:xfrm>
            <a:off x="685800" y="533400"/>
            <a:ext cx="7772400" cy="5562600"/>
          </a:xfrm>
        </p:spPr>
        <p:txBody>
          <a:bodyPr/>
          <a:lstStyle/>
          <a:p>
            <a:pPr>
              <a:buFontTx/>
              <a:buNone/>
            </a:pPr>
            <a:r>
              <a:rPr lang="en-US" sz="2800" b="1" dirty="0">
                <a:solidFill>
                  <a:srgbClr val="99FF33"/>
                </a:solidFill>
              </a:rPr>
              <a:t>Soil</a:t>
            </a:r>
            <a:endParaRPr lang="en-US" sz="2400" b="1" dirty="0">
              <a:solidFill>
                <a:srgbClr val="00FFCC"/>
              </a:solidFill>
            </a:endParaRPr>
          </a:p>
          <a:p>
            <a:pPr>
              <a:buFontTx/>
              <a:buNone/>
            </a:pPr>
            <a:r>
              <a:rPr lang="en-US" sz="2400" b="1" dirty="0">
                <a:solidFill>
                  <a:srgbClr val="00FFCC"/>
                </a:solidFill>
              </a:rPr>
              <a:t>	Less peak and valley variations in reflectance </a:t>
            </a:r>
          </a:p>
          <a:p>
            <a:pPr>
              <a:buFontTx/>
              <a:buNone/>
            </a:pPr>
            <a:r>
              <a:rPr lang="en-US" sz="2400" b="1" dirty="0">
                <a:solidFill>
                  <a:srgbClr val="00FFCC"/>
                </a:solidFill>
              </a:rPr>
              <a:t>	Factors effecting soil reflectance</a:t>
            </a:r>
          </a:p>
          <a:p>
            <a:pPr lvl="2">
              <a:buFontTx/>
              <a:buNone/>
            </a:pPr>
            <a:r>
              <a:rPr lang="en-US" b="1" dirty="0">
                <a:solidFill>
                  <a:srgbClr val="00FFCC"/>
                </a:solidFill>
              </a:rPr>
              <a:t>- moisture content</a:t>
            </a:r>
          </a:p>
          <a:p>
            <a:pPr lvl="2">
              <a:buFontTx/>
              <a:buNone/>
            </a:pPr>
            <a:r>
              <a:rPr lang="en-US" b="1" dirty="0">
                <a:solidFill>
                  <a:srgbClr val="00FFCC"/>
                </a:solidFill>
              </a:rPr>
              <a:t>- soil texture (sand, silt and clay)</a:t>
            </a:r>
          </a:p>
          <a:p>
            <a:pPr lvl="2">
              <a:buFontTx/>
              <a:buNone/>
            </a:pPr>
            <a:r>
              <a:rPr lang="en-US" b="1" dirty="0">
                <a:solidFill>
                  <a:srgbClr val="00FFCC"/>
                </a:solidFill>
              </a:rPr>
              <a:t>- surface roughness</a:t>
            </a:r>
          </a:p>
          <a:p>
            <a:pPr lvl="2">
              <a:buFontTx/>
              <a:buNone/>
            </a:pPr>
            <a:r>
              <a:rPr lang="en-US" b="1" dirty="0">
                <a:solidFill>
                  <a:srgbClr val="00FFCC"/>
                </a:solidFill>
              </a:rPr>
              <a:t>- presence of iron oxide</a:t>
            </a:r>
          </a:p>
          <a:p>
            <a:pPr lvl="2">
              <a:buFontTx/>
              <a:buNone/>
            </a:pPr>
            <a:r>
              <a:rPr lang="en-US" b="1" dirty="0">
                <a:solidFill>
                  <a:srgbClr val="00FFCC"/>
                </a:solidFill>
              </a:rPr>
              <a:t>- organic matter content</a:t>
            </a:r>
          </a:p>
          <a:p>
            <a:pPr>
              <a:buFontTx/>
              <a:buNone/>
            </a:pPr>
            <a:r>
              <a:rPr lang="en-US" sz="2800" b="1" dirty="0">
                <a:solidFill>
                  <a:srgbClr val="99FF33"/>
                </a:solidFill>
              </a:rPr>
              <a:t>Water </a:t>
            </a:r>
            <a:endParaRPr lang="en-US" sz="2400" b="1" dirty="0">
              <a:solidFill>
                <a:srgbClr val="00FFCC"/>
              </a:solidFill>
            </a:endParaRPr>
          </a:p>
          <a:p>
            <a:r>
              <a:rPr lang="en-US" sz="2400" b="1" dirty="0" smtClean="0">
                <a:solidFill>
                  <a:srgbClr val="00FFCC"/>
                </a:solidFill>
              </a:rPr>
              <a:t>Little </a:t>
            </a:r>
            <a:r>
              <a:rPr lang="en-US" sz="2400" b="1" dirty="0">
                <a:solidFill>
                  <a:srgbClr val="00FFCC"/>
                </a:solidFill>
              </a:rPr>
              <a:t>reflectance in only blue and green wave </a:t>
            </a:r>
            <a:r>
              <a:rPr lang="en-US" sz="2400" b="1" dirty="0" smtClean="0">
                <a:solidFill>
                  <a:srgbClr val="00FFCC"/>
                </a:solidFill>
              </a:rPr>
              <a:t>band</a:t>
            </a:r>
          </a:p>
          <a:p>
            <a:r>
              <a:rPr lang="en-IN" sz="2400" dirty="0" smtClean="0"/>
              <a:t>Thus water </a:t>
            </a:r>
            <a:r>
              <a:rPr lang="en-US" sz="2400" dirty="0" smtClean="0"/>
              <a:t>typically looks blue or blue-green due to stronger reflectance at these shorter </a:t>
            </a:r>
            <a:r>
              <a:rPr lang="en-IN" sz="2400" dirty="0" smtClean="0"/>
              <a:t>wavelengths</a:t>
            </a:r>
            <a:r>
              <a:rPr lang="en-US" sz="2400" b="1" dirty="0" smtClean="0">
                <a:solidFill>
                  <a:srgbClr val="00FFCC"/>
                </a:solidFill>
              </a:rPr>
              <a:t> </a:t>
            </a:r>
            <a:endParaRPr lang="en-US" sz="2400" b="1" dirty="0">
              <a:solidFill>
                <a:srgbClr val="00FFCC"/>
              </a:solidFill>
            </a:endParaRPr>
          </a:p>
          <a:p>
            <a:pPr>
              <a:buFontTx/>
              <a:buNone/>
            </a:pPr>
            <a:r>
              <a:rPr lang="en-US" sz="2400" b="1" dirty="0">
                <a:solidFill>
                  <a:srgbClr val="00FFCC"/>
                </a:solidFill>
              </a:rPr>
              <a:t>	Presence of turbidity increase the reflectance</a:t>
            </a:r>
            <a:endParaRPr lang="en-US" sz="2400" dirty="0">
              <a:solidFill>
                <a:srgbClr val="00FFCC"/>
              </a:solidFill>
            </a:endParaRPr>
          </a:p>
          <a:p>
            <a:endParaRPr lang="en-US" sz="2400" dirty="0">
              <a:solidFill>
                <a:srgbClr val="00FFCC"/>
              </a:solidFill>
            </a:endParaRPr>
          </a:p>
          <a:p>
            <a:endParaRPr lang="en-US" dirty="0">
              <a:solidFill>
                <a:srgbClr val="00FFCC"/>
              </a:solidFill>
            </a:endParaRPr>
          </a:p>
          <a:p>
            <a:endParaRPr lang="en-US" dirty="0">
              <a:solidFill>
                <a:srgbClr val="00FFCC"/>
              </a:solidFill>
            </a:endParaRPr>
          </a:p>
          <a:p>
            <a:endParaRPr lang="en-US" dirty="0">
              <a:solidFill>
                <a:srgbClr val="00FFCC"/>
              </a:solidFill>
            </a:endParaRPr>
          </a:p>
          <a:p>
            <a:endParaRPr lang="en-US" dirty="0"/>
          </a:p>
          <a:p>
            <a:endParaRPr lang="en-US" dirty="0"/>
          </a:p>
          <a:p>
            <a:endParaRPr lang="en-US" dirty="0"/>
          </a:p>
        </p:txBody>
      </p:sp>
      <p:pic>
        <p:nvPicPr>
          <p:cNvPr id="28676" name="Picture 4" descr="C:\WINDOWS\Desktop\flag.gif"/>
          <p:cNvPicPr>
            <a:picLocks noChangeAspect="1" noChangeArrowheads="1" noCrop="1"/>
          </p:cNvPicPr>
          <p:nvPr/>
        </p:nvPicPr>
        <p:blipFill>
          <a:blip r:embed="rId2"/>
          <a:srcRect/>
          <a:stretch>
            <a:fillRect/>
          </a:stretch>
        </p:blipFill>
        <p:spPr bwMode="auto">
          <a:xfrm flipV="1">
            <a:off x="8229600" y="76200"/>
            <a:ext cx="91440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 </a:t>
            </a:r>
          </a:p>
        </p:txBody>
      </p:sp>
      <p:sp>
        <p:nvSpPr>
          <p:cNvPr id="35843" name="Rectangle 3"/>
          <p:cNvSpPr>
            <a:spLocks noGrp="1" noChangeArrowheads="1"/>
          </p:cNvSpPr>
          <p:nvPr>
            <p:ph type="body" idx="1"/>
          </p:nvPr>
        </p:nvSpPr>
        <p:spPr/>
        <p:txBody>
          <a:bodyPr/>
          <a:lstStyle/>
          <a:p>
            <a:pPr>
              <a:buFontTx/>
              <a:buNone/>
            </a:pPr>
            <a:r>
              <a:rPr lang="en-US"/>
              <a:t>Fig 7</a:t>
            </a:r>
          </a:p>
        </p:txBody>
      </p:sp>
      <p:pic>
        <p:nvPicPr>
          <p:cNvPr id="35844" name="Picture 4" descr="C:\user\temp\SG7.jpg"/>
          <p:cNvPicPr>
            <a:picLocks noChangeAspect="1" noChangeArrowheads="1"/>
          </p:cNvPicPr>
          <p:nvPr/>
        </p:nvPicPr>
        <p:blipFill>
          <a:blip r:embed="rId2"/>
          <a:srcRect/>
          <a:stretch>
            <a:fillRect/>
          </a:stretch>
        </p:blipFill>
        <p:spPr bwMode="auto">
          <a:xfrm>
            <a:off x="990600" y="533400"/>
            <a:ext cx="7315200" cy="5410200"/>
          </a:xfrm>
          <a:prstGeom prst="rect">
            <a:avLst/>
          </a:prstGeom>
          <a:noFill/>
        </p:spPr>
      </p:pic>
      <p:pic>
        <p:nvPicPr>
          <p:cNvPr id="35845" name="Picture 5" descr="C:\WINDOWS\Desktop\flag.gif"/>
          <p:cNvPicPr>
            <a:picLocks noChangeAspect="1" noChangeArrowheads="1" noCrop="1"/>
          </p:cNvPicPr>
          <p:nvPr/>
        </p:nvPicPr>
        <p:blipFill>
          <a:blip r:embed="rId3"/>
          <a:srcRect/>
          <a:stretch>
            <a:fillRect/>
          </a:stretch>
        </p:blipFill>
        <p:spPr bwMode="auto">
          <a:xfrm flipV="1">
            <a:off x="8229600" y="76200"/>
            <a:ext cx="914400" cy="914400"/>
          </a:xfrm>
          <a:prstGeom prst="rect">
            <a:avLst/>
          </a:prstGeom>
          <a:noFill/>
        </p:spPr>
      </p:pic>
      <p:sp>
        <p:nvSpPr>
          <p:cNvPr id="7" name="Footer Placeholder 6"/>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BLACK BODY RADIATION</a:t>
            </a:r>
            <a:endParaRPr lang="en-IN" dirty="0"/>
          </a:p>
        </p:txBody>
      </p:sp>
      <p:sp>
        <p:nvSpPr>
          <p:cNvPr id="3" name="Content Placeholder 2"/>
          <p:cNvSpPr>
            <a:spLocks noGrp="1"/>
          </p:cNvSpPr>
          <p:nvPr>
            <p:ph idx="1"/>
          </p:nvPr>
        </p:nvSpPr>
        <p:spPr>
          <a:xfrm>
            <a:off x="228600" y="1066800"/>
            <a:ext cx="8458200" cy="4114800"/>
          </a:xfrm>
        </p:spPr>
        <p:txBody>
          <a:bodyPr/>
          <a:lstStyle/>
          <a:p>
            <a:r>
              <a:rPr lang="en-US" sz="2800" b="1" dirty="0">
                <a:solidFill>
                  <a:schemeClr val="tx1"/>
                </a:solidFill>
                <a:latin typeface="+mn-lt"/>
                <a:ea typeface="+mn-ea"/>
                <a:cs typeface="+mn-cs"/>
              </a:rPr>
              <a:t>A black body is a theoretical object that absorbs 100% of the radiation that hits it. Therefore it reflects no radiation and appears perfectly </a:t>
            </a:r>
            <a:r>
              <a:rPr lang="en-US" sz="2800" b="1" dirty="0" smtClean="0">
                <a:solidFill>
                  <a:schemeClr val="tx1"/>
                </a:solidFill>
                <a:latin typeface="+mn-lt"/>
                <a:ea typeface="+mn-ea"/>
                <a:cs typeface="+mn-cs"/>
              </a:rPr>
              <a:t>black</a:t>
            </a:r>
          </a:p>
          <a:p>
            <a:endParaRPr lang="en-IN" sz="2800" dirty="0">
              <a:solidFill>
                <a:schemeClr val="tx1"/>
              </a:solidFill>
              <a:latin typeface="+mn-lt"/>
              <a:ea typeface="+mn-ea"/>
              <a:cs typeface="+mn-cs"/>
            </a:endParaRPr>
          </a:p>
          <a:p>
            <a:r>
              <a:rPr lang="en-US" sz="2800" dirty="0">
                <a:solidFill>
                  <a:schemeClr val="tx1"/>
                </a:solidFill>
                <a:latin typeface="+mn-lt"/>
                <a:ea typeface="+mn-ea"/>
                <a:cs typeface="+mn-cs"/>
              </a:rPr>
              <a:t>In practice no material has been found to absorb all incoming radiation, but carbon in its graphite form absorbs all but about 3%. It is also a perfect emitter of radiation. At a particular temperature the black body would emit the maximum amount of energy possible for that temperature. This value is known as the black body radiation. </a:t>
            </a:r>
            <a:br>
              <a:rPr lang="en-US" sz="2800" dirty="0">
                <a:solidFill>
                  <a:schemeClr val="tx1"/>
                </a:solidFill>
                <a:latin typeface="+mn-lt"/>
                <a:ea typeface="+mn-ea"/>
                <a:cs typeface="+mn-cs"/>
              </a:rPr>
            </a:br>
            <a:endParaRPr lang="en-IN" sz="2800"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 </a:t>
            </a:r>
          </a:p>
        </p:txBody>
      </p:sp>
      <p:sp>
        <p:nvSpPr>
          <p:cNvPr id="124931" name="Rectangle 3"/>
          <p:cNvSpPr>
            <a:spLocks noGrp="1" noChangeArrowheads="1"/>
          </p:cNvSpPr>
          <p:nvPr>
            <p:ph type="body" idx="1"/>
          </p:nvPr>
        </p:nvSpPr>
        <p:spPr/>
        <p:txBody>
          <a:bodyPr/>
          <a:lstStyle/>
          <a:p>
            <a:pPr>
              <a:buFontTx/>
              <a:buNone/>
            </a:pPr>
            <a:r>
              <a:rPr lang="en-US"/>
              <a:t> </a:t>
            </a:r>
          </a:p>
        </p:txBody>
      </p:sp>
      <p:sp>
        <p:nvSpPr>
          <p:cNvPr id="124932" name="Text Box 4"/>
          <p:cNvSpPr txBox="1">
            <a:spLocks noChangeArrowheads="1"/>
          </p:cNvSpPr>
          <p:nvPr/>
        </p:nvSpPr>
        <p:spPr bwMode="auto">
          <a:xfrm>
            <a:off x="228600" y="139700"/>
            <a:ext cx="8610600" cy="579438"/>
          </a:xfrm>
          <a:prstGeom prst="rect">
            <a:avLst/>
          </a:prstGeom>
          <a:noFill/>
          <a:ln w="9525">
            <a:noFill/>
            <a:miter lim="800000"/>
            <a:headEnd/>
            <a:tailEnd/>
          </a:ln>
          <a:effectLst/>
        </p:spPr>
        <p:txBody>
          <a:bodyPr>
            <a:spAutoFit/>
          </a:bodyPr>
          <a:lstStyle/>
          <a:p>
            <a:pPr algn="ctr" eaLnBrk="1" hangingPunct="1">
              <a:spcBef>
                <a:spcPct val="50000"/>
              </a:spcBef>
              <a:buFontTx/>
              <a:buNone/>
            </a:pPr>
            <a:r>
              <a:rPr lang="en-US" sz="3200" b="1">
                <a:solidFill>
                  <a:srgbClr val="66FF66"/>
                </a:solidFill>
                <a:latin typeface="Arial" charset="0"/>
              </a:rPr>
              <a:t>CONCEPT OF RESOLUTION</a:t>
            </a:r>
          </a:p>
        </p:txBody>
      </p:sp>
      <p:sp>
        <p:nvSpPr>
          <p:cNvPr id="124933" name="Rectangle 5"/>
          <p:cNvSpPr>
            <a:spLocks noChangeArrowheads="1"/>
          </p:cNvSpPr>
          <p:nvPr/>
        </p:nvSpPr>
        <p:spPr bwMode="auto">
          <a:xfrm>
            <a:off x="838200" y="838200"/>
            <a:ext cx="7696200" cy="990600"/>
          </a:xfrm>
          <a:prstGeom prst="rect">
            <a:avLst/>
          </a:prstGeom>
          <a:solidFill>
            <a:srgbClr val="FFFFE9"/>
          </a:solidFill>
          <a:ln w="9525">
            <a:solidFill>
              <a:schemeClr val="hlink"/>
            </a:solidFill>
            <a:miter lim="800000"/>
            <a:headEnd/>
            <a:tailEnd/>
          </a:ln>
          <a:effectLst/>
        </p:spPr>
        <p:txBody>
          <a:bodyPr/>
          <a:lstStyle/>
          <a:p>
            <a:pPr eaLnBrk="1" hangingPunct="1">
              <a:buFontTx/>
              <a:buNone/>
            </a:pPr>
            <a:r>
              <a:rPr lang="en-US" sz="2000" b="1">
                <a:solidFill>
                  <a:srgbClr val="CC0000"/>
                </a:solidFill>
                <a:latin typeface="Arial" charset="0"/>
              </a:rPr>
              <a:t>Quality of information derived from RS images strongly influenced by spatial, spectral, radiometric and temporal resolution of the sensor</a:t>
            </a:r>
          </a:p>
        </p:txBody>
      </p:sp>
      <p:sp>
        <p:nvSpPr>
          <p:cNvPr id="124934" name="Rectangle 6"/>
          <p:cNvSpPr>
            <a:spLocks noChangeArrowheads="1"/>
          </p:cNvSpPr>
          <p:nvPr/>
        </p:nvSpPr>
        <p:spPr bwMode="auto">
          <a:xfrm>
            <a:off x="457200" y="1905000"/>
            <a:ext cx="8415338" cy="4038600"/>
          </a:xfrm>
          <a:prstGeom prst="rect">
            <a:avLst/>
          </a:prstGeom>
          <a:noFill/>
          <a:ln w="9525">
            <a:noFill/>
            <a:miter lim="800000"/>
            <a:headEnd/>
            <a:tailEnd/>
          </a:ln>
          <a:effectLst/>
        </p:spPr>
        <p:txBody>
          <a:bodyPr/>
          <a:lstStyle/>
          <a:p>
            <a:pPr marL="187325" indent="-187325" eaLnBrk="1" hangingPunct="1"/>
            <a:r>
              <a:rPr lang="en-US" sz="2000" b="1">
                <a:solidFill>
                  <a:srgbClr val="FFFF66"/>
                </a:solidFill>
                <a:latin typeface="Arial" charset="0"/>
              </a:rPr>
              <a:t>Spatial Resolution </a:t>
            </a:r>
          </a:p>
          <a:p>
            <a:pPr marL="187325" indent="-187325" eaLnBrk="1" hangingPunct="1">
              <a:buFontTx/>
              <a:buNone/>
            </a:pPr>
            <a:r>
              <a:rPr lang="en-US" sz="2000" b="1">
                <a:solidFill>
                  <a:srgbClr val="339933"/>
                </a:solidFill>
                <a:latin typeface="Arial" charset="0"/>
              </a:rPr>
              <a:t>		</a:t>
            </a:r>
            <a:r>
              <a:rPr lang="en-US" sz="2000" b="1">
                <a:solidFill>
                  <a:srgbClr val="66FFFF"/>
                </a:solidFill>
                <a:latin typeface="Arial" charset="0"/>
              </a:rPr>
              <a:t>instrument resolving power needed to spatially discriminate 	the smallest object</a:t>
            </a:r>
          </a:p>
          <a:p>
            <a:pPr marL="187325" indent="-187325" eaLnBrk="1" hangingPunct="1"/>
            <a:r>
              <a:rPr lang="en-US" sz="2000" b="1">
                <a:solidFill>
                  <a:srgbClr val="FFFF66"/>
                </a:solidFill>
                <a:latin typeface="Arial" charset="0"/>
              </a:rPr>
              <a:t>Spectral resolution</a:t>
            </a:r>
          </a:p>
          <a:p>
            <a:pPr marL="187325" indent="-187325" eaLnBrk="1" hangingPunct="1">
              <a:buFontTx/>
              <a:buNone/>
            </a:pPr>
            <a:r>
              <a:rPr lang="en-US" sz="2000" b="1">
                <a:solidFill>
                  <a:srgbClr val="339933"/>
                </a:solidFill>
                <a:latin typeface="Arial" charset="0"/>
              </a:rPr>
              <a:t>		</a:t>
            </a:r>
            <a:r>
              <a:rPr lang="en-US" sz="2000" b="1">
                <a:solidFill>
                  <a:srgbClr val="66FFFF"/>
                </a:solidFill>
                <a:latin typeface="Arial" charset="0"/>
              </a:rPr>
              <a:t>encompasses the width of bands used from the 	wavelengths 	of the EM spectrum.</a:t>
            </a:r>
          </a:p>
          <a:p>
            <a:pPr marL="187325" indent="-187325" eaLnBrk="1" hangingPunct="1"/>
            <a:r>
              <a:rPr lang="en-US" sz="2000" b="1">
                <a:solidFill>
                  <a:srgbClr val="FFFF66"/>
                </a:solidFill>
                <a:latin typeface="Arial" charset="0"/>
              </a:rPr>
              <a:t>Radiometric resolution</a:t>
            </a:r>
          </a:p>
          <a:p>
            <a:pPr marL="187325" indent="-187325" eaLnBrk="1" hangingPunct="1">
              <a:buFontTx/>
              <a:buNone/>
            </a:pPr>
            <a:r>
              <a:rPr lang="en-US" sz="2000" b="1">
                <a:solidFill>
                  <a:srgbClr val="339933"/>
                </a:solidFill>
                <a:latin typeface="Arial" charset="0"/>
              </a:rPr>
              <a:t>	</a:t>
            </a:r>
            <a:r>
              <a:rPr lang="en-US" sz="2000" b="1">
                <a:solidFill>
                  <a:srgbClr val="66FFFF"/>
                </a:solidFill>
                <a:latin typeface="Arial" charset="0"/>
              </a:rPr>
              <a:t>	quantify No. of discernible signal levels in a band,  {sensor’s 	ability to discriminate radiance differences</a:t>
            </a:r>
            <a:r>
              <a:rPr lang="en-US" sz="2000" b="1">
                <a:solidFill>
                  <a:srgbClr val="66FFFF"/>
                </a:solidFill>
                <a:latin typeface="Arial" charset="0"/>
                <a:sym typeface="Symbol" pitchFamily="18" charset="2"/>
              </a:rPr>
              <a:t>}</a:t>
            </a:r>
            <a:endParaRPr lang="en-US" sz="2000" b="1">
              <a:solidFill>
                <a:srgbClr val="66FFFF"/>
              </a:solidFill>
              <a:latin typeface="Arial" charset="0"/>
            </a:endParaRPr>
          </a:p>
          <a:p>
            <a:pPr marL="187325" indent="-187325" eaLnBrk="1" hangingPunct="1"/>
            <a:r>
              <a:rPr lang="en-US" sz="2000" b="1">
                <a:solidFill>
                  <a:srgbClr val="FFFF66"/>
                </a:solidFill>
                <a:latin typeface="Arial" charset="0"/>
              </a:rPr>
              <a:t>Temporal resolution</a:t>
            </a:r>
          </a:p>
          <a:p>
            <a:pPr marL="187325" indent="-187325" eaLnBrk="1" hangingPunct="1">
              <a:buFontTx/>
              <a:buNone/>
            </a:pPr>
            <a:r>
              <a:rPr lang="en-US" sz="2000" b="1">
                <a:solidFill>
                  <a:srgbClr val="339933"/>
                </a:solidFill>
                <a:latin typeface="Arial" charset="0"/>
              </a:rPr>
              <a:t>		 </a:t>
            </a:r>
            <a:r>
              <a:rPr lang="en-US" sz="2000" b="1">
                <a:solidFill>
                  <a:srgbClr val="66FFFF"/>
                </a:solidFill>
                <a:latin typeface="Arial" charset="0"/>
              </a:rPr>
              <a:t>time interval between imaging collections over the same 	geographic location </a:t>
            </a:r>
          </a:p>
          <a:p>
            <a:pPr marL="187325" indent="-187325" eaLnBrk="1" hangingPunct="1">
              <a:buFontTx/>
              <a:buNone/>
            </a:pPr>
            <a:r>
              <a:rPr lang="en-US" sz="2000" b="1">
                <a:solidFill>
                  <a:srgbClr val="339933"/>
                </a:solidFill>
                <a:latin typeface="Arial" charset="0"/>
              </a:rPr>
              <a:t>	</a:t>
            </a:r>
          </a:p>
        </p:txBody>
      </p:sp>
      <p:pic>
        <p:nvPicPr>
          <p:cNvPr id="124935" name="Picture 7" descr="C:\WINDOWS\Desktop\flag.gif"/>
          <p:cNvPicPr>
            <a:picLocks noChangeAspect="1" noChangeArrowheads="1" noCrop="1"/>
          </p:cNvPicPr>
          <p:nvPr/>
        </p:nvPicPr>
        <p:blipFill>
          <a:blip r:embed="rId2"/>
          <a:srcRect/>
          <a:stretch>
            <a:fillRect/>
          </a:stretch>
        </p:blipFill>
        <p:spPr bwMode="auto">
          <a:xfrm flipV="1">
            <a:off x="0" y="0"/>
            <a:ext cx="869950" cy="914400"/>
          </a:xfrm>
          <a:prstGeom prst="rect">
            <a:avLst/>
          </a:prstGeom>
          <a:noFill/>
        </p:spPr>
      </p:pic>
      <p:sp>
        <p:nvSpPr>
          <p:cNvPr id="9" name="Footer Placeholder 8"/>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Spatial Resolution</a:t>
            </a:r>
            <a:endParaRPr lang="en-IN" dirty="0"/>
          </a:p>
        </p:txBody>
      </p:sp>
      <p:sp>
        <p:nvSpPr>
          <p:cNvPr id="3" name="Content Placeholder 2"/>
          <p:cNvSpPr>
            <a:spLocks noGrp="1"/>
          </p:cNvSpPr>
          <p:nvPr>
            <p:ph idx="1"/>
          </p:nvPr>
        </p:nvSpPr>
        <p:spPr>
          <a:xfrm>
            <a:off x="0" y="685800"/>
            <a:ext cx="9144000" cy="4114800"/>
          </a:xfrm>
        </p:spPr>
        <p:txBody>
          <a:bodyPr/>
          <a:lstStyle/>
          <a:p>
            <a:r>
              <a:rPr lang="en-US" sz="2400" dirty="0" smtClean="0"/>
              <a:t>refers to the size </a:t>
            </a:r>
            <a:r>
              <a:rPr lang="en-US" sz="2400" dirty="0" smtClean="0"/>
              <a:t>of the </a:t>
            </a:r>
            <a:r>
              <a:rPr lang="en-US" sz="2400" dirty="0" smtClean="0"/>
              <a:t>smallest possible feature that can be detected.</a:t>
            </a:r>
          </a:p>
          <a:p>
            <a:r>
              <a:rPr lang="en-US" sz="2400" dirty="0" smtClean="0"/>
              <a:t>Spatial resolution of passive sensors </a:t>
            </a:r>
            <a:r>
              <a:rPr lang="en-US" sz="2400" dirty="0" smtClean="0"/>
              <a:t>depends primarily </a:t>
            </a:r>
            <a:r>
              <a:rPr lang="en-US" sz="2400" dirty="0" smtClean="0"/>
              <a:t>on their </a:t>
            </a:r>
            <a:r>
              <a:rPr lang="en-US" sz="2400" b="1" dirty="0" smtClean="0"/>
              <a:t>Instantaneous Field of View (IFOV).</a:t>
            </a:r>
          </a:p>
          <a:p>
            <a:r>
              <a:rPr lang="en-US" sz="2400" dirty="0" smtClean="0"/>
              <a:t>The IFOV is the angular cone of visibility of the sensor (A)</a:t>
            </a:r>
          </a:p>
          <a:p>
            <a:r>
              <a:rPr lang="en-US" sz="2400" dirty="0" smtClean="0"/>
              <a:t>Determines </a:t>
            </a:r>
            <a:r>
              <a:rPr lang="en-US" sz="2400" dirty="0" smtClean="0"/>
              <a:t>the area on the Earth's surface which </a:t>
            </a:r>
            <a:r>
              <a:rPr lang="en-US" sz="2400" dirty="0" smtClean="0"/>
              <a:t>is "</a:t>
            </a:r>
            <a:r>
              <a:rPr lang="en-US" sz="2400" dirty="0" smtClean="0"/>
              <a:t>seen" from a given altitude at one particular moment </a:t>
            </a:r>
            <a:r>
              <a:rPr lang="en-US" sz="2400" dirty="0" smtClean="0"/>
              <a:t>in time </a:t>
            </a:r>
            <a:r>
              <a:rPr lang="en-US" sz="2400" dirty="0" smtClean="0"/>
              <a:t>(B). </a:t>
            </a:r>
            <a:endParaRPr lang="en-US" sz="2400" dirty="0" smtClean="0"/>
          </a:p>
          <a:p>
            <a:r>
              <a:rPr lang="en-US" sz="2400" dirty="0" smtClean="0"/>
              <a:t>The </a:t>
            </a:r>
            <a:r>
              <a:rPr lang="en-US" sz="2400" dirty="0" smtClean="0"/>
              <a:t>size of the area viewed is determined </a:t>
            </a:r>
            <a:r>
              <a:rPr lang="en-US" sz="2400" dirty="0" smtClean="0"/>
              <a:t>by multiplying </a:t>
            </a:r>
            <a:r>
              <a:rPr lang="en-US" sz="2400" dirty="0" smtClean="0"/>
              <a:t>the IFOV by the distance from the ground </a:t>
            </a:r>
            <a:r>
              <a:rPr lang="en-US" sz="2400" dirty="0" smtClean="0"/>
              <a:t>to the </a:t>
            </a:r>
            <a:r>
              <a:rPr lang="en-US" sz="2400" dirty="0" smtClean="0"/>
              <a:t>sensor (C). This area on the ground is called </a:t>
            </a:r>
            <a:r>
              <a:rPr lang="en-US" sz="2400" dirty="0" smtClean="0"/>
              <a:t>the </a:t>
            </a:r>
            <a:r>
              <a:rPr lang="en-US" sz="2400" b="1" dirty="0" smtClean="0"/>
              <a:t>resolution </a:t>
            </a:r>
            <a:r>
              <a:rPr lang="en-US" sz="2400" b="1" dirty="0" smtClean="0"/>
              <a:t>cell and determines a sensor's </a:t>
            </a:r>
            <a:r>
              <a:rPr lang="en-US" sz="2400" b="1" dirty="0" smtClean="0"/>
              <a:t>maximum </a:t>
            </a:r>
            <a:r>
              <a:rPr lang="en-US" sz="2400" dirty="0" smtClean="0"/>
              <a:t>spatial </a:t>
            </a:r>
            <a:r>
              <a:rPr lang="en-US" sz="2400" dirty="0" smtClean="0"/>
              <a:t>resolution. </a:t>
            </a:r>
            <a:endParaRPr lang="en-US" sz="2400" dirty="0" smtClean="0"/>
          </a:p>
          <a:p>
            <a:r>
              <a:rPr lang="en-US" sz="2400" dirty="0" smtClean="0"/>
              <a:t>For </a:t>
            </a:r>
            <a:r>
              <a:rPr lang="en-US" sz="2400" dirty="0" smtClean="0"/>
              <a:t>a homogeneous feature to </a:t>
            </a:r>
            <a:r>
              <a:rPr lang="en-US" sz="2400" dirty="0" smtClean="0"/>
              <a:t>be detected</a:t>
            </a:r>
            <a:r>
              <a:rPr lang="en-US" sz="2400" dirty="0" smtClean="0"/>
              <a:t>, its size generally has to be equal to or larger than the resolution cell. If the feature </a:t>
            </a:r>
            <a:r>
              <a:rPr lang="en-US" sz="2400" dirty="0" smtClean="0"/>
              <a:t>is smaller </a:t>
            </a:r>
            <a:r>
              <a:rPr lang="en-US" sz="2400" dirty="0" smtClean="0"/>
              <a:t>than this, it may not be detectable as the average brightness of all features in </a:t>
            </a:r>
            <a:r>
              <a:rPr lang="en-US" sz="2400" dirty="0" smtClean="0"/>
              <a:t>that resolution </a:t>
            </a:r>
            <a:r>
              <a:rPr lang="en-US" sz="2400" dirty="0" smtClean="0"/>
              <a:t>cell will be recorded.</a:t>
            </a:r>
            <a:endParaRPr lang="en-IN" sz="2400"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Spatial Resolution</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pic>
        <p:nvPicPr>
          <p:cNvPr id="162818" name="Picture 2"/>
          <p:cNvPicPr>
            <a:picLocks noChangeAspect="1" noChangeArrowheads="1"/>
          </p:cNvPicPr>
          <p:nvPr/>
        </p:nvPicPr>
        <p:blipFill>
          <a:blip r:embed="rId2"/>
          <a:srcRect/>
          <a:stretch>
            <a:fillRect/>
          </a:stretch>
        </p:blipFill>
        <p:spPr bwMode="auto">
          <a:xfrm>
            <a:off x="228600" y="1219200"/>
            <a:ext cx="4495800" cy="4995333"/>
          </a:xfrm>
          <a:prstGeom prst="rect">
            <a:avLst/>
          </a:prstGeom>
          <a:noFill/>
          <a:ln w="9525">
            <a:noFill/>
            <a:miter lim="800000"/>
            <a:headEnd/>
            <a:tailEnd/>
          </a:ln>
          <a:effectLst/>
        </p:spPr>
      </p:pic>
      <p:pic>
        <p:nvPicPr>
          <p:cNvPr id="162819" name="Picture 3"/>
          <p:cNvPicPr>
            <a:picLocks noChangeAspect="1" noChangeArrowheads="1"/>
          </p:cNvPicPr>
          <p:nvPr/>
        </p:nvPicPr>
        <p:blipFill>
          <a:blip r:embed="rId3"/>
          <a:srcRect/>
          <a:stretch>
            <a:fillRect/>
          </a:stretch>
        </p:blipFill>
        <p:spPr bwMode="auto">
          <a:xfrm>
            <a:off x="5105400" y="1143000"/>
            <a:ext cx="3352800" cy="2682240"/>
          </a:xfrm>
          <a:prstGeom prst="rect">
            <a:avLst/>
          </a:prstGeom>
          <a:noFill/>
          <a:ln w="9525">
            <a:noFill/>
            <a:miter lim="800000"/>
            <a:headEnd/>
            <a:tailEnd/>
          </a:ln>
          <a:effectLst/>
        </p:spPr>
      </p:pic>
      <p:pic>
        <p:nvPicPr>
          <p:cNvPr id="162820" name="Picture 4"/>
          <p:cNvPicPr>
            <a:picLocks noChangeAspect="1" noChangeArrowheads="1"/>
          </p:cNvPicPr>
          <p:nvPr/>
        </p:nvPicPr>
        <p:blipFill>
          <a:blip r:embed="rId4"/>
          <a:srcRect/>
          <a:stretch>
            <a:fillRect/>
          </a:stretch>
        </p:blipFill>
        <p:spPr bwMode="auto">
          <a:xfrm>
            <a:off x="5181600" y="3962400"/>
            <a:ext cx="3352800" cy="254812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7772400" cy="1143000"/>
          </a:xfrm>
        </p:spPr>
        <p:txBody>
          <a:bodyPr/>
          <a:lstStyle/>
          <a:p>
            <a:r>
              <a:rPr lang="en-US">
                <a:latin typeface="Times New Roman" pitchFamily="18" charset="0"/>
              </a:rPr>
              <a:t>Components of remote sensing </a:t>
            </a:r>
          </a:p>
        </p:txBody>
      </p:sp>
      <p:sp>
        <p:nvSpPr>
          <p:cNvPr id="31748" name="Rectangle 4"/>
          <p:cNvSpPr>
            <a:spLocks noGrp="1" noChangeArrowheads="1"/>
          </p:cNvSpPr>
          <p:nvPr>
            <p:ph type="body" sz="half" idx="2"/>
          </p:nvPr>
        </p:nvSpPr>
        <p:spPr>
          <a:xfrm>
            <a:off x="4953000" y="1066800"/>
            <a:ext cx="4495800" cy="5791200"/>
          </a:xfrm>
        </p:spPr>
        <p:txBody>
          <a:bodyPr/>
          <a:lstStyle/>
          <a:p>
            <a:pPr>
              <a:lnSpc>
                <a:spcPct val="90000"/>
              </a:lnSpc>
            </a:pPr>
            <a:r>
              <a:rPr lang="en-US" sz="2800" b="1" dirty="0">
                <a:cs typeface="Times New Roman" pitchFamily="18" charset="0"/>
              </a:rPr>
              <a:t>Energy Source or Illumination (A)</a:t>
            </a:r>
            <a:r>
              <a:rPr lang="en-US" sz="2800" dirty="0">
                <a:cs typeface="Times New Roman" pitchFamily="18" charset="0"/>
              </a:rPr>
              <a:t> </a:t>
            </a:r>
          </a:p>
          <a:p>
            <a:pPr>
              <a:lnSpc>
                <a:spcPct val="90000"/>
              </a:lnSpc>
            </a:pPr>
            <a:r>
              <a:rPr lang="en-US" sz="2800" b="1" dirty="0">
                <a:cs typeface="Times New Roman" pitchFamily="18" charset="0"/>
              </a:rPr>
              <a:t>Radiation and the Atmosphere (B)</a:t>
            </a:r>
            <a:r>
              <a:rPr lang="en-US" sz="2800" dirty="0">
                <a:cs typeface="Times New Roman" pitchFamily="18" charset="0"/>
              </a:rPr>
              <a:t> </a:t>
            </a:r>
          </a:p>
          <a:p>
            <a:pPr>
              <a:lnSpc>
                <a:spcPct val="90000"/>
              </a:lnSpc>
            </a:pPr>
            <a:r>
              <a:rPr lang="en-US" sz="2800" b="1" dirty="0">
                <a:cs typeface="Times New Roman" pitchFamily="18" charset="0"/>
              </a:rPr>
              <a:t>Interaction with the Target (C)</a:t>
            </a:r>
            <a:r>
              <a:rPr lang="en-US" sz="2800" dirty="0">
                <a:cs typeface="Times New Roman" pitchFamily="18" charset="0"/>
              </a:rPr>
              <a:t> </a:t>
            </a:r>
          </a:p>
          <a:p>
            <a:pPr>
              <a:lnSpc>
                <a:spcPct val="90000"/>
              </a:lnSpc>
            </a:pPr>
            <a:r>
              <a:rPr lang="en-US" sz="2800" b="1" dirty="0">
                <a:cs typeface="Times New Roman" pitchFamily="18" charset="0"/>
              </a:rPr>
              <a:t>Recording of Energy by the Sensor (D)</a:t>
            </a:r>
            <a:r>
              <a:rPr lang="en-US" sz="2800" dirty="0">
                <a:cs typeface="Times New Roman" pitchFamily="18" charset="0"/>
              </a:rPr>
              <a:t> </a:t>
            </a:r>
          </a:p>
          <a:p>
            <a:pPr>
              <a:lnSpc>
                <a:spcPct val="90000"/>
              </a:lnSpc>
            </a:pPr>
            <a:r>
              <a:rPr lang="en-US" sz="2800" b="1" dirty="0">
                <a:cs typeface="Times New Roman" pitchFamily="18" charset="0"/>
              </a:rPr>
              <a:t>Transmission, Reception, and Processing (E)</a:t>
            </a:r>
            <a:r>
              <a:rPr lang="en-US" sz="2800" dirty="0">
                <a:cs typeface="Times New Roman" pitchFamily="18" charset="0"/>
              </a:rPr>
              <a:t> </a:t>
            </a:r>
          </a:p>
          <a:p>
            <a:pPr>
              <a:lnSpc>
                <a:spcPct val="90000"/>
              </a:lnSpc>
            </a:pPr>
            <a:r>
              <a:rPr lang="en-US" sz="2800" b="1" dirty="0">
                <a:cs typeface="Times New Roman" pitchFamily="18" charset="0"/>
              </a:rPr>
              <a:t>Interpretation and Analysis (F)</a:t>
            </a:r>
            <a:r>
              <a:rPr lang="en-US" sz="2800" dirty="0">
                <a:cs typeface="Times New Roman" pitchFamily="18" charset="0"/>
              </a:rPr>
              <a:t> </a:t>
            </a:r>
          </a:p>
          <a:p>
            <a:pPr>
              <a:lnSpc>
                <a:spcPct val="90000"/>
              </a:lnSpc>
            </a:pPr>
            <a:r>
              <a:rPr lang="en-US" sz="2800" b="1" dirty="0">
                <a:cs typeface="Times New Roman" pitchFamily="18" charset="0"/>
              </a:rPr>
              <a:t>Application (G)</a:t>
            </a:r>
            <a:r>
              <a:rPr lang="en-US" sz="2800" dirty="0">
                <a:cs typeface="Times New Roman" pitchFamily="18" charset="0"/>
              </a:rPr>
              <a:t> </a:t>
            </a:r>
          </a:p>
        </p:txBody>
      </p:sp>
      <p:pic>
        <p:nvPicPr>
          <p:cNvPr id="31749" name="Picture 5" descr="Remote Sensing Process"/>
          <p:cNvPicPr>
            <a:picLocks noGrp="1" noChangeAspect="1" noChangeArrowheads="1"/>
          </p:cNvPicPr>
          <p:nvPr>
            <p:ph type="clipArt" sz="half" idx="1"/>
          </p:nvPr>
        </p:nvPicPr>
        <p:blipFill>
          <a:blip r:embed="rId3"/>
          <a:srcRect/>
          <a:stretch>
            <a:fillRect/>
          </a:stretch>
        </p:blipFill>
        <p:spPr>
          <a:xfrm>
            <a:off x="304800" y="1219200"/>
            <a:ext cx="4343400" cy="48006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8">
                                            <p:txEl>
                                              <p:pRg st="0" end="0"/>
                                            </p:txEl>
                                          </p:spTgt>
                                        </p:tgtEl>
                                        <p:attrNameLst>
                                          <p:attrName>style.visibility</p:attrName>
                                        </p:attrNameLst>
                                      </p:cBhvr>
                                      <p:to>
                                        <p:strVal val="visible"/>
                                      </p:to>
                                    </p:set>
                                    <p:anim calcmode="lin" valueType="num">
                                      <p:cBhvr additive="base">
                                        <p:cTn id="13" dur="500" fill="hold"/>
                                        <p:tgtEl>
                                          <p:spTgt spid="3174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8">
                                            <p:txEl>
                                              <p:pRg st="1" end="1"/>
                                            </p:txEl>
                                          </p:spTgt>
                                        </p:tgtEl>
                                        <p:attrNameLst>
                                          <p:attrName>style.visibility</p:attrName>
                                        </p:attrNameLst>
                                      </p:cBhvr>
                                      <p:to>
                                        <p:strVal val="visible"/>
                                      </p:to>
                                    </p:set>
                                    <p:anim calcmode="lin" valueType="num">
                                      <p:cBhvr additive="base">
                                        <p:cTn id="19" dur="500" fill="hold"/>
                                        <p:tgtEl>
                                          <p:spTgt spid="3174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8">
                                            <p:txEl>
                                              <p:pRg st="2" end="2"/>
                                            </p:txEl>
                                          </p:spTgt>
                                        </p:tgtEl>
                                        <p:attrNameLst>
                                          <p:attrName>style.visibility</p:attrName>
                                        </p:attrNameLst>
                                      </p:cBhvr>
                                      <p:to>
                                        <p:strVal val="visible"/>
                                      </p:to>
                                    </p:set>
                                    <p:anim calcmode="lin" valueType="num">
                                      <p:cBhvr additive="base">
                                        <p:cTn id="25" dur="500" fill="hold"/>
                                        <p:tgtEl>
                                          <p:spTgt spid="3174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8">
                                            <p:txEl>
                                              <p:pRg st="3" end="3"/>
                                            </p:txEl>
                                          </p:spTgt>
                                        </p:tgtEl>
                                        <p:attrNameLst>
                                          <p:attrName>style.visibility</p:attrName>
                                        </p:attrNameLst>
                                      </p:cBhvr>
                                      <p:to>
                                        <p:strVal val="visible"/>
                                      </p:to>
                                    </p:set>
                                    <p:anim calcmode="lin" valueType="num">
                                      <p:cBhvr additive="base">
                                        <p:cTn id="31" dur="500" fill="hold"/>
                                        <p:tgtEl>
                                          <p:spTgt spid="3174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8">
                                            <p:txEl>
                                              <p:pRg st="4" end="4"/>
                                            </p:txEl>
                                          </p:spTgt>
                                        </p:tgtEl>
                                        <p:attrNameLst>
                                          <p:attrName>style.visibility</p:attrName>
                                        </p:attrNameLst>
                                      </p:cBhvr>
                                      <p:to>
                                        <p:strVal val="visible"/>
                                      </p:to>
                                    </p:set>
                                    <p:anim calcmode="lin" valueType="num">
                                      <p:cBhvr additive="base">
                                        <p:cTn id="37" dur="500" fill="hold"/>
                                        <p:tgtEl>
                                          <p:spTgt spid="3174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48">
                                            <p:txEl>
                                              <p:pRg st="5" end="5"/>
                                            </p:txEl>
                                          </p:spTgt>
                                        </p:tgtEl>
                                        <p:attrNameLst>
                                          <p:attrName>style.visibility</p:attrName>
                                        </p:attrNameLst>
                                      </p:cBhvr>
                                      <p:to>
                                        <p:strVal val="visible"/>
                                      </p:to>
                                    </p:set>
                                    <p:anim calcmode="lin" valueType="num">
                                      <p:cBhvr additive="base">
                                        <p:cTn id="43" dur="500" fill="hold"/>
                                        <p:tgtEl>
                                          <p:spTgt spid="31748">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4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748">
                                            <p:txEl>
                                              <p:pRg st="6" end="6"/>
                                            </p:txEl>
                                          </p:spTgt>
                                        </p:tgtEl>
                                        <p:attrNameLst>
                                          <p:attrName>style.visibility</p:attrName>
                                        </p:attrNameLst>
                                      </p:cBhvr>
                                      <p:to>
                                        <p:strVal val="visible"/>
                                      </p:to>
                                    </p:set>
                                    <p:anim calcmode="lin" valueType="num">
                                      <p:cBhvr additive="base">
                                        <p:cTn id="49" dur="500" fill="hold"/>
                                        <p:tgtEl>
                                          <p:spTgt spid="31748">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174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Spectral resolution</a:t>
            </a:r>
            <a:endParaRPr lang="en-IN" dirty="0"/>
          </a:p>
        </p:txBody>
      </p:sp>
      <p:sp>
        <p:nvSpPr>
          <p:cNvPr id="3" name="Content Placeholder 2"/>
          <p:cNvSpPr>
            <a:spLocks noGrp="1"/>
          </p:cNvSpPr>
          <p:nvPr>
            <p:ph idx="1"/>
          </p:nvPr>
        </p:nvSpPr>
        <p:spPr>
          <a:xfrm>
            <a:off x="0" y="1066800"/>
            <a:ext cx="8991600" cy="4114800"/>
          </a:xfrm>
        </p:spPr>
        <p:txBody>
          <a:bodyPr/>
          <a:lstStyle/>
          <a:p>
            <a:r>
              <a:rPr lang="en-IN" dirty="0" smtClean="0"/>
              <a:t>Spectral </a:t>
            </a:r>
            <a:r>
              <a:rPr lang="en-US" dirty="0" smtClean="0"/>
              <a:t>resolution </a:t>
            </a:r>
            <a:r>
              <a:rPr lang="en-US" dirty="0" smtClean="0"/>
              <a:t>describes the ability of a sensor to define fine wavelength intervals</a:t>
            </a:r>
            <a:r>
              <a:rPr lang="en-US" dirty="0" smtClean="0"/>
              <a:t>.</a:t>
            </a:r>
          </a:p>
          <a:p>
            <a:r>
              <a:rPr lang="en-US" dirty="0" smtClean="0"/>
              <a:t>The </a:t>
            </a:r>
            <a:r>
              <a:rPr lang="en-US" dirty="0" smtClean="0"/>
              <a:t>finer </a:t>
            </a:r>
            <a:r>
              <a:rPr lang="en-US" dirty="0" smtClean="0"/>
              <a:t>the spectral </a:t>
            </a:r>
            <a:r>
              <a:rPr lang="en-US" dirty="0" smtClean="0"/>
              <a:t>resolution, </a:t>
            </a:r>
            <a:r>
              <a:rPr lang="en-US" dirty="0" smtClean="0"/>
              <a:t>the narrower </a:t>
            </a:r>
            <a:r>
              <a:rPr lang="en-US" dirty="0" smtClean="0"/>
              <a:t>the wavelength range for a particular channel or band</a:t>
            </a:r>
            <a:r>
              <a:rPr lang="en-US" dirty="0" smtClean="0"/>
              <a:t>.</a:t>
            </a:r>
          </a:p>
          <a:p>
            <a:r>
              <a:rPr lang="en-US" dirty="0" err="1" smtClean="0"/>
              <a:t>Eg</a:t>
            </a:r>
            <a:r>
              <a:rPr lang="en-US" dirty="0" smtClean="0"/>
              <a:t>: S</a:t>
            </a:r>
            <a:r>
              <a:rPr lang="en-US" b="1" dirty="0" smtClean="0"/>
              <a:t>pectral resolution of black and white film  </a:t>
            </a:r>
            <a:r>
              <a:rPr lang="en-US" b="1" dirty="0" smtClean="0"/>
              <a:t>is fairly coarse, as the </a:t>
            </a:r>
            <a:r>
              <a:rPr lang="en-US" b="1" dirty="0" smtClean="0"/>
              <a:t>various </a:t>
            </a:r>
            <a:r>
              <a:rPr lang="en-US" dirty="0" smtClean="0"/>
              <a:t>wavelengths </a:t>
            </a:r>
            <a:r>
              <a:rPr lang="en-US" dirty="0" smtClean="0"/>
              <a:t>of the visible spectrum are not individually distinguished </a:t>
            </a:r>
            <a:endParaRPr lang="en-US" dirty="0" smtClean="0"/>
          </a:p>
          <a:p>
            <a:r>
              <a:rPr lang="en-US" dirty="0" err="1" smtClean="0"/>
              <a:t>Colour</a:t>
            </a:r>
            <a:r>
              <a:rPr lang="en-US" dirty="0" smtClean="0"/>
              <a:t> </a:t>
            </a:r>
            <a:r>
              <a:rPr lang="en-US" dirty="0" smtClean="0"/>
              <a:t>film </a:t>
            </a:r>
            <a:r>
              <a:rPr lang="en-US" dirty="0" smtClean="0"/>
              <a:t>has </a:t>
            </a:r>
            <a:r>
              <a:rPr lang="en-US" dirty="0" smtClean="0"/>
              <a:t>higher spectral resolution, as it </a:t>
            </a:r>
            <a:r>
              <a:rPr lang="en-US" dirty="0" smtClean="0"/>
              <a:t>is individually </a:t>
            </a:r>
            <a:r>
              <a:rPr lang="en-US" dirty="0" smtClean="0"/>
              <a:t>sensitive to the reflected energy at the blue, green, and red wavelengths of </a:t>
            </a:r>
            <a:r>
              <a:rPr lang="en-US" dirty="0" smtClean="0"/>
              <a:t>the spectrum</a:t>
            </a:r>
            <a:r>
              <a:rPr lang="en-US" dirty="0" smtClean="0"/>
              <a:t>. </a:t>
            </a:r>
            <a:endParaRPr lang="en-IN"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resolution</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pic>
        <p:nvPicPr>
          <p:cNvPr id="163842" name="Picture 2"/>
          <p:cNvPicPr>
            <a:picLocks noChangeAspect="1" noChangeArrowheads="1"/>
          </p:cNvPicPr>
          <p:nvPr/>
        </p:nvPicPr>
        <p:blipFill>
          <a:blip r:embed="rId2"/>
          <a:srcRect/>
          <a:stretch>
            <a:fillRect/>
          </a:stretch>
        </p:blipFill>
        <p:spPr bwMode="auto">
          <a:xfrm>
            <a:off x="2209800" y="1905000"/>
            <a:ext cx="4724400" cy="4046797"/>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Radiometric resolution</a:t>
            </a:r>
            <a:endParaRPr lang="en-IN" dirty="0"/>
          </a:p>
        </p:txBody>
      </p:sp>
      <p:sp>
        <p:nvSpPr>
          <p:cNvPr id="3" name="Content Placeholder 2"/>
          <p:cNvSpPr>
            <a:spLocks noGrp="1"/>
          </p:cNvSpPr>
          <p:nvPr>
            <p:ph idx="1"/>
          </p:nvPr>
        </p:nvSpPr>
        <p:spPr>
          <a:xfrm>
            <a:off x="304800" y="1066800"/>
            <a:ext cx="8610600" cy="4114800"/>
          </a:xfrm>
        </p:spPr>
        <p:txBody>
          <a:bodyPr/>
          <a:lstStyle/>
          <a:p>
            <a:r>
              <a:rPr lang="en-US" dirty="0" smtClean="0"/>
              <a:t>sensitivity </a:t>
            </a:r>
            <a:r>
              <a:rPr lang="en-US" dirty="0" smtClean="0"/>
              <a:t> of the sensor to </a:t>
            </a:r>
            <a:r>
              <a:rPr lang="en-US" dirty="0" smtClean="0"/>
              <a:t>the magnitude of the electromagnetic </a:t>
            </a:r>
            <a:r>
              <a:rPr lang="en-US" dirty="0" smtClean="0"/>
              <a:t>energy determines </a:t>
            </a:r>
            <a:r>
              <a:rPr lang="en-US" dirty="0" smtClean="0"/>
              <a:t>the </a:t>
            </a:r>
            <a:r>
              <a:rPr lang="en-US" b="1" dirty="0" smtClean="0"/>
              <a:t>radiometric resolution. </a:t>
            </a:r>
            <a:endParaRPr lang="en-US" b="1" dirty="0" smtClean="0"/>
          </a:p>
          <a:p>
            <a:r>
              <a:rPr lang="en-US" b="1" dirty="0" smtClean="0"/>
              <a:t>The </a:t>
            </a:r>
            <a:r>
              <a:rPr lang="en-US" b="1" dirty="0" smtClean="0"/>
              <a:t>radiometric resolution of an imaging </a:t>
            </a:r>
            <a:r>
              <a:rPr lang="en-US" b="1" dirty="0" smtClean="0"/>
              <a:t>system </a:t>
            </a:r>
            <a:r>
              <a:rPr lang="en-US" dirty="0" smtClean="0"/>
              <a:t>describes </a:t>
            </a:r>
            <a:r>
              <a:rPr lang="en-US" dirty="0" smtClean="0"/>
              <a:t>its ability to discriminate very slight differences in </a:t>
            </a:r>
            <a:r>
              <a:rPr lang="en-US" dirty="0" smtClean="0"/>
              <a:t>energy</a:t>
            </a:r>
          </a:p>
          <a:p>
            <a:r>
              <a:rPr lang="en-US" dirty="0" smtClean="0"/>
              <a:t>The </a:t>
            </a:r>
            <a:r>
              <a:rPr lang="en-US" dirty="0" smtClean="0"/>
              <a:t>finer the </a:t>
            </a:r>
            <a:r>
              <a:rPr lang="en-US" dirty="0" smtClean="0"/>
              <a:t>radiometric resolution </a:t>
            </a:r>
            <a:r>
              <a:rPr lang="en-US" dirty="0" smtClean="0"/>
              <a:t>of a sensor, the more sensitive it is to </a:t>
            </a:r>
            <a:r>
              <a:rPr lang="en-US" dirty="0" smtClean="0"/>
              <a:t>detect </a:t>
            </a:r>
            <a:r>
              <a:rPr lang="en-US" dirty="0" smtClean="0"/>
              <a:t>small differences in reflected </a:t>
            </a:r>
            <a:r>
              <a:rPr lang="en-US" dirty="0" smtClean="0"/>
              <a:t>or </a:t>
            </a:r>
            <a:r>
              <a:rPr lang="en-IN" dirty="0" smtClean="0"/>
              <a:t>emitted  energy.</a:t>
            </a:r>
            <a:endParaRPr lang="en-IN" dirty="0" smtClean="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resolution</a:t>
            </a:r>
            <a:endParaRPr lang="en-IN" dirty="0"/>
          </a:p>
        </p:txBody>
      </p:sp>
      <p:sp>
        <p:nvSpPr>
          <p:cNvPr id="3" name="Content Placeholder 2"/>
          <p:cNvSpPr>
            <a:spLocks noGrp="1"/>
          </p:cNvSpPr>
          <p:nvPr>
            <p:ph idx="1"/>
          </p:nvPr>
        </p:nvSpPr>
        <p:spPr/>
        <p:txBody>
          <a:bodyPr/>
          <a:lstStyle/>
          <a:p>
            <a:r>
              <a:rPr lang="en-IN" dirty="0" smtClean="0"/>
              <a:t>Refers to revisit </a:t>
            </a:r>
            <a:r>
              <a:rPr lang="en-IN" dirty="0" smtClean="0"/>
              <a:t>period of a satellite </a:t>
            </a:r>
            <a:r>
              <a:rPr lang="en-IN" dirty="0" smtClean="0"/>
              <a:t>sensor</a:t>
            </a:r>
          </a:p>
          <a:p>
            <a:r>
              <a:rPr lang="en-US" dirty="0" smtClean="0"/>
              <a:t>Temporal </a:t>
            </a:r>
            <a:r>
              <a:rPr lang="en-US" dirty="0" smtClean="0"/>
              <a:t>resolution of a remote sensing </a:t>
            </a:r>
            <a:r>
              <a:rPr lang="en-US" dirty="0" smtClean="0"/>
              <a:t>system is the time period taken to image </a:t>
            </a:r>
            <a:r>
              <a:rPr lang="en-US" dirty="0" smtClean="0"/>
              <a:t>the exact same area at the same viewing angle a second </a:t>
            </a:r>
            <a:r>
              <a:rPr lang="en-US" dirty="0" smtClean="0"/>
              <a:t>time</a:t>
            </a:r>
          </a:p>
          <a:p>
            <a:r>
              <a:rPr lang="en-US" dirty="0" smtClean="0"/>
              <a:t>If the revisit period is less, said to have more temporal resolution</a:t>
            </a:r>
            <a:endParaRPr lang="en-IN"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51508"/>
            <a:ext cx="8382000" cy="4401205"/>
          </a:xfrm>
          <a:prstGeom prst="rect">
            <a:avLst/>
          </a:prstGeom>
        </p:spPr>
        <p:txBody>
          <a:bodyPr wrap="square">
            <a:spAutoFit/>
          </a:bodyPr>
          <a:lstStyle/>
          <a:p>
            <a:pPr marL="571500" indent="-571500" algn="just">
              <a:buFont typeface="Wingdings" pitchFamily="2" charset="2"/>
              <a:buChar char="ü"/>
            </a:pPr>
            <a:r>
              <a:rPr lang="en-US" sz="2800" dirty="0" smtClean="0"/>
              <a:t>A </a:t>
            </a:r>
            <a:r>
              <a:rPr lang="en-US" sz="2800" b="1" dirty="0" smtClean="0"/>
              <a:t>scanning</a:t>
            </a:r>
            <a:r>
              <a:rPr lang="en-US" sz="2800" dirty="0" smtClean="0"/>
              <a:t> system used to collect data over a variety of different wavelength ranges is called a multispectral </a:t>
            </a:r>
            <a:r>
              <a:rPr lang="en-US" sz="2800" b="1" dirty="0" smtClean="0"/>
              <a:t>scanner</a:t>
            </a:r>
            <a:r>
              <a:rPr lang="en-US" sz="2800" dirty="0" smtClean="0"/>
              <a:t> (MSS)</a:t>
            </a:r>
          </a:p>
          <a:p>
            <a:pPr marL="571500" indent="-571500" algn="just">
              <a:buFont typeface="Wingdings" pitchFamily="2" charset="2"/>
              <a:buChar char="ü"/>
            </a:pPr>
            <a:endParaRPr lang="en-US" sz="2800" dirty="0" smtClean="0"/>
          </a:p>
          <a:p>
            <a:pPr marL="571500" indent="-571500" algn="just">
              <a:buFont typeface="Wingdings" pitchFamily="2" charset="2"/>
              <a:buChar char="ü"/>
            </a:pPr>
            <a:r>
              <a:rPr lang="en-US" sz="2800" dirty="0" smtClean="0"/>
              <a:t>Most commonly used </a:t>
            </a:r>
            <a:r>
              <a:rPr lang="en-US" sz="2800" b="1" dirty="0" smtClean="0"/>
              <a:t>scanning</a:t>
            </a:r>
            <a:r>
              <a:rPr lang="en-US" sz="2800" dirty="0" smtClean="0"/>
              <a:t> system</a:t>
            </a:r>
          </a:p>
          <a:p>
            <a:pPr marL="571500" indent="-571500" algn="just">
              <a:buFont typeface="Wingdings" pitchFamily="2" charset="2"/>
              <a:buChar char="ü"/>
            </a:pPr>
            <a:endParaRPr lang="en-US" sz="2800" dirty="0" smtClean="0"/>
          </a:p>
          <a:p>
            <a:pPr marL="571500" indent="-571500" algn="just">
              <a:buFont typeface="Wingdings" pitchFamily="2" charset="2"/>
              <a:buChar char="ü"/>
            </a:pPr>
            <a:r>
              <a:rPr lang="en-US" sz="2800" dirty="0" smtClean="0"/>
              <a:t>There are two main modes or methods of </a:t>
            </a:r>
            <a:r>
              <a:rPr lang="en-US" sz="2800" b="1" dirty="0" smtClean="0"/>
              <a:t>scanning</a:t>
            </a:r>
            <a:r>
              <a:rPr lang="en-US" sz="2800" dirty="0" smtClean="0"/>
              <a:t> employed to acquire multispectral image data - </a:t>
            </a:r>
            <a:r>
              <a:rPr lang="en-US" sz="2800" b="1" dirty="0" smtClean="0"/>
              <a:t>across</a:t>
            </a:r>
            <a:r>
              <a:rPr lang="en-US" sz="2800" dirty="0" smtClean="0"/>
              <a:t>-</a:t>
            </a:r>
            <a:r>
              <a:rPr lang="en-US" sz="2800" b="1" dirty="0" smtClean="0"/>
              <a:t>track scanning</a:t>
            </a:r>
            <a:r>
              <a:rPr lang="en-US" sz="2800" dirty="0" smtClean="0"/>
              <a:t>, and along-</a:t>
            </a:r>
            <a:r>
              <a:rPr lang="en-US" sz="2800" b="1" dirty="0" smtClean="0"/>
              <a:t>track scanning</a:t>
            </a:r>
            <a:r>
              <a:rPr lang="en-US" sz="2800" dirty="0" smtClean="0"/>
              <a:t>.</a:t>
            </a:r>
            <a:endParaRPr lang="en-IN" sz="2800" dirty="0"/>
          </a:p>
        </p:txBody>
      </p:sp>
      <p:sp>
        <p:nvSpPr>
          <p:cNvPr id="3" name="Footer Placeholder 2"/>
          <p:cNvSpPr>
            <a:spLocks noGrp="1"/>
          </p:cNvSpPr>
          <p:nvPr>
            <p:ph type="ftr" sz="quarter" idx="11"/>
          </p:nvPr>
        </p:nvSpPr>
        <p:spPr/>
        <p:txBody>
          <a:bodyPr/>
          <a:lstStyle/>
          <a:p>
            <a:r>
              <a:rPr lang="en-US" smtClean="0"/>
              <a:t>College of Engineering Trivandrum</a:t>
            </a:r>
            <a:endParaRPr lang="en-US"/>
          </a:p>
        </p:txBody>
      </p:sp>
      <p:sp>
        <p:nvSpPr>
          <p:cNvPr id="4" name="TextBox 3"/>
          <p:cNvSpPr txBox="1"/>
          <p:nvPr/>
        </p:nvSpPr>
        <p:spPr>
          <a:xfrm>
            <a:off x="1828800" y="533400"/>
            <a:ext cx="6553200" cy="707886"/>
          </a:xfrm>
          <a:prstGeom prst="rect">
            <a:avLst/>
          </a:prstGeom>
          <a:noFill/>
        </p:spPr>
        <p:txBody>
          <a:bodyPr wrap="square" rtlCol="0">
            <a:spAutoFit/>
          </a:bodyPr>
          <a:lstStyle/>
          <a:p>
            <a:r>
              <a:rPr lang="en-US" sz="4000" dirty="0" smtClean="0"/>
              <a:t>Multispectral </a:t>
            </a:r>
            <a:r>
              <a:rPr lang="en-US" sz="4000" b="1" dirty="0" smtClean="0"/>
              <a:t>scanner</a:t>
            </a:r>
            <a:r>
              <a:rPr lang="en-US" sz="4000" dirty="0" smtClean="0"/>
              <a:t> (MSS) </a:t>
            </a:r>
            <a:endParaRPr lang="en-IN" sz="4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1" y="1066800"/>
          <a:ext cx="8839199" cy="5105400"/>
        </p:xfrm>
        <a:graphic>
          <a:graphicData uri="http://schemas.openxmlformats.org/drawingml/2006/table">
            <a:tbl>
              <a:tblPr/>
              <a:tblGrid>
                <a:gridCol w="8839199"/>
              </a:tblGrid>
              <a:tr h="5105400">
                <a:tc>
                  <a:txBody>
                    <a:bodyPr/>
                    <a:lstStyle/>
                    <a:p>
                      <a:pPr marL="342900" indent="-342900">
                        <a:buFont typeface="+mj-lt"/>
                        <a:buAutoNum type="arabicPeriod"/>
                      </a:pPr>
                      <a:r>
                        <a:rPr lang="en-US" sz="2000" b="1" dirty="0">
                          <a:solidFill>
                            <a:schemeClr val="tx1"/>
                          </a:solidFill>
                          <a:latin typeface="arial"/>
                        </a:rPr>
                        <a:t>Across-track scanners</a:t>
                      </a:r>
                      <a:r>
                        <a:rPr lang="en-US" sz="2000" b="0" dirty="0">
                          <a:solidFill>
                            <a:schemeClr val="tx1"/>
                          </a:solidFill>
                          <a:latin typeface="arial"/>
                        </a:rPr>
                        <a:t> scan the Earth in a series of lines. </a:t>
                      </a:r>
                      <a:endParaRPr lang="en-US" sz="2000" b="0" dirty="0" smtClean="0">
                        <a:solidFill>
                          <a:schemeClr val="tx1"/>
                        </a:solidFill>
                        <a:latin typeface="arial"/>
                      </a:endParaRPr>
                    </a:p>
                    <a:p>
                      <a:pPr marL="342900" indent="-342900">
                        <a:buFont typeface="+mj-lt"/>
                        <a:buAutoNum type="arabicPeriod"/>
                      </a:pPr>
                      <a:r>
                        <a:rPr lang="en-US" sz="2000" b="0" dirty="0" smtClean="0">
                          <a:solidFill>
                            <a:schemeClr val="tx1"/>
                          </a:solidFill>
                          <a:latin typeface="arial"/>
                        </a:rPr>
                        <a:t>The </a:t>
                      </a:r>
                      <a:r>
                        <a:rPr lang="en-US" sz="2000" b="0" dirty="0">
                          <a:solidFill>
                            <a:schemeClr val="tx1"/>
                          </a:solidFill>
                          <a:latin typeface="arial"/>
                        </a:rPr>
                        <a:t>lines are oriented perpendicular to the direction of motion of the sensor platform (i.e. across the swath). </a:t>
                      </a:r>
                      <a:endParaRPr lang="en-US" sz="2000" b="0" dirty="0" smtClean="0">
                        <a:solidFill>
                          <a:schemeClr val="tx1"/>
                        </a:solidFill>
                        <a:latin typeface="arial"/>
                      </a:endParaRPr>
                    </a:p>
                    <a:p>
                      <a:pPr marL="342900" indent="-342900">
                        <a:buFont typeface="+mj-lt"/>
                        <a:buAutoNum type="arabicPeriod"/>
                      </a:pPr>
                      <a:r>
                        <a:rPr lang="en-US" sz="2000" b="0" dirty="0" smtClean="0">
                          <a:solidFill>
                            <a:schemeClr val="tx1"/>
                          </a:solidFill>
                          <a:latin typeface="arial"/>
                        </a:rPr>
                        <a:t>Each </a:t>
                      </a:r>
                      <a:r>
                        <a:rPr lang="en-US" sz="2000" b="0" dirty="0">
                          <a:solidFill>
                            <a:schemeClr val="tx1"/>
                          </a:solidFill>
                          <a:latin typeface="arial"/>
                        </a:rPr>
                        <a:t>line is scanned from one side of the sensor to the other, using a </a:t>
                      </a:r>
                      <a:r>
                        <a:rPr lang="en-US" sz="2000" b="1" dirty="0">
                          <a:solidFill>
                            <a:schemeClr val="tx1"/>
                          </a:solidFill>
                          <a:latin typeface="arial"/>
                        </a:rPr>
                        <a:t>rotating mirror (A)</a:t>
                      </a:r>
                      <a:r>
                        <a:rPr lang="en-US" sz="2000" b="0" dirty="0">
                          <a:solidFill>
                            <a:schemeClr val="tx1"/>
                          </a:solidFill>
                          <a:latin typeface="arial"/>
                        </a:rPr>
                        <a:t>. </a:t>
                      </a:r>
                      <a:endParaRPr lang="en-US" sz="2000" b="0" dirty="0" smtClean="0">
                        <a:solidFill>
                          <a:schemeClr val="tx1"/>
                        </a:solidFill>
                        <a:latin typeface="arial"/>
                      </a:endParaRPr>
                    </a:p>
                    <a:p>
                      <a:pPr marL="342900" indent="-342900">
                        <a:buFont typeface="+mj-lt"/>
                        <a:buAutoNum type="arabicPeriod"/>
                      </a:pPr>
                      <a:r>
                        <a:rPr lang="en-US" sz="2000" b="0" dirty="0" smtClean="0">
                          <a:solidFill>
                            <a:schemeClr val="tx1"/>
                          </a:solidFill>
                          <a:latin typeface="arial"/>
                        </a:rPr>
                        <a:t>As </a:t>
                      </a:r>
                      <a:r>
                        <a:rPr lang="en-US" sz="2000" b="0" dirty="0">
                          <a:solidFill>
                            <a:schemeClr val="tx1"/>
                          </a:solidFill>
                          <a:latin typeface="arial"/>
                        </a:rPr>
                        <a:t>the platform moves forward over the Earth, successive scans build up a two-dimensional image of the Earth´s surface. </a:t>
                      </a:r>
                      <a:endParaRPr lang="en-US" sz="2000" b="0" dirty="0" smtClean="0">
                        <a:solidFill>
                          <a:schemeClr val="tx1"/>
                        </a:solidFill>
                        <a:latin typeface="arial"/>
                      </a:endParaRPr>
                    </a:p>
                    <a:p>
                      <a:pPr marL="342900" indent="-342900">
                        <a:buFont typeface="+mj-lt"/>
                        <a:buAutoNum type="arabicPeriod"/>
                      </a:pPr>
                      <a:r>
                        <a:rPr lang="en-US" sz="2000" b="0" dirty="0" smtClean="0">
                          <a:solidFill>
                            <a:schemeClr val="tx1"/>
                          </a:solidFill>
                          <a:latin typeface="arial"/>
                        </a:rPr>
                        <a:t>The </a:t>
                      </a:r>
                      <a:r>
                        <a:rPr lang="en-US" sz="2000" b="0" dirty="0">
                          <a:solidFill>
                            <a:schemeClr val="tx1"/>
                          </a:solidFill>
                          <a:latin typeface="arial"/>
                        </a:rPr>
                        <a:t>incoming reflected or emitted radiation is separated into several spectral components that are detected independently. </a:t>
                      </a:r>
                      <a:endParaRPr lang="en-US" sz="2000" b="0" dirty="0" smtClean="0">
                        <a:solidFill>
                          <a:schemeClr val="tx1"/>
                        </a:solidFill>
                        <a:latin typeface="arial"/>
                      </a:endParaRPr>
                    </a:p>
                    <a:p>
                      <a:pPr marL="342900" indent="-342900">
                        <a:buFont typeface="+mj-lt"/>
                        <a:buAutoNum type="arabicPeriod"/>
                      </a:pPr>
                      <a:r>
                        <a:rPr lang="en-US" sz="2000" b="0" dirty="0" smtClean="0">
                          <a:solidFill>
                            <a:schemeClr val="tx1"/>
                          </a:solidFill>
                          <a:latin typeface="arial"/>
                        </a:rPr>
                        <a:t>The </a:t>
                      </a:r>
                      <a:r>
                        <a:rPr lang="en-US" sz="2000" b="0" dirty="0">
                          <a:solidFill>
                            <a:schemeClr val="tx1"/>
                          </a:solidFill>
                          <a:latin typeface="arial"/>
                        </a:rPr>
                        <a:t>UV, visible, near-infrared, and thermal radiation are dispersed into their constituent wavelengths. </a:t>
                      </a:r>
                      <a:endParaRPr lang="en-US" sz="2000" b="0" dirty="0" smtClean="0">
                        <a:solidFill>
                          <a:schemeClr val="tx1"/>
                        </a:solidFill>
                        <a:latin typeface="arial"/>
                      </a:endParaRPr>
                    </a:p>
                    <a:p>
                      <a:pPr marL="342900" indent="-342900">
                        <a:buFont typeface="+mj-lt"/>
                        <a:buAutoNum type="arabicPeriod"/>
                      </a:pPr>
                      <a:r>
                        <a:rPr lang="en-US" sz="2000" b="0" dirty="0" smtClean="0">
                          <a:solidFill>
                            <a:schemeClr val="tx1"/>
                          </a:solidFill>
                          <a:latin typeface="arial"/>
                        </a:rPr>
                        <a:t>A </a:t>
                      </a:r>
                      <a:r>
                        <a:rPr lang="en-US" sz="2000" b="0" dirty="0">
                          <a:solidFill>
                            <a:schemeClr val="tx1"/>
                          </a:solidFill>
                          <a:latin typeface="arial"/>
                        </a:rPr>
                        <a:t>bank of internal </a:t>
                      </a:r>
                      <a:r>
                        <a:rPr lang="en-US" sz="2000" b="1" dirty="0">
                          <a:solidFill>
                            <a:schemeClr val="tx1"/>
                          </a:solidFill>
                          <a:latin typeface="arial"/>
                        </a:rPr>
                        <a:t>detectors (B)</a:t>
                      </a:r>
                      <a:r>
                        <a:rPr lang="en-US" sz="2000" b="0" dirty="0">
                          <a:solidFill>
                            <a:schemeClr val="tx1"/>
                          </a:solidFill>
                          <a:latin typeface="arial"/>
                        </a:rPr>
                        <a:t>, each sensitive to a specific range of wavelengths, detects and measures the energy for each spectral band and </a:t>
                      </a:r>
                      <a:r>
                        <a:rPr lang="en-US" sz="2000" b="0" dirty="0" smtClean="0">
                          <a:solidFill>
                            <a:schemeClr val="tx1"/>
                          </a:solidFill>
                          <a:latin typeface="arial"/>
                        </a:rPr>
                        <a:t>they are converted to digital data and recorded for subsequent computer processing</a:t>
                      </a:r>
                      <a:r>
                        <a:rPr lang="en-US" sz="2000" b="0" dirty="0">
                          <a:solidFill>
                            <a:schemeClr val="tx1"/>
                          </a:solidFill>
                          <a:latin typeface="arial"/>
                        </a:rPr>
                        <a:t>.</a:t>
                      </a:r>
                    </a:p>
                  </a:txBody>
                  <a:tcPr marL="0" marR="0" marT="0" marB="0" anchor="ctr">
                    <a:lnL>
                      <a:noFill/>
                    </a:lnL>
                    <a:lnR>
                      <a:noFill/>
                    </a:lnR>
                    <a:lnT>
                      <a:noFill/>
                    </a:lnT>
                    <a:lnB>
                      <a:noFill/>
                    </a:lnB>
                  </a:tcPr>
                </a:tc>
              </a:tr>
            </a:tbl>
          </a:graphicData>
        </a:graphic>
      </p:graphicFrame>
      <p:sp>
        <p:nvSpPr>
          <p:cNvPr id="3" name="Footer Placeholder 2"/>
          <p:cNvSpPr>
            <a:spLocks noGrp="1"/>
          </p:cNvSpPr>
          <p:nvPr>
            <p:ph type="ftr" sz="quarter" idx="11"/>
          </p:nvPr>
        </p:nvSpPr>
        <p:spPr/>
        <p:txBody>
          <a:bodyPr/>
          <a:lstStyle/>
          <a:p>
            <a:r>
              <a:rPr lang="en-US" smtClean="0"/>
              <a:t>College of Engineering Trivandrum</a:t>
            </a:r>
            <a:endParaRPr lang="en-US"/>
          </a:p>
        </p:txBody>
      </p:sp>
      <p:sp>
        <p:nvSpPr>
          <p:cNvPr id="4" name="TextBox 3"/>
          <p:cNvSpPr txBox="1"/>
          <p:nvPr/>
        </p:nvSpPr>
        <p:spPr>
          <a:xfrm>
            <a:off x="1447800" y="304800"/>
            <a:ext cx="7239000" cy="707886"/>
          </a:xfrm>
          <a:prstGeom prst="rect">
            <a:avLst/>
          </a:prstGeom>
          <a:noFill/>
        </p:spPr>
        <p:txBody>
          <a:bodyPr wrap="square" rtlCol="0">
            <a:spAutoFit/>
          </a:bodyPr>
          <a:lstStyle/>
          <a:p>
            <a:r>
              <a:rPr lang="en-US" sz="4000" dirty="0" smtClean="0"/>
              <a:t>ACROSS TRACK SCANNERS</a:t>
            </a:r>
            <a:endParaRPr lang="en-IN" sz="4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Across-track scanners"/>
          <p:cNvPicPr>
            <a:picLocks noChangeAspect="1" noChangeArrowheads="1"/>
          </p:cNvPicPr>
          <p:nvPr/>
        </p:nvPicPr>
        <p:blipFill>
          <a:blip r:embed="rId2"/>
          <a:srcRect/>
          <a:stretch>
            <a:fillRect/>
          </a:stretch>
        </p:blipFill>
        <p:spPr bwMode="auto">
          <a:xfrm>
            <a:off x="1066800" y="609600"/>
            <a:ext cx="4755479" cy="3886200"/>
          </a:xfrm>
          <a:prstGeom prst="rect">
            <a:avLst/>
          </a:prstGeom>
          <a:noFill/>
        </p:spPr>
      </p:pic>
      <p:sp>
        <p:nvSpPr>
          <p:cNvPr id="3" name="Footer Placeholder 2"/>
          <p:cNvSpPr>
            <a:spLocks noGrp="1"/>
          </p:cNvSpPr>
          <p:nvPr>
            <p:ph type="ftr" sz="quarter" idx="11"/>
          </p:nvPr>
        </p:nvSpPr>
        <p:spPr/>
        <p:txBody>
          <a:bodyPr/>
          <a:lstStyle/>
          <a:p>
            <a:r>
              <a:rPr lang="en-US" smtClean="0"/>
              <a:t>College of Engineering Trivandrum</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914400"/>
          <a:ext cx="8534400" cy="5212080"/>
        </p:xfrm>
        <a:graphic>
          <a:graphicData uri="http://schemas.openxmlformats.org/drawingml/2006/table">
            <a:tbl>
              <a:tblPr/>
              <a:tblGrid>
                <a:gridCol w="8534400"/>
              </a:tblGrid>
              <a:tr h="4367763">
                <a:tc>
                  <a:txBody>
                    <a:bodyPr/>
                    <a:lstStyle/>
                    <a:p>
                      <a:pPr marL="342900" indent="-342900">
                        <a:buFont typeface="+mj-lt"/>
                        <a:buAutoNum type="arabicPeriod"/>
                      </a:pPr>
                      <a:r>
                        <a:rPr lang="en-US" sz="1800" b="1" dirty="0">
                          <a:solidFill>
                            <a:schemeClr val="tx1"/>
                          </a:solidFill>
                          <a:latin typeface="arial"/>
                        </a:rPr>
                        <a:t>Along-track scanners</a:t>
                      </a:r>
                      <a:r>
                        <a:rPr lang="en-US" sz="1800" b="0" dirty="0">
                          <a:solidFill>
                            <a:schemeClr val="tx1"/>
                          </a:solidFill>
                          <a:latin typeface="arial"/>
                        </a:rPr>
                        <a:t> also use the forward motion of the platform to record successive scan lines </a:t>
                      </a:r>
                      <a:endParaRPr lang="en-US" sz="1800" b="0" dirty="0" smtClean="0">
                        <a:solidFill>
                          <a:schemeClr val="tx1"/>
                        </a:solidFill>
                        <a:latin typeface="arial"/>
                      </a:endParaRPr>
                    </a:p>
                    <a:p>
                      <a:pPr marL="342900" indent="-342900">
                        <a:buFont typeface="+mj-lt"/>
                        <a:buAutoNum type="arabicPeriod"/>
                      </a:pPr>
                      <a:endParaRPr lang="en-US" sz="1800" b="0" dirty="0" smtClean="0">
                        <a:solidFill>
                          <a:schemeClr val="tx1"/>
                        </a:solidFill>
                        <a:latin typeface="arial"/>
                      </a:endParaRPr>
                    </a:p>
                    <a:p>
                      <a:pPr marL="342900" indent="-342900">
                        <a:buFont typeface="+mj-lt"/>
                        <a:buAutoNum type="arabicPeriod"/>
                      </a:pPr>
                      <a:r>
                        <a:rPr lang="en-US" sz="1800" b="0" dirty="0" smtClean="0">
                          <a:solidFill>
                            <a:schemeClr val="tx1"/>
                          </a:solidFill>
                          <a:latin typeface="arial"/>
                        </a:rPr>
                        <a:t>Instead </a:t>
                      </a:r>
                      <a:r>
                        <a:rPr lang="en-US" sz="1800" b="0" dirty="0">
                          <a:solidFill>
                            <a:schemeClr val="tx1"/>
                          </a:solidFill>
                          <a:latin typeface="arial"/>
                        </a:rPr>
                        <a:t>of a scanning mirror, they use a linear array of detectors (A) located at the focal plane of the image (B) formed by lens systems (C), which are "pushed" along in the flight track direction (i.e. along track). </a:t>
                      </a:r>
                      <a:endParaRPr lang="en-US" sz="1800" b="0" dirty="0" smtClean="0">
                        <a:solidFill>
                          <a:schemeClr val="tx1"/>
                        </a:solidFill>
                        <a:latin typeface="arial"/>
                      </a:endParaRPr>
                    </a:p>
                    <a:p>
                      <a:pPr marL="342900" indent="-342900">
                        <a:buFont typeface="+mj-lt"/>
                        <a:buAutoNum type="arabicPeriod"/>
                      </a:pPr>
                      <a:endParaRPr lang="en-US" sz="1800" b="0" dirty="0" smtClean="0">
                        <a:solidFill>
                          <a:schemeClr val="tx1"/>
                        </a:solidFill>
                        <a:latin typeface="arial"/>
                      </a:endParaRPr>
                    </a:p>
                    <a:p>
                      <a:pPr marL="342900" indent="-342900">
                        <a:buFont typeface="+mj-lt"/>
                        <a:buAutoNum type="arabicPeriod"/>
                      </a:pPr>
                      <a:r>
                        <a:rPr lang="en-US" sz="1800" b="0" dirty="0" smtClean="0">
                          <a:solidFill>
                            <a:schemeClr val="tx1"/>
                          </a:solidFill>
                          <a:latin typeface="arial"/>
                        </a:rPr>
                        <a:t>These </a:t>
                      </a:r>
                      <a:r>
                        <a:rPr lang="en-US" sz="1800" b="0" dirty="0">
                          <a:solidFill>
                            <a:schemeClr val="tx1"/>
                          </a:solidFill>
                          <a:latin typeface="arial"/>
                        </a:rPr>
                        <a:t>systems are also referred to as </a:t>
                      </a:r>
                      <a:r>
                        <a:rPr lang="en-US" sz="1800" b="1" dirty="0" err="1">
                          <a:solidFill>
                            <a:schemeClr val="tx1"/>
                          </a:solidFill>
                          <a:latin typeface="arial"/>
                        </a:rPr>
                        <a:t>pushbroom</a:t>
                      </a:r>
                      <a:r>
                        <a:rPr lang="en-US" sz="1800" b="1" dirty="0">
                          <a:solidFill>
                            <a:schemeClr val="tx1"/>
                          </a:solidFill>
                          <a:latin typeface="arial"/>
                        </a:rPr>
                        <a:t> scanners</a:t>
                      </a:r>
                      <a:r>
                        <a:rPr lang="en-US" sz="1800" b="0" dirty="0">
                          <a:solidFill>
                            <a:schemeClr val="tx1"/>
                          </a:solidFill>
                          <a:latin typeface="arial"/>
                        </a:rPr>
                        <a:t>, as the motion of the detector array is analogous to the bristles of a broom being pushed along a floor. </a:t>
                      </a:r>
                      <a:endParaRPr lang="en-US" sz="1800" b="0" dirty="0" smtClean="0">
                        <a:solidFill>
                          <a:schemeClr val="tx1"/>
                        </a:solidFill>
                        <a:latin typeface="arial"/>
                      </a:endParaRPr>
                    </a:p>
                    <a:p>
                      <a:pPr marL="342900" indent="-342900">
                        <a:buFont typeface="+mj-lt"/>
                        <a:buAutoNum type="arabicPeriod"/>
                      </a:pPr>
                      <a:endParaRPr lang="en-US" sz="1800" b="0" dirty="0" smtClean="0">
                        <a:solidFill>
                          <a:schemeClr val="tx1"/>
                        </a:solidFill>
                        <a:latin typeface="arial"/>
                      </a:endParaRPr>
                    </a:p>
                    <a:p>
                      <a:pPr marL="342900" indent="-342900">
                        <a:buFont typeface="+mj-lt"/>
                        <a:buAutoNum type="arabicPeriod"/>
                      </a:pPr>
                      <a:r>
                        <a:rPr lang="en-US" sz="1800" b="0" dirty="0" smtClean="0">
                          <a:solidFill>
                            <a:schemeClr val="tx1"/>
                          </a:solidFill>
                          <a:latin typeface="arial"/>
                        </a:rPr>
                        <a:t>Along-track scanners with linear arrays have several advantages over across-track mirror scanners. </a:t>
                      </a:r>
                    </a:p>
                    <a:p>
                      <a:pPr marL="342900" indent="-342900">
                        <a:buFont typeface="+mj-lt"/>
                        <a:buAutoNum type="arabicPeriod"/>
                      </a:pPr>
                      <a:endParaRPr lang="en-US" sz="1800" b="0" dirty="0" smtClean="0">
                        <a:solidFill>
                          <a:schemeClr val="tx1"/>
                        </a:solidFill>
                        <a:latin typeface="arial"/>
                      </a:endParaRPr>
                    </a:p>
                    <a:p>
                      <a:pPr marL="342900" indent="-342900">
                        <a:buFont typeface="+mj-lt"/>
                        <a:buAutoNum type="arabicPeriod"/>
                      </a:pPr>
                      <a:r>
                        <a:rPr lang="en-US" sz="1800" b="0" dirty="0" smtClean="0">
                          <a:solidFill>
                            <a:schemeClr val="tx1"/>
                          </a:solidFill>
                          <a:latin typeface="arial"/>
                        </a:rPr>
                        <a:t>The array of detectors combined with the </a:t>
                      </a:r>
                      <a:r>
                        <a:rPr lang="en-US" sz="1800" b="0" dirty="0" err="1" smtClean="0">
                          <a:solidFill>
                            <a:schemeClr val="tx1"/>
                          </a:solidFill>
                          <a:latin typeface="arial"/>
                        </a:rPr>
                        <a:t>pushbroom</a:t>
                      </a:r>
                      <a:r>
                        <a:rPr lang="en-US" sz="1800" b="0" dirty="0" smtClean="0">
                          <a:solidFill>
                            <a:schemeClr val="tx1"/>
                          </a:solidFill>
                          <a:latin typeface="arial"/>
                        </a:rPr>
                        <a:t> motion allows each detector to "see" and measure the energy from each ground resolution cell for a longer period of time (dwell time). </a:t>
                      </a:r>
                    </a:p>
                    <a:p>
                      <a:pPr marL="342900" indent="-342900">
                        <a:buFont typeface="+mj-lt"/>
                        <a:buAutoNum type="arabicPeriod"/>
                      </a:pPr>
                      <a:endParaRPr lang="en-US" sz="1800" b="0" dirty="0" smtClean="0">
                        <a:solidFill>
                          <a:schemeClr val="tx1"/>
                        </a:solidFill>
                        <a:latin typeface="arial"/>
                      </a:endParaRPr>
                    </a:p>
                    <a:p>
                      <a:pPr marL="342900" indent="-342900">
                        <a:buFont typeface="+mj-lt"/>
                        <a:buAutoNum type="arabicPeriod"/>
                      </a:pPr>
                      <a:r>
                        <a:rPr lang="en-US" sz="1800" b="0" dirty="0" smtClean="0">
                          <a:solidFill>
                            <a:schemeClr val="tx1"/>
                          </a:solidFill>
                          <a:latin typeface="arial"/>
                        </a:rPr>
                        <a:t>This allows more energy to be detected and improves the radiometric resolution. </a:t>
                      </a:r>
                    </a:p>
                  </a:txBody>
                  <a:tcPr marL="0" marR="0" marT="0" marB="0" anchor="ctr">
                    <a:lnL>
                      <a:noFill/>
                    </a:lnL>
                    <a:lnR>
                      <a:noFill/>
                    </a:lnR>
                    <a:lnT>
                      <a:noFill/>
                    </a:lnT>
                    <a:lnB>
                      <a:noFill/>
                    </a:lnB>
                  </a:tcPr>
                </a:tc>
              </a:tr>
            </a:tbl>
          </a:graphicData>
        </a:graphic>
      </p:graphicFrame>
      <p:sp>
        <p:nvSpPr>
          <p:cNvPr id="3" name="Footer Placeholder 2"/>
          <p:cNvSpPr>
            <a:spLocks noGrp="1"/>
          </p:cNvSpPr>
          <p:nvPr>
            <p:ph type="ftr" sz="quarter" idx="11"/>
          </p:nvPr>
        </p:nvSpPr>
        <p:spPr/>
        <p:txBody>
          <a:bodyPr/>
          <a:lstStyle/>
          <a:p>
            <a:r>
              <a:rPr lang="en-US" smtClean="0"/>
              <a:t>College of Engineering Trivandrum</a:t>
            </a:r>
            <a:endParaRPr lang="en-US"/>
          </a:p>
        </p:txBody>
      </p:sp>
      <p:sp>
        <p:nvSpPr>
          <p:cNvPr id="4" name="TextBox 3"/>
          <p:cNvSpPr txBox="1"/>
          <p:nvPr/>
        </p:nvSpPr>
        <p:spPr>
          <a:xfrm>
            <a:off x="1447800" y="152400"/>
            <a:ext cx="7239000" cy="707886"/>
          </a:xfrm>
          <a:prstGeom prst="rect">
            <a:avLst/>
          </a:prstGeom>
          <a:noFill/>
        </p:spPr>
        <p:txBody>
          <a:bodyPr wrap="square" rtlCol="0">
            <a:spAutoFit/>
          </a:bodyPr>
          <a:lstStyle/>
          <a:p>
            <a:r>
              <a:rPr lang="en-US" sz="4000" dirty="0" smtClean="0"/>
              <a:t>ALONG TRACK SCANNERS</a:t>
            </a:r>
            <a:endParaRPr lang="en-IN" sz="4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Along-track scanners"/>
          <p:cNvPicPr>
            <a:picLocks noChangeAspect="1" noChangeArrowheads="1"/>
          </p:cNvPicPr>
          <p:nvPr/>
        </p:nvPicPr>
        <p:blipFill>
          <a:blip r:embed="rId2"/>
          <a:srcRect/>
          <a:stretch>
            <a:fillRect/>
          </a:stretch>
        </p:blipFill>
        <p:spPr bwMode="auto">
          <a:xfrm>
            <a:off x="2057400" y="609600"/>
            <a:ext cx="5105400" cy="5025000"/>
          </a:xfrm>
          <a:prstGeom prst="rect">
            <a:avLst/>
          </a:prstGeom>
          <a:noFill/>
        </p:spPr>
      </p:pic>
      <p:sp>
        <p:nvSpPr>
          <p:cNvPr id="3" name="Footer Placeholder 2"/>
          <p:cNvSpPr>
            <a:spLocks noGrp="1"/>
          </p:cNvSpPr>
          <p:nvPr>
            <p:ph type="ftr" sz="quarter" idx="11"/>
          </p:nvPr>
        </p:nvSpPr>
        <p:spPr/>
        <p:txBody>
          <a:bodyPr/>
          <a:lstStyle/>
          <a:p>
            <a:r>
              <a:rPr lang="en-US" smtClean="0"/>
              <a:t>College of Engineering Trivandrum</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457200" y="990600"/>
            <a:ext cx="8686800" cy="4119563"/>
          </a:xfrm>
          <a:prstGeom prst="rect">
            <a:avLst/>
          </a:prstGeom>
          <a:noFill/>
          <a:ln w="9525">
            <a:noFill/>
            <a:miter lim="800000"/>
            <a:headEnd/>
            <a:tailEnd/>
          </a:ln>
          <a:effectLst/>
        </p:spPr>
        <p:txBody>
          <a:bodyPr>
            <a:spAutoFit/>
          </a:bodyPr>
          <a:lstStyle/>
          <a:p>
            <a:pPr algn="ctr">
              <a:spcBef>
                <a:spcPct val="50000"/>
              </a:spcBef>
            </a:pPr>
            <a:r>
              <a:rPr lang="en-US" sz="4800">
                <a:latin typeface="Coolsville" pitchFamily="2" charset="0"/>
              </a:rPr>
              <a:t>Applications </a:t>
            </a:r>
          </a:p>
          <a:p>
            <a:pPr algn="ctr">
              <a:spcBef>
                <a:spcPct val="50000"/>
              </a:spcBef>
            </a:pPr>
            <a:r>
              <a:rPr lang="en-US" sz="4800">
                <a:latin typeface="Coolsville" pitchFamily="2" charset="0"/>
              </a:rPr>
              <a:t>of </a:t>
            </a:r>
          </a:p>
          <a:p>
            <a:pPr algn="ctr">
              <a:spcBef>
                <a:spcPct val="50000"/>
              </a:spcBef>
            </a:pPr>
            <a:r>
              <a:rPr lang="en-US" sz="4800">
                <a:latin typeface="Coolsville" pitchFamily="2" charset="0"/>
              </a:rPr>
              <a:t>Remote Sensing </a:t>
            </a:r>
          </a:p>
          <a:p>
            <a:pPr algn="ctr">
              <a:spcBef>
                <a:spcPct val="50000"/>
              </a:spcBef>
            </a:pPr>
            <a:r>
              <a:rPr lang="en-US" sz="4800">
                <a:latin typeface="Technical" pitchFamily="34" charset="0"/>
              </a:rPr>
              <a:t>(Civil Engg. in Particular)</a:t>
            </a:r>
          </a:p>
        </p:txBody>
      </p:sp>
      <p:pic>
        <p:nvPicPr>
          <p:cNvPr id="268291" name="Picture 3" descr="C:\WINDOWS\Desktop\flag.gif"/>
          <p:cNvPicPr>
            <a:picLocks noChangeAspect="1" noChangeArrowheads="1" noCrop="1"/>
          </p:cNvPicPr>
          <p:nvPr/>
        </p:nvPicPr>
        <p:blipFill>
          <a:blip r:embed="rId2"/>
          <a:srcRect/>
          <a:stretch>
            <a:fillRect/>
          </a:stretch>
        </p:blipFill>
        <p:spPr bwMode="auto">
          <a:xfrm flipV="1">
            <a:off x="8274050" y="0"/>
            <a:ext cx="869950" cy="914400"/>
          </a:xfrm>
          <a:prstGeom prst="rect">
            <a:avLst/>
          </a:prstGeom>
          <a:noFill/>
        </p:spPr>
      </p:pic>
      <p:sp>
        <p:nvSpPr>
          <p:cNvPr id="4" name="Footer Placeholder 3"/>
          <p:cNvSpPr>
            <a:spLocks noGrp="1"/>
          </p:cNvSpPr>
          <p:nvPr>
            <p:ph type="ftr" sz="quarter" idx="11"/>
          </p:nvPr>
        </p:nvSpPr>
        <p:spPr/>
        <p:txBody>
          <a:bodyPr/>
          <a:lstStyle/>
          <a:p>
            <a:r>
              <a:rPr lang="en-US" smtClean="0"/>
              <a:t>College of Engineering Trivandrum</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en-US" dirty="0" smtClean="0">
                <a:latin typeface="Times New Roman" pitchFamily="18" charset="0"/>
              </a:rPr>
              <a:t>Passive </a:t>
            </a:r>
            <a:r>
              <a:rPr lang="en-US" dirty="0">
                <a:latin typeface="Times New Roman" pitchFamily="18" charset="0"/>
              </a:rPr>
              <a:t>remote sensing</a:t>
            </a:r>
          </a:p>
        </p:txBody>
      </p:sp>
      <p:sp>
        <p:nvSpPr>
          <p:cNvPr id="52228" name="Rectangle 1028"/>
          <p:cNvSpPr>
            <a:spLocks noGrp="1" noChangeArrowheads="1"/>
          </p:cNvSpPr>
          <p:nvPr>
            <p:ph type="body" sz="half" idx="2"/>
          </p:nvPr>
        </p:nvSpPr>
        <p:spPr/>
        <p:txBody>
          <a:bodyPr/>
          <a:lstStyle/>
          <a:p>
            <a:r>
              <a:rPr lang="en-US" sz="3600" dirty="0">
                <a:cs typeface="Times New Roman" pitchFamily="18" charset="0"/>
              </a:rPr>
              <a:t>Remote sensing systems which measure energy that is naturally </a:t>
            </a:r>
            <a:r>
              <a:rPr lang="en-US" sz="3600" dirty="0" smtClean="0">
                <a:cs typeface="Times New Roman" pitchFamily="18" charset="0"/>
              </a:rPr>
              <a:t>available</a:t>
            </a:r>
          </a:p>
          <a:p>
            <a:r>
              <a:rPr lang="en-US" sz="3600" dirty="0" smtClean="0">
                <a:cs typeface="Times New Roman" pitchFamily="18" charset="0"/>
              </a:rPr>
              <a:t>Uses sun as the source of EM energy</a:t>
            </a:r>
            <a:endParaRPr lang="en-US" sz="3600" dirty="0">
              <a:cs typeface="Times New Roman" pitchFamily="18" charset="0"/>
            </a:endParaRPr>
          </a:p>
        </p:txBody>
      </p:sp>
      <p:pic>
        <p:nvPicPr>
          <p:cNvPr id="52229" name="Picture 1029" descr="Passive Sensors"/>
          <p:cNvPicPr>
            <a:picLocks noGrp="1" noChangeAspect="1" noChangeArrowheads="1"/>
          </p:cNvPicPr>
          <p:nvPr>
            <p:ph type="clipArt" sz="half" idx="1"/>
          </p:nvPr>
        </p:nvPicPr>
        <p:blipFill>
          <a:blip r:embed="rId3"/>
          <a:srcRect/>
          <a:stretch>
            <a:fillRect/>
          </a:stretch>
        </p:blipFill>
        <p:spPr>
          <a:xfrm>
            <a:off x="457200" y="2209800"/>
            <a:ext cx="3810000" cy="330835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0-#ppt_w/2"/>
                                          </p:val>
                                        </p:tav>
                                        <p:tav tm="100000">
                                          <p:val>
                                            <p:strVal val="#ppt_x"/>
                                          </p:val>
                                        </p:tav>
                                      </p:tavLst>
                                    </p:anim>
                                    <p:anim calcmode="lin" valueType="num">
                                      <p:cBhvr additive="base">
                                        <p:cTn id="8" dur="500" fill="hold"/>
                                        <p:tgtEl>
                                          <p:spTgt spid="522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8">
                                            <p:txEl>
                                              <p:pRg st="0" end="0"/>
                                            </p:txEl>
                                          </p:spTgt>
                                        </p:tgtEl>
                                        <p:attrNameLst>
                                          <p:attrName>style.visibility</p:attrName>
                                        </p:attrNameLst>
                                      </p:cBhvr>
                                      <p:to>
                                        <p:strVal val="visible"/>
                                      </p:to>
                                    </p:set>
                                    <p:anim calcmode="lin" valueType="num">
                                      <p:cBhvr additive="base">
                                        <p:cTn id="13" dur="500" fill="hold"/>
                                        <p:tgtEl>
                                          <p:spTgt spid="5222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8">
                                            <p:txEl>
                                              <p:pRg st="1" end="1"/>
                                            </p:txEl>
                                          </p:spTgt>
                                        </p:tgtEl>
                                        <p:attrNameLst>
                                          <p:attrName>style.visibility</p:attrName>
                                        </p:attrNameLst>
                                      </p:cBhvr>
                                      <p:to>
                                        <p:strVal val="visible"/>
                                      </p:to>
                                    </p:set>
                                    <p:anim calcmode="lin" valueType="num">
                                      <p:cBhvr additive="base">
                                        <p:cTn id="19" dur="500" fill="hold"/>
                                        <p:tgtEl>
                                          <p:spTgt spid="5222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26"/>
          <p:cNvSpPr>
            <a:spLocks noGrp="1" noChangeArrowheads="1"/>
          </p:cNvSpPr>
          <p:nvPr>
            <p:ph type="title"/>
          </p:nvPr>
        </p:nvSpPr>
        <p:spPr/>
        <p:txBody>
          <a:bodyPr/>
          <a:lstStyle/>
          <a:p>
            <a:r>
              <a:rPr lang="en-US"/>
              <a:t> </a:t>
            </a:r>
          </a:p>
        </p:txBody>
      </p:sp>
      <p:sp>
        <p:nvSpPr>
          <p:cNvPr id="264195" name="Rectangle 1027"/>
          <p:cNvSpPr>
            <a:spLocks noGrp="1" noChangeArrowheads="1"/>
          </p:cNvSpPr>
          <p:nvPr>
            <p:ph type="body" idx="1"/>
          </p:nvPr>
        </p:nvSpPr>
        <p:spPr/>
        <p:txBody>
          <a:bodyPr/>
          <a:lstStyle/>
          <a:p>
            <a:pPr>
              <a:buFont typeface="Wingdings" pitchFamily="2" charset="2"/>
              <a:buNone/>
            </a:pPr>
            <a:r>
              <a:rPr lang="en-US"/>
              <a:t> </a:t>
            </a:r>
          </a:p>
        </p:txBody>
      </p:sp>
      <p:pic>
        <p:nvPicPr>
          <p:cNvPr id="264196" name="Picture 1028" descr="D:\user\gsd\ceap\text3.bmp"/>
          <p:cNvPicPr>
            <a:picLocks noChangeAspect="1" noChangeArrowheads="1"/>
          </p:cNvPicPr>
          <p:nvPr/>
        </p:nvPicPr>
        <p:blipFill>
          <a:blip r:embed="rId2"/>
          <a:srcRect/>
          <a:stretch>
            <a:fillRect/>
          </a:stretch>
        </p:blipFill>
        <p:spPr bwMode="auto">
          <a:xfrm>
            <a:off x="0" y="0"/>
            <a:ext cx="9144000" cy="6823075"/>
          </a:xfrm>
          <a:prstGeom prst="rect">
            <a:avLst/>
          </a:prstGeom>
          <a:noFill/>
        </p:spPr>
      </p:pic>
      <p:pic>
        <p:nvPicPr>
          <p:cNvPr id="264197" name="Picture 1029" descr="C:\WINDOWS\Desktop\flag.gif"/>
          <p:cNvPicPr>
            <a:picLocks noChangeAspect="1" noChangeArrowheads="1" noCrop="1"/>
          </p:cNvPicPr>
          <p:nvPr/>
        </p:nvPicPr>
        <p:blipFill>
          <a:blip r:embed="rId3"/>
          <a:srcRect/>
          <a:stretch>
            <a:fillRect/>
          </a:stretch>
        </p:blipFill>
        <p:spPr bwMode="auto">
          <a:xfrm flipV="1">
            <a:off x="8274050" y="0"/>
            <a:ext cx="86995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 </a:t>
            </a:r>
          </a:p>
        </p:txBody>
      </p:sp>
      <p:sp>
        <p:nvSpPr>
          <p:cNvPr id="266243" name="Rectangle 3"/>
          <p:cNvSpPr>
            <a:spLocks noGrp="1" noChangeArrowheads="1"/>
          </p:cNvSpPr>
          <p:nvPr>
            <p:ph type="body" idx="1"/>
          </p:nvPr>
        </p:nvSpPr>
        <p:spPr/>
        <p:txBody>
          <a:bodyPr/>
          <a:lstStyle/>
          <a:p>
            <a:pPr>
              <a:buFont typeface="Wingdings" pitchFamily="2" charset="2"/>
              <a:buNone/>
            </a:pPr>
            <a:r>
              <a:rPr lang="en-US"/>
              <a:t> </a:t>
            </a:r>
          </a:p>
        </p:txBody>
      </p:sp>
      <p:pic>
        <p:nvPicPr>
          <p:cNvPr id="266244" name="Picture 4" descr="D:\user\gsd\ceap\text6.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66245" name="Picture 5" descr="C:\WINDOWS\Desktop\flag.gif"/>
          <p:cNvPicPr>
            <a:picLocks noChangeAspect="1" noChangeArrowheads="1" noCrop="1"/>
          </p:cNvPicPr>
          <p:nvPr/>
        </p:nvPicPr>
        <p:blipFill>
          <a:blip r:embed="rId3"/>
          <a:srcRect/>
          <a:stretch>
            <a:fillRect/>
          </a:stretch>
        </p:blipFill>
        <p:spPr bwMode="auto">
          <a:xfrm flipV="1">
            <a:off x="8274050" y="0"/>
            <a:ext cx="86995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 </a:t>
            </a:r>
          </a:p>
        </p:txBody>
      </p:sp>
      <p:sp>
        <p:nvSpPr>
          <p:cNvPr id="219139" name="Rectangle 3"/>
          <p:cNvSpPr>
            <a:spLocks noGrp="1" noChangeArrowheads="1"/>
          </p:cNvSpPr>
          <p:nvPr>
            <p:ph type="body" idx="1"/>
          </p:nvPr>
        </p:nvSpPr>
        <p:spPr/>
        <p:txBody>
          <a:bodyPr/>
          <a:lstStyle/>
          <a:p>
            <a:pPr>
              <a:buFont typeface="Wingdings" pitchFamily="2" charset="2"/>
              <a:buNone/>
            </a:pPr>
            <a:r>
              <a:rPr lang="en-US"/>
              <a:t> </a:t>
            </a:r>
          </a:p>
        </p:txBody>
      </p:sp>
      <p:pic>
        <p:nvPicPr>
          <p:cNvPr id="219140" name="Picture 4" descr="D:\user\gsd\ceap\text1.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19141" name="Picture 5" descr="C:\WINDOWS\Desktop\flag.gif"/>
          <p:cNvPicPr>
            <a:picLocks noChangeAspect="1" noChangeArrowheads="1" noCrop="1"/>
          </p:cNvPicPr>
          <p:nvPr/>
        </p:nvPicPr>
        <p:blipFill>
          <a:blip r:embed="rId3"/>
          <a:srcRect/>
          <a:stretch>
            <a:fillRect/>
          </a:stretch>
        </p:blipFill>
        <p:spPr bwMode="auto">
          <a:xfrm flipV="1">
            <a:off x="8274050" y="0"/>
            <a:ext cx="86995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 </a:t>
            </a:r>
          </a:p>
        </p:txBody>
      </p:sp>
      <p:sp>
        <p:nvSpPr>
          <p:cNvPr id="220163" name="Rectangle 3"/>
          <p:cNvSpPr>
            <a:spLocks noGrp="1" noChangeArrowheads="1"/>
          </p:cNvSpPr>
          <p:nvPr>
            <p:ph type="body" idx="1"/>
          </p:nvPr>
        </p:nvSpPr>
        <p:spPr>
          <a:xfrm>
            <a:off x="685800" y="457200"/>
            <a:ext cx="7772400" cy="5638800"/>
          </a:xfrm>
        </p:spPr>
        <p:txBody>
          <a:bodyPr/>
          <a:lstStyle/>
          <a:p>
            <a:pPr>
              <a:buFont typeface="Wingdings" pitchFamily="2" charset="2"/>
              <a:buNone/>
            </a:pPr>
            <a:r>
              <a:rPr lang="en-US"/>
              <a:t> </a:t>
            </a:r>
          </a:p>
        </p:txBody>
      </p:sp>
      <p:pic>
        <p:nvPicPr>
          <p:cNvPr id="220164" name="Picture 4" descr="D:\user\gsd\ceap\text2.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20165" name="Picture 5" descr="C:\WINDOWS\Desktop\flag.gif"/>
          <p:cNvPicPr>
            <a:picLocks noChangeAspect="1" noChangeArrowheads="1" noCrop="1"/>
          </p:cNvPicPr>
          <p:nvPr/>
        </p:nvPicPr>
        <p:blipFill>
          <a:blip r:embed="rId3"/>
          <a:srcRect/>
          <a:stretch>
            <a:fillRect/>
          </a:stretch>
        </p:blipFill>
        <p:spPr bwMode="auto">
          <a:xfrm flipV="1">
            <a:off x="8274050" y="0"/>
            <a:ext cx="869950" cy="914400"/>
          </a:xfrm>
          <a:prstGeom prst="rect">
            <a:avLst/>
          </a:prstGeom>
          <a:noFill/>
        </p:spPr>
      </p:pic>
      <p:sp>
        <p:nvSpPr>
          <p:cNvPr id="6" name="Footer Placeholder 5"/>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US" dirty="0" smtClean="0">
                <a:latin typeface="Times New Roman" pitchFamily="18" charset="0"/>
              </a:rPr>
              <a:t>Active </a:t>
            </a:r>
            <a:r>
              <a:rPr lang="en-US" dirty="0">
                <a:latin typeface="Times New Roman" pitchFamily="18" charset="0"/>
              </a:rPr>
              <a:t>remote sensing</a:t>
            </a:r>
          </a:p>
        </p:txBody>
      </p:sp>
      <p:sp>
        <p:nvSpPr>
          <p:cNvPr id="53251" name="Rectangle 1027"/>
          <p:cNvSpPr>
            <a:spLocks noGrp="1" noChangeArrowheads="1"/>
          </p:cNvSpPr>
          <p:nvPr>
            <p:ph type="body" sz="half" idx="1"/>
          </p:nvPr>
        </p:nvSpPr>
        <p:spPr/>
        <p:txBody>
          <a:bodyPr/>
          <a:lstStyle/>
          <a:p>
            <a:r>
              <a:rPr lang="en-US" sz="3600" b="1">
                <a:cs typeface="Times New Roman" pitchFamily="18" charset="0"/>
              </a:rPr>
              <a:t>Active sensors</a:t>
            </a:r>
            <a:r>
              <a:rPr lang="en-US" sz="3600">
                <a:cs typeface="Times New Roman" pitchFamily="18" charset="0"/>
              </a:rPr>
              <a:t> provide their own energy source for illumination. </a:t>
            </a:r>
          </a:p>
        </p:txBody>
      </p:sp>
      <p:pic>
        <p:nvPicPr>
          <p:cNvPr id="53253" name="Picture 1029" descr="Active Sensors"/>
          <p:cNvPicPr>
            <a:picLocks noGrp="1" noChangeAspect="1" noChangeArrowheads="1"/>
          </p:cNvPicPr>
          <p:nvPr>
            <p:ph type="clipArt" sz="half" idx="2"/>
          </p:nvPr>
        </p:nvPicPr>
        <p:blipFill>
          <a:blip r:embed="rId3"/>
          <a:srcRect/>
          <a:stretch>
            <a:fillRect/>
          </a:stretch>
        </p:blipFill>
        <p:spPr>
          <a:xfrm>
            <a:off x="4667250" y="1981200"/>
            <a:ext cx="3771900" cy="4114800"/>
          </a:xfrm>
          <a:noFill/>
          <a:ln/>
        </p:spPr>
      </p:pic>
      <p:sp>
        <p:nvSpPr>
          <p:cNvPr id="5" name="Footer Placeholder 4"/>
          <p:cNvSpPr>
            <a:spLocks noGrp="1"/>
          </p:cNvSpPr>
          <p:nvPr>
            <p:ph type="ftr" sz="quarter" idx="11"/>
          </p:nvPr>
        </p:nvSpPr>
        <p:spPr/>
        <p:txBody>
          <a:bodyPr/>
          <a:lstStyle/>
          <a:p>
            <a:r>
              <a:rPr lang="en-US" smtClean="0"/>
              <a:t>College of Engineering Trivandrum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0-#ppt_w/2"/>
                                          </p:val>
                                        </p:tav>
                                        <p:tav tm="100000">
                                          <p:val>
                                            <p:strVal val="#ppt_x"/>
                                          </p:val>
                                        </p:tav>
                                      </p:tavLst>
                                    </p:anim>
                                    <p:anim calcmode="lin" valueType="num">
                                      <p:cBhvr additive="base">
                                        <p:cTn id="8" dur="500" fill="hold"/>
                                        <p:tgtEl>
                                          <p:spTgt spid="53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r>
              <a:rPr lang="en-US">
                <a:latin typeface="Times New Roman" pitchFamily="18" charset="0"/>
              </a:rPr>
              <a:t>PLATFORMS</a:t>
            </a:r>
          </a:p>
        </p:txBody>
      </p:sp>
      <p:sp>
        <p:nvSpPr>
          <p:cNvPr id="54275" name="Rectangle 1027"/>
          <p:cNvSpPr>
            <a:spLocks noGrp="1" noChangeArrowheads="1"/>
          </p:cNvSpPr>
          <p:nvPr>
            <p:ph type="body" idx="1"/>
          </p:nvPr>
        </p:nvSpPr>
        <p:spPr/>
        <p:txBody>
          <a:bodyPr/>
          <a:lstStyle/>
          <a:p>
            <a:r>
              <a:rPr lang="en-US" sz="3600" dirty="0">
                <a:cs typeface="Times New Roman" pitchFamily="18" charset="0"/>
              </a:rPr>
              <a:t>In order for a sensor to collect and record energy reflected or emitted from a target or surface, it must reside on a stable </a:t>
            </a:r>
            <a:r>
              <a:rPr lang="en-US" sz="3600" b="1" dirty="0" smtClean="0">
                <a:cs typeface="Times New Roman" pitchFamily="18" charset="0"/>
              </a:rPr>
              <a:t>platform, </a:t>
            </a:r>
            <a:r>
              <a:rPr lang="en-US" sz="3600" dirty="0" smtClean="0">
                <a:cs typeface="Times New Roman" pitchFamily="18" charset="0"/>
              </a:rPr>
              <a:t> away from the target or surface being observed.</a:t>
            </a:r>
            <a:r>
              <a:rPr lang="en-US" sz="3600" dirty="0" smtClean="0"/>
              <a:t> </a:t>
            </a:r>
            <a:endParaRPr lang="en-US" sz="3600" dirty="0"/>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r>
              <a:rPr lang="en-US">
                <a:latin typeface="Times New Roman" pitchFamily="18" charset="0"/>
              </a:rPr>
              <a:t>TYPES OF PLATFORMS</a:t>
            </a:r>
          </a:p>
        </p:txBody>
      </p:sp>
      <p:sp>
        <p:nvSpPr>
          <p:cNvPr id="55299" name="Rectangle 1027"/>
          <p:cNvSpPr>
            <a:spLocks noGrp="1" noChangeArrowheads="1"/>
          </p:cNvSpPr>
          <p:nvPr>
            <p:ph type="body" idx="1"/>
          </p:nvPr>
        </p:nvSpPr>
        <p:spPr/>
        <p:txBody>
          <a:bodyPr/>
          <a:lstStyle/>
          <a:p>
            <a:pPr>
              <a:buFont typeface="Wingdings" pitchFamily="2" charset="2"/>
              <a:buChar char="v"/>
            </a:pPr>
            <a:r>
              <a:rPr lang="en-US" sz="5400"/>
              <a:t>Ground based Platforms</a:t>
            </a:r>
          </a:p>
          <a:p>
            <a:pPr>
              <a:buFont typeface="Wingdings" pitchFamily="2" charset="2"/>
              <a:buChar char="v"/>
            </a:pPr>
            <a:r>
              <a:rPr lang="en-US" sz="5400"/>
              <a:t>Aerial Platforms</a:t>
            </a:r>
          </a:p>
          <a:p>
            <a:pPr>
              <a:buFont typeface="Wingdings" pitchFamily="2" charset="2"/>
              <a:buChar char="v"/>
            </a:pPr>
            <a:r>
              <a:rPr lang="en-US" sz="5400"/>
              <a:t>Space Platforms</a:t>
            </a:r>
          </a:p>
        </p:txBody>
      </p:sp>
      <p:sp>
        <p:nvSpPr>
          <p:cNvPr id="4" name="Footer Placeholder 3"/>
          <p:cNvSpPr>
            <a:spLocks noGrp="1"/>
          </p:cNvSpPr>
          <p:nvPr>
            <p:ph type="ftr" sz="quarter" idx="11"/>
          </p:nvPr>
        </p:nvSpPr>
        <p:spPr/>
        <p:txBody>
          <a:bodyPr/>
          <a:lstStyle/>
          <a:p>
            <a:r>
              <a:rPr lang="en-US" smtClean="0"/>
              <a:t>College of Engineering Trivandrum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803</TotalTime>
  <Words>2141</Words>
  <Application>Microsoft PowerPoint</Application>
  <PresentationFormat>On-screen Show (4:3)</PresentationFormat>
  <Paragraphs>415</Paragraphs>
  <Slides>63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Soaring</vt:lpstr>
      <vt:lpstr>Clip</vt:lpstr>
      <vt:lpstr>Slide 1</vt:lpstr>
      <vt:lpstr>What is remote sensing?</vt:lpstr>
      <vt:lpstr> REMOTE SENSING</vt:lpstr>
      <vt:lpstr>ADVANTAGES OF REMOTE SENSING</vt:lpstr>
      <vt:lpstr>Components of remote sensing </vt:lpstr>
      <vt:lpstr>Passive remote sensing</vt:lpstr>
      <vt:lpstr>Active remote sensing</vt:lpstr>
      <vt:lpstr>PLATFORMS</vt:lpstr>
      <vt:lpstr>TYPES OF PLATFORMS</vt:lpstr>
      <vt:lpstr>Ground based Platforms</vt:lpstr>
      <vt:lpstr>Aerial Platforms</vt:lpstr>
      <vt:lpstr>Space Platforms</vt:lpstr>
      <vt:lpstr>Electromagnetic Radiation </vt:lpstr>
      <vt:lpstr>Characteristics of Electro Magnetic Radiation</vt:lpstr>
      <vt:lpstr>Relation between wavelength and frequency </vt:lpstr>
      <vt:lpstr>ELECTROMAGNETIC SPECTRUM</vt:lpstr>
      <vt:lpstr>Slide 17</vt:lpstr>
      <vt:lpstr> </vt:lpstr>
      <vt:lpstr>Ultraviolet</vt:lpstr>
      <vt:lpstr>Visible</vt:lpstr>
      <vt:lpstr>Infrared</vt:lpstr>
      <vt:lpstr>Microwave</vt:lpstr>
      <vt:lpstr>Interactions with the Atmosphere </vt:lpstr>
      <vt:lpstr>Scattering</vt:lpstr>
      <vt:lpstr>Types of Scattering</vt:lpstr>
      <vt:lpstr>Rayleigh Scattering</vt:lpstr>
      <vt:lpstr>Mie Scattering</vt:lpstr>
      <vt:lpstr>Non selective scattering</vt:lpstr>
      <vt:lpstr>Absorption </vt:lpstr>
      <vt:lpstr> </vt:lpstr>
      <vt:lpstr> </vt:lpstr>
      <vt:lpstr> </vt:lpstr>
      <vt:lpstr>Slide 33</vt:lpstr>
      <vt:lpstr> </vt:lpstr>
      <vt:lpstr>Slide 35</vt:lpstr>
      <vt:lpstr>Slide 36</vt:lpstr>
      <vt:lpstr> </vt:lpstr>
      <vt:lpstr> </vt:lpstr>
      <vt:lpstr> </vt:lpstr>
      <vt:lpstr> </vt:lpstr>
      <vt:lpstr> </vt:lpstr>
      <vt:lpstr> </vt:lpstr>
      <vt:lpstr>Slide 43</vt:lpstr>
      <vt:lpstr> </vt:lpstr>
      <vt:lpstr> </vt:lpstr>
      <vt:lpstr>BLACK BODY RADIATION</vt:lpstr>
      <vt:lpstr> </vt:lpstr>
      <vt:lpstr>Spatial Resolution</vt:lpstr>
      <vt:lpstr>Spatial Resolution</vt:lpstr>
      <vt:lpstr>Spectral resolution</vt:lpstr>
      <vt:lpstr>Spectral resolution</vt:lpstr>
      <vt:lpstr>Radiometric resolution</vt:lpstr>
      <vt:lpstr>Temporal resolution</vt:lpstr>
      <vt:lpstr>Slide 54</vt:lpstr>
      <vt:lpstr>Slide 55</vt:lpstr>
      <vt:lpstr>Slide 56</vt:lpstr>
      <vt:lpstr>Slide 57</vt:lpstr>
      <vt:lpstr>Slide 58</vt:lpstr>
      <vt:lpstr>Slide 59</vt:lpstr>
      <vt:lpstr> </vt:lpstr>
      <vt:lpstr> </vt:lpstr>
      <vt:lpstr> </vt:lpstr>
      <vt:lpstr> </vt:lpstr>
    </vt:vector>
  </TitlesOfParts>
  <Company>tiec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REMOTE SENSING AND GIS</dc:title>
  <dc:creator>Administrator</dc:creator>
  <cp:lastModifiedBy>anu</cp:lastModifiedBy>
  <cp:revision>214</cp:revision>
  <cp:lastPrinted>1601-01-01T00:00:00Z</cp:lastPrinted>
  <dcterms:created xsi:type="dcterms:W3CDTF">2003-06-04T03:30:49Z</dcterms:created>
  <dcterms:modified xsi:type="dcterms:W3CDTF">2017-11-15T17:25:19Z</dcterms:modified>
</cp:coreProperties>
</file>