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8" r:id="rId15"/>
    <p:sldId id="270" r:id="rId16"/>
    <p:sldId id="273" r:id="rId17"/>
    <p:sldId id="269" r:id="rId18"/>
    <p:sldId id="271" r:id="rId19"/>
    <p:sldId id="272" r:id="rId20"/>
    <p:sldId id="274" r:id="rId21"/>
    <p:sldId id="275" r:id="rId22"/>
    <p:sldId id="276" r:id="rId23"/>
    <p:sldId id="292" r:id="rId24"/>
    <p:sldId id="290" r:id="rId25"/>
    <p:sldId id="293" r:id="rId26"/>
    <p:sldId id="294" r:id="rId27"/>
    <p:sldId id="291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59" r:id="rId41"/>
    <p:sldId id="260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9DC3B-ABF2-47F2-B292-2BF25D1804AB}" type="datetimeFigureOut">
              <a:rPr lang="en-US" smtClean="0"/>
              <a:pPr/>
              <a:t>11/23/2017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ECF7-D80C-4FCE-ADC0-4BA68268A30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D1568-2BFC-468C-9884-7747BF126BD1}" type="datetime1">
              <a:rPr lang="en-US" smtClean="0"/>
              <a:t>11/23/2017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87292-8F0C-42D3-9897-E0243EE6D825}" type="datetime1">
              <a:rPr lang="en-US" smtClean="0"/>
              <a:t>11/23/2017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0FB43-C3BA-410C-8A1C-E0527F7FCC2C}" type="datetime1">
              <a:rPr lang="en-US" smtClean="0"/>
              <a:t>11/23/2017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6C0EA-57C3-47D8-BF35-C3D309D60257}" type="datetime1">
              <a:rPr lang="en-US" smtClean="0"/>
              <a:t>11/23/2017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  <a:extLst/>
          </a:lstStyle>
          <a:p>
            <a:r>
              <a:rPr lang="en-IN" dirty="0" smtClean="0"/>
              <a:t>College of Engineering </a:t>
            </a:r>
            <a:r>
              <a:rPr lang="en-IN" dirty="0" err="1" smtClean="0"/>
              <a:t>Trivandrum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EF816-3F5B-4D0C-B45C-6FF9821F3B94}" type="datetime1">
              <a:rPr lang="en-US" smtClean="0"/>
              <a:t>11/23/2017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8FBD5-AEDD-428F-9F61-6005640E6119}" type="datetime1">
              <a:rPr lang="en-US" smtClean="0"/>
              <a:t>11/23/2017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31ED2-736F-4FAE-BB17-5561E5724A81}" type="datetime1">
              <a:rPr lang="en-US" smtClean="0"/>
              <a:t>11/23/2017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93FBF-E7A1-4437-8197-C95C86AD36CD}" type="datetime1">
              <a:rPr lang="en-US" smtClean="0"/>
              <a:t>11/23/2017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ED261-C82F-4BFA-8EF3-017CA2555298}" type="datetime1">
              <a:rPr lang="en-US" smtClean="0"/>
              <a:t>11/23/2017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4B7E87-2415-432A-965A-E06C8FD69461}" type="datetime1">
              <a:rPr lang="en-US" smtClean="0"/>
              <a:t>11/23/2017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A99BA5-390D-411A-9545-5757BF61D929}" type="datetime1">
              <a:rPr lang="en-US" smtClean="0"/>
              <a:t>11/23/2017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710C58-52F2-4571-90B1-F8F8CFC650FA}" type="datetime1">
              <a:rPr lang="en-US" smtClean="0"/>
              <a:t>11/23/2017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College of Engineering Trivandrum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83D138-78B8-4F54-86D8-0E95CE50D5B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GEOGRAPHIC INFORMATION SYSTEM</a:t>
            </a:r>
          </a:p>
        </p:txBody>
      </p:sp>
      <p:sp>
        <p:nvSpPr>
          <p:cNvPr id="26726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8534400" cy="2590800"/>
          </a:xfrm>
          <a:noFill/>
          <a:ln/>
        </p:spPr>
        <p:txBody>
          <a:bodyPr lIns="92075" tIns="46038" rIns="92075" bIns="46038"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DDF4"/>
                </a:solidFill>
                <a:latin typeface="Arial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Is a powerful set of tools for collecting, storing, querying, analyzing and </a:t>
            </a:r>
            <a:r>
              <a:rPr lang="en-US" sz="4000" dirty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displaying </a:t>
            </a:r>
            <a:r>
              <a:rPr lang="en-US" sz="4000" dirty="0" smtClean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geo spatial data </a:t>
            </a:r>
            <a:r>
              <a:rPr lang="en-US" sz="4000" dirty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from the real world’ </a:t>
            </a:r>
          </a:p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FFDDF4"/>
                </a:solidFill>
                <a:latin typeface="Arial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Burrough</a:t>
            </a:r>
            <a:r>
              <a:rPr lang="en-US" dirty="0">
                <a:solidFill>
                  <a:srgbClr val="FFDDF4"/>
                </a:solidFill>
                <a:latin typeface="Abbieshire" pitchFamily="2" charset="0"/>
                <a:cs typeface="Times New Roman" pitchFamily="18" charset="0"/>
              </a:rPr>
              <a:t> (1986)</a:t>
            </a:r>
          </a:p>
        </p:txBody>
      </p:sp>
      <p:graphicFrame>
        <p:nvGraphicFramePr>
          <p:cNvPr id="267267" name="Object 3"/>
          <p:cNvGraphicFramePr>
            <a:graphicFrameLocks/>
          </p:cNvGraphicFramePr>
          <p:nvPr/>
        </p:nvGraphicFramePr>
        <p:xfrm>
          <a:off x="3276600" y="1295400"/>
          <a:ext cx="2438400" cy="2474913"/>
        </p:xfrm>
        <a:graphic>
          <a:graphicData uri="http://schemas.openxmlformats.org/presentationml/2006/ole">
            <p:oleObj spid="_x0000_s1026" name="ClipArt" r:id="rId3" imgW="3471840" imgH="3519360" progId="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Attribute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characteristics of spatial features</a:t>
            </a:r>
          </a:p>
          <a:p>
            <a:r>
              <a:rPr lang="en-US" dirty="0" smtClean="0"/>
              <a:t>Each cell has a value that corresponds to the attribute of the spatial feature at that location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a road segment has its attribute length, width, type, speed limit</a:t>
            </a:r>
          </a:p>
          <a:p>
            <a:r>
              <a:rPr lang="en-US" dirty="0" smtClean="0"/>
              <a:t>Stored as </a:t>
            </a:r>
            <a:r>
              <a:rPr lang="en-US" i="1" dirty="0" smtClean="0"/>
              <a:t>database table</a:t>
            </a:r>
            <a:endParaRPr lang="en-IN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Image result for spatial and attribute data in gi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Methods and Procedures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and procedures used for the analysis and making of the information system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buffering, overlay, </a:t>
            </a:r>
            <a:r>
              <a:rPr lang="en-US" dirty="0" err="1" smtClean="0"/>
              <a:t>digitisation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People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involved in the analysis and the creation of information system</a:t>
            </a:r>
          </a:p>
          <a:p>
            <a:r>
              <a:rPr lang="en-US" dirty="0" smtClean="0"/>
              <a:t>Also involves users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Image result for map projection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Image result for map projection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098079" cy="3886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 projections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Based on projection surface</a:t>
            </a:r>
          </a:p>
          <a:p>
            <a:pPr lvl="1"/>
            <a:r>
              <a:rPr lang="en-US" dirty="0" smtClean="0"/>
              <a:t>Conic - cone</a:t>
            </a:r>
          </a:p>
          <a:p>
            <a:pPr lvl="1"/>
            <a:r>
              <a:rPr lang="en-US" dirty="0" smtClean="0"/>
              <a:t>Cylindrical -cylinder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 - plane</a:t>
            </a:r>
          </a:p>
          <a:p>
            <a:r>
              <a:rPr lang="en-US" dirty="0" smtClean="0"/>
              <a:t>Based on line of tangency</a:t>
            </a:r>
          </a:p>
          <a:p>
            <a:pPr lvl="1"/>
            <a:r>
              <a:rPr lang="en-US" dirty="0" smtClean="0"/>
              <a:t>Simple – one line of tangency for conic and cylindrical, point of tangency for </a:t>
            </a:r>
            <a:r>
              <a:rPr lang="en-US" dirty="0" err="1" smtClean="0"/>
              <a:t>azimuthal</a:t>
            </a:r>
            <a:endParaRPr lang="en-US" dirty="0" smtClean="0"/>
          </a:p>
          <a:p>
            <a:pPr lvl="1"/>
            <a:r>
              <a:rPr lang="en-US" dirty="0" smtClean="0"/>
              <a:t>Secant – two lines of tangency conic and cylindrical, line of tangency for </a:t>
            </a:r>
            <a:r>
              <a:rPr lang="en-US" dirty="0" err="1" smtClean="0"/>
              <a:t>azimuthal</a:t>
            </a:r>
            <a:endParaRPr lang="en-US" dirty="0" smtClean="0"/>
          </a:p>
          <a:p>
            <a:r>
              <a:rPr lang="en-US" dirty="0" smtClean="0"/>
              <a:t>Based on preserved property</a:t>
            </a:r>
          </a:p>
          <a:p>
            <a:pPr lvl="1"/>
            <a:r>
              <a:rPr lang="en-US" dirty="0" smtClean="0"/>
              <a:t>Conformal – preserves local angles and shapes</a:t>
            </a:r>
          </a:p>
          <a:p>
            <a:pPr lvl="1"/>
            <a:r>
              <a:rPr lang="en-US" dirty="0" smtClean="0"/>
              <a:t>Equivalent – preserves area</a:t>
            </a:r>
          </a:p>
          <a:p>
            <a:pPr lvl="1"/>
            <a:r>
              <a:rPr lang="en-US" dirty="0" smtClean="0"/>
              <a:t>Equidistant – maintains consistency of scale 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 - retains accurate directions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Simple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8914" name="Picture 2" descr="Image result for map projection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308247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1524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Projection surface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752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 globe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 flipV="1">
            <a:off x="990600" y="1847166"/>
            <a:ext cx="1524000" cy="4388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52900" y="2628900"/>
            <a:ext cx="1066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Secant case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825118" cy="3505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6048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(Aspect)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GIS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Image result for componemts of G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848600" cy="5257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Map Projection Parameters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Standard line </a:t>
            </a:r>
            <a:r>
              <a:rPr lang="en-US" dirty="0" smtClean="0"/>
              <a:t>– line of tangency between projection surface and reference globe</a:t>
            </a:r>
          </a:p>
          <a:p>
            <a:pPr lvl="1"/>
            <a:r>
              <a:rPr lang="en-US" dirty="0" smtClean="0"/>
              <a:t>Standard parallel – parallel to equator</a:t>
            </a:r>
          </a:p>
          <a:p>
            <a:pPr lvl="1"/>
            <a:r>
              <a:rPr lang="en-US" dirty="0" smtClean="0"/>
              <a:t>Standard meridian – parallel to meridian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Principal scale </a:t>
            </a:r>
            <a:r>
              <a:rPr lang="en-US" dirty="0" smtClean="0"/>
              <a:t>– scale of reference globe (ratio of globe’s radius to earth’s radius)</a:t>
            </a:r>
          </a:p>
          <a:p>
            <a:pPr lvl="1"/>
            <a:r>
              <a:rPr lang="en-US" dirty="0" smtClean="0"/>
              <a:t>Applies only to standard line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Scale factor – </a:t>
            </a:r>
            <a:r>
              <a:rPr lang="en-US" dirty="0" smtClean="0"/>
              <a:t>ratio of local scale to principal scale (local scale applies to other parts of map projection)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Central lines – </a:t>
            </a:r>
            <a:r>
              <a:rPr lang="en-US" dirty="0" smtClean="0"/>
              <a:t>central parallel and meridian</a:t>
            </a:r>
          </a:p>
          <a:p>
            <a:r>
              <a:rPr lang="en-US" dirty="0" smtClean="0"/>
              <a:t>Centre of map projection-  map origin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False easting – </a:t>
            </a:r>
            <a:r>
              <a:rPr lang="en-US" dirty="0" smtClean="0"/>
              <a:t>assigned x-coordinate value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False northing – </a:t>
            </a:r>
            <a:r>
              <a:rPr lang="en-US" dirty="0" smtClean="0"/>
              <a:t>assigned y-coordinate value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Image result for map projection parame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52400"/>
            <a:ext cx="4506055" cy="3124199"/>
          </a:xfrm>
          <a:prstGeom prst="rect">
            <a:avLst/>
          </a:prstGeom>
          <a:noFill/>
        </p:spPr>
      </p:pic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52800"/>
            <a:ext cx="4343400" cy="319788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Image result for false easting and nort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724400" cy="60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COMMONLY USED MAP PROJECTIONS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r>
              <a:rPr lang="en-US" dirty="0" smtClean="0"/>
              <a:t>MERCATOR</a:t>
            </a:r>
          </a:p>
          <a:p>
            <a:r>
              <a:rPr lang="en-US" dirty="0" smtClean="0"/>
              <a:t>TRANSVERSE MERCATOR</a:t>
            </a:r>
          </a:p>
          <a:p>
            <a:r>
              <a:rPr lang="en-US" dirty="0" smtClean="0"/>
              <a:t>LAMBERT CONFORMAL CONIC</a:t>
            </a:r>
          </a:p>
          <a:p>
            <a:r>
              <a:rPr lang="en-US" dirty="0" smtClean="0"/>
              <a:t>ALBERS EQUAL-AREA CONIC</a:t>
            </a:r>
          </a:p>
          <a:p>
            <a:r>
              <a:rPr lang="en-US" dirty="0" smtClean="0"/>
              <a:t>EQUIDISTANT CONIC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1. MERCATOR PROJECTION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Aid for navigation</a:t>
            </a:r>
          </a:p>
          <a:p>
            <a:pPr algn="just"/>
            <a:r>
              <a:rPr lang="en-US" sz="2800" dirty="0" smtClean="0"/>
              <a:t>The Mercator is a regular cylindrical projection (the cylinder axis passes through the north and south poles).</a:t>
            </a:r>
          </a:p>
          <a:p>
            <a:pPr algn="just"/>
            <a:r>
              <a:rPr lang="en-US" sz="2800" dirty="0" smtClean="0"/>
              <a:t> Meridians of longitude are shown as equally spaced vertical lines, intersected at right angles by straight horizontal parallels. </a:t>
            </a:r>
          </a:p>
          <a:p>
            <a:pPr algn="just"/>
            <a:r>
              <a:rPr lang="en-US" sz="2800" dirty="0" smtClean="0"/>
              <a:t>The spacing between parallels increases away from the Equator to produce a conformal projection.</a:t>
            </a:r>
          </a:p>
          <a:p>
            <a:pPr algn="just"/>
            <a:r>
              <a:rPr lang="en-US" sz="2800" dirty="0" smtClean="0"/>
              <a:t>The scale is true along the equator for a tangent Mercator projection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1. MERCATOR PROJECTION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 err="1" smtClean="0"/>
              <a:t>poleward</a:t>
            </a:r>
            <a:r>
              <a:rPr lang="en-US" sz="2800" dirty="0" smtClean="0"/>
              <a:t> increase in spacing of parallels produces great distortions of area in high-latitude regions. In fact, the </a:t>
            </a:r>
            <a:r>
              <a:rPr lang="en-US" sz="2800" i="1" dirty="0" smtClean="0"/>
              <a:t>y coordinate for the poles is infinity</a:t>
            </a:r>
          </a:p>
          <a:p>
            <a:pPr algn="just"/>
            <a:r>
              <a:rPr lang="en-US" sz="2800" i="1" dirty="0" smtClean="0"/>
              <a:t>so maps </a:t>
            </a:r>
            <a:r>
              <a:rPr lang="en-US" sz="2800" dirty="0" smtClean="0"/>
              <a:t>using the Mercator projection rarely extend </a:t>
            </a:r>
            <a:r>
              <a:rPr lang="en-US" sz="2800" dirty="0" err="1" smtClean="0"/>
              <a:t>poleward</a:t>
            </a:r>
            <a:r>
              <a:rPr lang="en-US" sz="2800" dirty="0" smtClean="0"/>
              <a:t> of 75 degrees latitude.</a:t>
            </a:r>
          </a:p>
          <a:p>
            <a:pPr algn="just"/>
            <a:r>
              <a:rPr lang="en-US" sz="2800" dirty="0" smtClean="0"/>
              <a:t>The Mercator projection remains in common use on nautical charts. Because scale </a:t>
            </a:r>
            <a:r>
              <a:rPr lang="en-US" sz="2800" dirty="0" err="1" smtClean="0"/>
              <a:t>distorion</a:t>
            </a:r>
            <a:r>
              <a:rPr lang="en-US" sz="2800" dirty="0" smtClean="0"/>
              <a:t> is minor near the equator, it also is a suitable conformal projection for </a:t>
            </a:r>
            <a:r>
              <a:rPr lang="en-IN" sz="2800" dirty="0" smtClean="0"/>
              <a:t>equatorial regions.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dirty="0" smtClean="0"/>
              <a:t>2. TRANVERSE MERCATOR PROJECTION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Transverse Mercator projection is a conformal cylindrical projection with the cylinder rotated 90 degrees with respect to the regular Mercator projection.</a:t>
            </a:r>
          </a:p>
          <a:p>
            <a:pPr algn="just"/>
            <a:r>
              <a:rPr lang="en-US" dirty="0" smtClean="0"/>
              <a:t> The cylinder is tangent to a central meridian of longitude around its entire circumference.</a:t>
            </a:r>
          </a:p>
          <a:p>
            <a:pPr algn="just"/>
            <a:r>
              <a:rPr lang="en-US" dirty="0" smtClean="0"/>
              <a:t>The central meridian and equator are straight lines, but all other meridians and parallels are complex curves.</a:t>
            </a:r>
          </a:p>
          <a:p>
            <a:pPr algn="just"/>
            <a:r>
              <a:rPr lang="en-US" dirty="0" smtClean="0"/>
              <a:t>Scale is constant along any meridian.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9436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Transverse </a:t>
            </a:r>
            <a:r>
              <a:rPr lang="en-US" dirty="0" smtClean="0"/>
              <a:t>Mercator projection is useful only for narrow bands along the central meridian</a:t>
            </a:r>
          </a:p>
          <a:p>
            <a:pPr algn="just"/>
            <a:r>
              <a:rPr lang="en-IN" dirty="0" smtClean="0"/>
              <a:t>It </a:t>
            </a:r>
            <a:r>
              <a:rPr lang="en-US" dirty="0" smtClean="0"/>
              <a:t>forms the basis for the Universal Transverse Mercator Coordinate System</a:t>
            </a:r>
          </a:p>
          <a:p>
            <a:pPr algn="just"/>
            <a:r>
              <a:rPr lang="en-US" dirty="0" smtClean="0"/>
              <a:t>In the United States the Transverse Mercator projection is also used in the State Plane Coordinate System for states</a:t>
            </a:r>
            <a:endParaRPr lang="en-IN" dirty="0" smtClean="0"/>
          </a:p>
          <a:p>
            <a:pPr algn="just"/>
            <a:r>
              <a:rPr lang="en-US" dirty="0" smtClean="0"/>
              <a:t>Gauss Conformal and Gauss-Kruger are European names for the Transverse Mercator projection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7630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TRANVERSE MERCATOR PROJECTION</a:t>
            </a:r>
            <a:endParaRPr kumimoji="0" lang="en-IN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LAMBERT CONFORMAL CONIC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72000"/>
          </a:xfrm>
        </p:spPr>
        <p:txBody>
          <a:bodyPr/>
          <a:lstStyle/>
          <a:p>
            <a:r>
              <a:rPr lang="en-US" dirty="0" smtClean="0"/>
              <a:t>constructed with a developable surface that intersects the globe along two standard parallels (SECANT)</a:t>
            </a:r>
          </a:p>
          <a:p>
            <a:r>
              <a:rPr lang="en-IN" dirty="0" smtClean="0"/>
              <a:t>Scale is true </a:t>
            </a:r>
            <a:r>
              <a:rPr lang="en-US" dirty="0" smtClean="0"/>
              <a:t>along the standard parallels, smaller between them, and larger outside them</a:t>
            </a:r>
          </a:p>
          <a:p>
            <a:r>
              <a:rPr lang="en-IN" dirty="0" smtClean="0"/>
              <a:t>Area </a:t>
            </a:r>
            <a:r>
              <a:rPr lang="en-US" dirty="0" smtClean="0"/>
              <a:t>distortion is also relatively small between and near the standard parallels</a:t>
            </a:r>
          </a:p>
          <a:p>
            <a:r>
              <a:rPr lang="en-IN" dirty="0" smtClean="0"/>
              <a:t>useful for mid-latitude regions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1. HARDWARE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762000"/>
            <a:ext cx="8915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000999" cy="667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4. ALBERS EQUAL-AREA CONIC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commonly used to map large areas in </a:t>
            </a:r>
            <a:r>
              <a:rPr lang="en-IN" dirty="0" smtClean="0"/>
              <a:t>the mid-latitudes</a:t>
            </a:r>
          </a:p>
          <a:p>
            <a:pPr algn="just"/>
            <a:r>
              <a:rPr lang="en-US" dirty="0" smtClean="0"/>
              <a:t>there are two standard parallels</a:t>
            </a:r>
          </a:p>
          <a:p>
            <a:pPr algn="just"/>
            <a:r>
              <a:rPr lang="en-US" dirty="0" smtClean="0"/>
              <a:t>The parallels are concentric circular arcs with equally-spaced meridians intersecting them at right angles. </a:t>
            </a:r>
          </a:p>
          <a:p>
            <a:pPr algn="just"/>
            <a:r>
              <a:rPr lang="en-US" dirty="0" smtClean="0"/>
              <a:t>The change in spacing between are more widely spaced between the standard parallels, and more closely spaced outside them.</a:t>
            </a:r>
          </a:p>
          <a:p>
            <a:pPr algn="just"/>
            <a:r>
              <a:rPr lang="en-US" dirty="0" smtClean="0"/>
              <a:t>Each parallel has a constant scale, with true scale along the standard parallels, smaller scale between them, and larger scale outside them.</a:t>
            </a:r>
          </a:p>
          <a:p>
            <a:r>
              <a:rPr lang="en-US" dirty="0" smtClean="0"/>
              <a:t>The Albers Conic Equal-Area projection has been used by the U.S. Geological Survey for a number of small-scale maps of the United States, using latitude 29.5º and 45.5º north as standard parallels.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EQUIDISTANT CONIC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simple conic projection</a:t>
            </a:r>
          </a:p>
          <a:p>
            <a:r>
              <a:rPr lang="en-US" dirty="0" smtClean="0"/>
              <a:t>Preserves the distance property along all meridians and one or two standard parallels</a:t>
            </a:r>
          </a:p>
          <a:p>
            <a:r>
              <a:rPr lang="en-US" dirty="0" smtClean="0"/>
              <a:t>Uses the same parameters as the Lambert conformal conic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COORDINATE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TRANSVERSE MERCATOR (UTM) GRID SYSTEM</a:t>
            </a:r>
          </a:p>
          <a:p>
            <a:r>
              <a:rPr lang="en-US" dirty="0" smtClean="0"/>
              <a:t>UNIVERSAL POLAR STEREOGRAPHIC GRID SYSTEM (UPS)</a:t>
            </a:r>
          </a:p>
          <a:p>
            <a:r>
              <a:rPr lang="en-US" dirty="0" smtClean="0"/>
              <a:t>STATE PLANE COORDINATE SYSTEM (SPC)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1. UNIVERSAL TRANSVERSE MERCATOR (UTM) GRID SYSTEM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074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UTM coordinate system uses the secant case Transverse Mercator map projection, which minimizes shape distortions for small geographic features.</a:t>
            </a:r>
          </a:p>
          <a:p>
            <a:r>
              <a:rPr lang="en-US" sz="2400" dirty="0" smtClean="0"/>
              <a:t>The UTM system divides the world into uniform zones with a width of 6 degrees of longitude. </a:t>
            </a:r>
          </a:p>
          <a:p>
            <a:r>
              <a:rPr lang="en-US" sz="2400" dirty="0" smtClean="0"/>
              <a:t>The zones are numbered from 1 to 60 eastward, with zone 1 beginning at 180 degrees.</a:t>
            </a:r>
          </a:p>
          <a:p>
            <a:r>
              <a:rPr lang="en-US" sz="2400" dirty="0" smtClean="0"/>
              <a:t>Easting is measured from a zone’s central meridian, which is assigned a false easting of 500,000 meters.</a:t>
            </a:r>
          </a:p>
          <a:p>
            <a:r>
              <a:rPr lang="en-US" sz="2400" dirty="0" smtClean="0"/>
              <a:t>Northing values in the southern hemisphere decrease southward from a false northing of 10,000,000 meters at the equator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scale factor at the central meridian is 0.9996.</a:t>
            </a:r>
          </a:p>
          <a:p>
            <a:r>
              <a:rPr lang="en-US" sz="3200" dirty="0" smtClean="0"/>
              <a:t>The standard meridians are placed 180kms west and east of the central meridian</a:t>
            </a:r>
          </a:p>
          <a:p>
            <a:r>
              <a:rPr lang="en-US" sz="3200" dirty="0" smtClean="0"/>
              <a:t>The designation of UTM zone carries a number and a letter</a:t>
            </a:r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: UTM Zone 10N refers to the zone between 126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W and 120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W in the northern hemisphere</a:t>
            </a:r>
          </a:p>
          <a:p>
            <a:endParaRPr lang="en-IN" sz="32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61988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914400"/>
          </a:xfrm>
        </p:spPr>
        <p:txBody>
          <a:bodyPr/>
          <a:lstStyle/>
          <a:p>
            <a:r>
              <a:rPr lang="en-US" dirty="0" smtClean="0"/>
              <a:t>2. UNIVERSAL POLAR STEREOGRAPHIC GRID SYSTEM (UPS)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A conformal azimuthal projection, c</a:t>
            </a:r>
            <a:r>
              <a:rPr lang="en-US" dirty="0" err="1" smtClean="0"/>
              <a:t>overs</a:t>
            </a:r>
            <a:r>
              <a:rPr lang="en-US" dirty="0" smtClean="0"/>
              <a:t> the polar areas</a:t>
            </a:r>
          </a:p>
          <a:p>
            <a:r>
              <a:rPr lang="en-US" dirty="0" smtClean="0"/>
              <a:t>Centered on the pole and used for dividing the polar area into a series of 100000 meter squares</a:t>
            </a:r>
          </a:p>
          <a:p>
            <a:r>
              <a:rPr lang="en-IN" dirty="0" smtClean="0"/>
              <a:t>The </a:t>
            </a:r>
            <a:r>
              <a:rPr lang="en-US" dirty="0" smtClean="0"/>
              <a:t>UPS system is similar to the UTM system, extending this universal system to polar regions.</a:t>
            </a:r>
          </a:p>
          <a:p>
            <a:r>
              <a:rPr lang="en-US" dirty="0" smtClean="0"/>
              <a:t>In this form, the map shows meridians as straight radii of concentric circles representing parallels.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220200" cy="914400"/>
          </a:xfrm>
        </p:spPr>
        <p:txBody>
          <a:bodyPr/>
          <a:lstStyle/>
          <a:p>
            <a:r>
              <a:rPr lang="en-US" sz="3600" dirty="0" smtClean="0"/>
              <a:t>3.STATE PLANE COORDINATE SYSTEM(SPC)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6324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dirty="0" smtClean="0"/>
              <a:t>widely used </a:t>
            </a:r>
            <a:r>
              <a:rPr lang="en-US" dirty="0" smtClean="0"/>
              <a:t>as a grid system for land surveys. </a:t>
            </a:r>
          </a:p>
          <a:p>
            <a:pPr algn="just"/>
            <a:r>
              <a:rPr lang="en-US" dirty="0" smtClean="0"/>
              <a:t>Uses coordinates in feet. </a:t>
            </a:r>
          </a:p>
          <a:p>
            <a:pPr algn="just"/>
            <a:r>
              <a:rPr lang="en-US" dirty="0" smtClean="0"/>
              <a:t>Most states are divided into two or more overlapping state plane zones, each with its own coordinate system and projection. </a:t>
            </a:r>
          </a:p>
          <a:p>
            <a:pPr algn="just"/>
            <a:r>
              <a:rPr lang="en-US" dirty="0" smtClean="0"/>
              <a:t>A few smaller states use a single zone. </a:t>
            </a:r>
          </a:p>
          <a:p>
            <a:pPr algn="just"/>
            <a:r>
              <a:rPr lang="en-US" dirty="0" smtClean="0"/>
              <a:t>The Lambert Conformal Conic projection is used for zones with a larger east-west than north-south extent.</a:t>
            </a:r>
          </a:p>
          <a:p>
            <a:pPr algn="just"/>
            <a:r>
              <a:rPr lang="en-US" dirty="0" smtClean="0"/>
              <a:t> Zones that are more elongated in the north-south direction are mapped using the Transverse Mercator projection. </a:t>
            </a:r>
          </a:p>
          <a:p>
            <a:pPr algn="just"/>
            <a:r>
              <a:rPr lang="en-US" smtClean="0"/>
              <a:t>Scale </a:t>
            </a:r>
            <a:r>
              <a:rPr lang="en-US" dirty="0" smtClean="0"/>
              <a:t>variations are minimized to provide an accuracy of one </a:t>
            </a:r>
            <a:r>
              <a:rPr lang="en-US" smtClean="0"/>
              <a:t>part in 10,000 </a:t>
            </a:r>
            <a:r>
              <a:rPr lang="en-US" dirty="0" smtClean="0"/>
              <a:t>for distance measurements. State Plane Coordinate tick marks and zone</a:t>
            </a:r>
          </a:p>
          <a:p>
            <a:pPr algn="just"/>
            <a:r>
              <a:rPr lang="en-US" dirty="0" smtClean="0"/>
              <a:t>information can be found on U.S. Geological Survey topographic maps.</a:t>
            </a:r>
          </a:p>
          <a:p>
            <a:pPr algn="just"/>
            <a:r>
              <a:rPr lang="en-US" dirty="0" smtClean="0"/>
              <a:t>With the development of the North American Datum 1983, a revised version of</a:t>
            </a:r>
          </a:p>
          <a:p>
            <a:pPr algn="just"/>
            <a:r>
              <a:rPr lang="en-US" dirty="0" smtClean="0"/>
              <a:t>the State Plane Coordinate System based on that datum was also developed. Zones</a:t>
            </a:r>
          </a:p>
          <a:p>
            <a:pPr algn="just"/>
            <a:r>
              <a:rPr lang="en-US" dirty="0" smtClean="0"/>
              <a:t>were redefined for some states, and northing and easting coordinates are nominally</a:t>
            </a:r>
          </a:p>
          <a:p>
            <a:pPr algn="just"/>
            <a:r>
              <a:rPr lang="en-US" dirty="0" smtClean="0"/>
              <a:t>in meters. However, some state and local governments require the use of</a:t>
            </a:r>
          </a:p>
          <a:p>
            <a:pPr algn="just"/>
            <a:r>
              <a:rPr lang="en-US" dirty="0" smtClean="0"/>
              <a:t>feet as a measurement unit with SPCS83. To cover these variations, the TNT</a:t>
            </a:r>
          </a:p>
          <a:p>
            <a:pPr algn="just"/>
            <a:r>
              <a:rPr lang="en-US" dirty="0" smtClean="0"/>
              <a:t>products provide two versions of each SPCS27 and SPCS83 zone, one in meters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SOFTWARE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8305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05200"/>
            <a:ext cx="830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193925" y="303213"/>
            <a:ext cx="512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THEMATIC OVERLAY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1981200"/>
            <a:ext cx="5259388" cy="1068388"/>
            <a:chOff x="1488" y="1248"/>
            <a:chExt cx="3313" cy="673"/>
          </a:xfrm>
        </p:grpSpPr>
        <p:sp>
          <p:nvSpPr>
            <p:cNvPr id="151556" name="Freeform 4"/>
            <p:cNvSpPr>
              <a:spLocks/>
            </p:cNvSpPr>
            <p:nvPr/>
          </p:nvSpPr>
          <p:spPr bwMode="auto">
            <a:xfrm>
              <a:off x="1488" y="1248"/>
              <a:ext cx="3313" cy="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2" y="0"/>
                </a:cxn>
                <a:cxn ang="0">
                  <a:pos x="3312" y="672"/>
                </a:cxn>
                <a:cxn ang="0">
                  <a:pos x="864" y="672"/>
                </a:cxn>
                <a:cxn ang="0">
                  <a:pos x="0" y="0"/>
                </a:cxn>
              </a:cxnLst>
              <a:rect l="0" t="0" r="r" b="b"/>
              <a:pathLst>
                <a:path w="3313" h="673">
                  <a:moveTo>
                    <a:pt x="0" y="0"/>
                  </a:moveTo>
                  <a:lnTo>
                    <a:pt x="2352" y="0"/>
                  </a:lnTo>
                  <a:lnTo>
                    <a:pt x="3312" y="672"/>
                  </a:lnTo>
                  <a:lnTo>
                    <a:pt x="864" y="67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57" name="Rectangle 5"/>
            <p:cNvSpPr>
              <a:spLocks noChangeArrowheads="1"/>
            </p:cNvSpPr>
            <p:nvPr/>
          </p:nvSpPr>
          <p:spPr bwMode="auto">
            <a:xfrm>
              <a:off x="2390" y="1622"/>
              <a:ext cx="1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1. TOPOGRAPHY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62200" y="2362200"/>
            <a:ext cx="5030788" cy="1144588"/>
            <a:chOff x="1488" y="1488"/>
            <a:chExt cx="3169" cy="721"/>
          </a:xfrm>
        </p:grpSpPr>
        <p:sp>
          <p:nvSpPr>
            <p:cNvPr id="151559" name="Freeform 7"/>
            <p:cNvSpPr>
              <a:spLocks/>
            </p:cNvSpPr>
            <p:nvPr/>
          </p:nvSpPr>
          <p:spPr bwMode="auto">
            <a:xfrm>
              <a:off x="1488" y="1488"/>
              <a:ext cx="3169" cy="72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864" y="720"/>
                </a:cxn>
                <a:cxn ang="0">
                  <a:pos x="3168" y="720"/>
                </a:cxn>
                <a:cxn ang="0">
                  <a:pos x="2784" y="432"/>
                </a:cxn>
                <a:cxn ang="0">
                  <a:pos x="864" y="432"/>
                </a:cxn>
                <a:cxn ang="0">
                  <a:pos x="336" y="0"/>
                </a:cxn>
              </a:cxnLst>
              <a:rect l="0" t="0" r="r" b="b"/>
              <a:pathLst>
                <a:path w="3169" h="721">
                  <a:moveTo>
                    <a:pt x="336" y="0"/>
                  </a:moveTo>
                  <a:lnTo>
                    <a:pt x="0" y="0"/>
                  </a:lnTo>
                  <a:lnTo>
                    <a:pt x="864" y="720"/>
                  </a:lnTo>
                  <a:lnTo>
                    <a:pt x="3168" y="720"/>
                  </a:lnTo>
                  <a:lnTo>
                    <a:pt x="2784" y="432"/>
                  </a:lnTo>
                  <a:lnTo>
                    <a:pt x="864" y="432"/>
                  </a:lnTo>
                  <a:lnTo>
                    <a:pt x="336" y="0"/>
                  </a:lnTo>
                </a:path>
              </a:pathLst>
            </a:custGeom>
            <a:solidFill>
              <a:srgbClr val="CC99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60" name="Rectangle 8"/>
            <p:cNvSpPr>
              <a:spLocks noChangeArrowheads="1"/>
            </p:cNvSpPr>
            <p:nvPr/>
          </p:nvSpPr>
          <p:spPr bwMode="auto">
            <a:xfrm>
              <a:off x="2390" y="1910"/>
              <a:ext cx="15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 BOUNDARIES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62200" y="2819400"/>
            <a:ext cx="5030788" cy="1144588"/>
            <a:chOff x="1488" y="1776"/>
            <a:chExt cx="3169" cy="721"/>
          </a:xfrm>
        </p:grpSpPr>
        <p:sp>
          <p:nvSpPr>
            <p:cNvPr id="151562" name="Freeform 10"/>
            <p:cNvSpPr>
              <a:spLocks/>
            </p:cNvSpPr>
            <p:nvPr/>
          </p:nvSpPr>
          <p:spPr bwMode="auto">
            <a:xfrm>
              <a:off x="1488" y="1776"/>
              <a:ext cx="3169" cy="72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864" y="720"/>
                </a:cxn>
                <a:cxn ang="0">
                  <a:pos x="3168" y="720"/>
                </a:cxn>
                <a:cxn ang="0">
                  <a:pos x="2784" y="432"/>
                </a:cxn>
                <a:cxn ang="0">
                  <a:pos x="864" y="432"/>
                </a:cxn>
                <a:cxn ang="0">
                  <a:pos x="336" y="0"/>
                </a:cxn>
              </a:cxnLst>
              <a:rect l="0" t="0" r="r" b="b"/>
              <a:pathLst>
                <a:path w="3169" h="721">
                  <a:moveTo>
                    <a:pt x="336" y="0"/>
                  </a:moveTo>
                  <a:lnTo>
                    <a:pt x="0" y="0"/>
                  </a:lnTo>
                  <a:lnTo>
                    <a:pt x="864" y="720"/>
                  </a:lnTo>
                  <a:lnTo>
                    <a:pt x="3168" y="720"/>
                  </a:lnTo>
                  <a:lnTo>
                    <a:pt x="2784" y="432"/>
                  </a:lnTo>
                  <a:lnTo>
                    <a:pt x="864" y="432"/>
                  </a:lnTo>
                  <a:lnTo>
                    <a:pt x="336" y="0"/>
                  </a:lnTo>
                </a:path>
              </a:pathLst>
            </a:custGeom>
            <a:solidFill>
              <a:srgbClr val="99FF99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63" name="Rectangle 11"/>
            <p:cNvSpPr>
              <a:spLocks noChangeArrowheads="1"/>
            </p:cNvSpPr>
            <p:nvPr/>
          </p:nvSpPr>
          <p:spPr bwMode="auto">
            <a:xfrm>
              <a:off x="2390" y="2198"/>
              <a:ext cx="16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 VEGETATION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362200" y="3276600"/>
            <a:ext cx="5030788" cy="1144588"/>
            <a:chOff x="1488" y="2064"/>
            <a:chExt cx="3169" cy="721"/>
          </a:xfrm>
        </p:grpSpPr>
        <p:sp>
          <p:nvSpPr>
            <p:cNvPr id="151565" name="Freeform 13"/>
            <p:cNvSpPr>
              <a:spLocks/>
            </p:cNvSpPr>
            <p:nvPr/>
          </p:nvSpPr>
          <p:spPr bwMode="auto">
            <a:xfrm>
              <a:off x="1488" y="2064"/>
              <a:ext cx="3169" cy="72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864" y="720"/>
                </a:cxn>
                <a:cxn ang="0">
                  <a:pos x="3168" y="720"/>
                </a:cxn>
                <a:cxn ang="0">
                  <a:pos x="2784" y="432"/>
                </a:cxn>
                <a:cxn ang="0">
                  <a:pos x="864" y="432"/>
                </a:cxn>
                <a:cxn ang="0">
                  <a:pos x="336" y="0"/>
                </a:cxn>
              </a:cxnLst>
              <a:rect l="0" t="0" r="r" b="b"/>
              <a:pathLst>
                <a:path w="3169" h="721">
                  <a:moveTo>
                    <a:pt x="336" y="0"/>
                  </a:moveTo>
                  <a:lnTo>
                    <a:pt x="0" y="0"/>
                  </a:lnTo>
                  <a:lnTo>
                    <a:pt x="864" y="720"/>
                  </a:lnTo>
                  <a:lnTo>
                    <a:pt x="3168" y="720"/>
                  </a:lnTo>
                  <a:lnTo>
                    <a:pt x="2784" y="432"/>
                  </a:lnTo>
                  <a:lnTo>
                    <a:pt x="864" y="432"/>
                  </a:lnTo>
                  <a:lnTo>
                    <a:pt x="336" y="0"/>
                  </a:lnTo>
                </a:path>
              </a:pathLst>
            </a:custGeom>
            <a:solidFill>
              <a:srgbClr val="FF33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66" name="Rectangle 14"/>
            <p:cNvSpPr>
              <a:spLocks noChangeArrowheads="1"/>
            </p:cNvSpPr>
            <p:nvPr/>
          </p:nvSpPr>
          <p:spPr bwMode="auto">
            <a:xfrm>
              <a:off x="2390" y="2486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4. ROADS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362200" y="3733800"/>
            <a:ext cx="5030788" cy="1203325"/>
            <a:chOff x="1488" y="2352"/>
            <a:chExt cx="3169" cy="758"/>
          </a:xfrm>
        </p:grpSpPr>
        <p:sp>
          <p:nvSpPr>
            <p:cNvPr id="151568" name="Freeform 16"/>
            <p:cNvSpPr>
              <a:spLocks/>
            </p:cNvSpPr>
            <p:nvPr/>
          </p:nvSpPr>
          <p:spPr bwMode="auto">
            <a:xfrm>
              <a:off x="1488" y="2352"/>
              <a:ext cx="3169" cy="72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864" y="720"/>
                </a:cxn>
                <a:cxn ang="0">
                  <a:pos x="3168" y="720"/>
                </a:cxn>
                <a:cxn ang="0">
                  <a:pos x="2784" y="432"/>
                </a:cxn>
                <a:cxn ang="0">
                  <a:pos x="864" y="432"/>
                </a:cxn>
                <a:cxn ang="0">
                  <a:pos x="336" y="0"/>
                </a:cxn>
              </a:cxnLst>
              <a:rect l="0" t="0" r="r" b="b"/>
              <a:pathLst>
                <a:path w="3169" h="721">
                  <a:moveTo>
                    <a:pt x="336" y="0"/>
                  </a:moveTo>
                  <a:lnTo>
                    <a:pt x="0" y="0"/>
                  </a:lnTo>
                  <a:lnTo>
                    <a:pt x="864" y="720"/>
                  </a:lnTo>
                  <a:lnTo>
                    <a:pt x="3168" y="720"/>
                  </a:lnTo>
                  <a:lnTo>
                    <a:pt x="2784" y="432"/>
                  </a:lnTo>
                  <a:lnTo>
                    <a:pt x="864" y="432"/>
                  </a:lnTo>
                  <a:lnTo>
                    <a:pt x="336" y="0"/>
                  </a:lnTo>
                </a:path>
              </a:pathLst>
            </a:custGeom>
            <a:gradFill rotWithShape="0">
              <a:gsLst>
                <a:gs pos="0">
                  <a:srgbClr val="99FF99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69" name="Rectangle 17"/>
            <p:cNvSpPr>
              <a:spLocks noChangeArrowheads="1"/>
            </p:cNvSpPr>
            <p:nvPr/>
          </p:nvSpPr>
          <p:spPr bwMode="auto">
            <a:xfrm>
              <a:off x="2390" y="2822"/>
              <a:ext cx="1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 RIVERS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362200" y="4191000"/>
            <a:ext cx="5030788" cy="1203325"/>
            <a:chOff x="1488" y="2640"/>
            <a:chExt cx="3169" cy="758"/>
          </a:xfrm>
        </p:grpSpPr>
        <p:sp>
          <p:nvSpPr>
            <p:cNvPr id="151571" name="Freeform 19"/>
            <p:cNvSpPr>
              <a:spLocks/>
            </p:cNvSpPr>
            <p:nvPr/>
          </p:nvSpPr>
          <p:spPr bwMode="auto">
            <a:xfrm>
              <a:off x="1488" y="2640"/>
              <a:ext cx="3169" cy="72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864" y="720"/>
                </a:cxn>
                <a:cxn ang="0">
                  <a:pos x="3168" y="720"/>
                </a:cxn>
                <a:cxn ang="0">
                  <a:pos x="2784" y="432"/>
                </a:cxn>
                <a:cxn ang="0">
                  <a:pos x="864" y="432"/>
                </a:cxn>
                <a:cxn ang="0">
                  <a:pos x="336" y="0"/>
                </a:cxn>
              </a:cxnLst>
              <a:rect l="0" t="0" r="r" b="b"/>
              <a:pathLst>
                <a:path w="3169" h="721">
                  <a:moveTo>
                    <a:pt x="336" y="0"/>
                  </a:moveTo>
                  <a:lnTo>
                    <a:pt x="0" y="0"/>
                  </a:lnTo>
                  <a:lnTo>
                    <a:pt x="864" y="720"/>
                  </a:lnTo>
                  <a:lnTo>
                    <a:pt x="3168" y="720"/>
                  </a:lnTo>
                  <a:lnTo>
                    <a:pt x="2784" y="432"/>
                  </a:lnTo>
                  <a:lnTo>
                    <a:pt x="864" y="432"/>
                  </a:lnTo>
                  <a:lnTo>
                    <a:pt x="336" y="0"/>
                  </a:lnTo>
                </a:path>
              </a:pathLst>
            </a:custGeom>
            <a:gradFill rotWithShape="0">
              <a:gsLst>
                <a:gs pos="0">
                  <a:srgbClr val="99FF99"/>
                </a:gs>
                <a:gs pos="100000">
                  <a:srgbClr val="99FF99">
                    <a:gamma/>
                    <a:tint val="80000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51572" name="Rectangle 20"/>
            <p:cNvSpPr>
              <a:spLocks noChangeArrowheads="1"/>
            </p:cNvSpPr>
            <p:nvPr/>
          </p:nvSpPr>
          <p:spPr bwMode="auto">
            <a:xfrm>
              <a:off x="2390" y="3110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6. SOILS</a:t>
              </a:r>
            </a:p>
          </p:txBody>
        </p:sp>
      </p:grpSp>
      <p:pic>
        <p:nvPicPr>
          <p:cNvPr id="151573" name="Picture 21" descr="C:\WINDOWS\Desktop\fla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29600" y="0"/>
            <a:ext cx="914400" cy="914400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6781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omic Sans MS" pitchFamily="66" charset="0"/>
              </a:rPr>
              <a:t>Advantages of GIS</a:t>
            </a:r>
            <a:endParaRPr lang="en-US" sz="3200" b="1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04800" y="1157288"/>
            <a:ext cx="8839200" cy="521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  <a:buFontTx/>
              <a:buChar char="•"/>
            </a:pPr>
            <a:r>
              <a:rPr lang="en-US" b="1">
                <a:latin typeface="Technical" pitchFamily="34" charset="0"/>
              </a:rPr>
              <a:t>Establishes interface between spatial data (RS, toposheets, census, surveys, direct measurements, etc) and distributed modeling 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  <a:buFontTx/>
              <a:buChar char="•"/>
            </a:pPr>
            <a:r>
              <a:rPr lang="en-US" b="1">
                <a:latin typeface="Technical" pitchFamily="34" charset="0"/>
              </a:rPr>
              <a:t>Potential for handling large amounts of spatial data using suitable processing software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  <a:buFontTx/>
              <a:buChar char="•"/>
            </a:pPr>
            <a:r>
              <a:rPr lang="en-US" b="1">
                <a:latin typeface="Technical" pitchFamily="34" charset="0"/>
              </a:rPr>
              <a:t>Data analysis (pre- and post- processing)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</a:pPr>
            <a:r>
              <a:rPr lang="en-US" b="1">
                <a:latin typeface="Technical" pitchFamily="34" charset="0"/>
              </a:rPr>
              <a:t>     Visualization, Preparation of data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</a:pPr>
            <a:r>
              <a:rPr lang="en-US" b="1">
                <a:latin typeface="Technical" pitchFamily="34" charset="0"/>
              </a:rPr>
              <a:t>     Analysis – Interpolation, spatial analysis, query, etc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  <a:buFontTx/>
              <a:buChar char="•"/>
            </a:pPr>
            <a:r>
              <a:rPr lang="en-US" b="1">
                <a:latin typeface="Technical" pitchFamily="34" charset="0"/>
              </a:rPr>
              <a:t>Hydrological models can run within GIS </a:t>
            </a:r>
          </a:p>
          <a:p>
            <a:pPr marL="177800" indent="-177800" algn="just" eaLnBrk="0" hangingPunct="0">
              <a:lnSpc>
                <a:spcPct val="120000"/>
              </a:lnSpc>
              <a:buClr>
                <a:srgbClr val="FFFF66"/>
              </a:buClr>
              <a:buSzPct val="150000"/>
              <a:buFontTx/>
              <a:buChar char="•"/>
            </a:pPr>
            <a:r>
              <a:rPr lang="en-US" b="1">
                <a:latin typeface="Technical" pitchFamily="34" charset="0"/>
              </a:rPr>
              <a:t>Effective communication of results</a:t>
            </a:r>
            <a:endParaRPr lang="en-US" sz="2400" b="1"/>
          </a:p>
        </p:txBody>
      </p:sp>
      <p:pic>
        <p:nvPicPr>
          <p:cNvPr id="168964" name="Picture 4" descr="C:\WINDOWS\Desktop\fla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29600" y="0"/>
            <a:ext cx="914400" cy="914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264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u="sng">
                <a:latin typeface="Arial" charset="0"/>
              </a:rPr>
              <a:t>Urban RS &amp; GIS Applications</a:t>
            </a:r>
          </a:p>
          <a:p>
            <a:endParaRPr lang="en-US" sz="2400" b="1" i="1" u="sng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Pavement management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Street network facilities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GIS based code enforcement system for land 	development &amp; Control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Infrastructure management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Living master plan: Integrating infrastructure models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GIS &amp; parcel map automation for assessors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Land use activity model-Policy forecasts &amp; analysis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Transport planning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GIS based planning for School districts, Solid waste 	landfill site selection</a:t>
            </a:r>
          </a:p>
          <a:p>
            <a:pPr lvl="1">
              <a:buFontTx/>
              <a:buChar char="•"/>
            </a:pPr>
            <a:r>
              <a:rPr lang="en-US" sz="2400">
                <a:latin typeface="Arial" charset="0"/>
              </a:rPr>
              <a:t> 	Estimate – impact of airport noise level on residential 	property values</a:t>
            </a:r>
          </a:p>
        </p:txBody>
      </p:sp>
      <p:pic>
        <p:nvPicPr>
          <p:cNvPr id="45059" name="Picture 3" descr="C:\WINDOWS\Desktop\fla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29600" y="0"/>
            <a:ext cx="914400" cy="914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</a:t>
            </a:r>
            <a:r>
              <a:rPr lang="en-US" dirty="0" err="1" smtClean="0"/>
              <a:t>softwares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Autodesk Map</a:t>
            </a:r>
          </a:p>
          <a:p>
            <a:r>
              <a:rPr lang="en-US" dirty="0" smtClean="0"/>
              <a:t>GRASS</a:t>
            </a:r>
          </a:p>
          <a:p>
            <a:r>
              <a:rPr lang="en-US" dirty="0" err="1" smtClean="0"/>
              <a:t>Microstation</a:t>
            </a:r>
            <a:endParaRPr lang="en-US" dirty="0" smtClean="0"/>
          </a:p>
          <a:p>
            <a:r>
              <a:rPr lang="en-US" dirty="0" err="1" smtClean="0"/>
              <a:t>TransCAD</a:t>
            </a:r>
            <a:r>
              <a:rPr lang="en-US" dirty="0" smtClean="0"/>
              <a:t>, </a:t>
            </a:r>
            <a:r>
              <a:rPr lang="en-US" dirty="0" err="1" smtClean="0"/>
              <a:t>Maptitude</a:t>
            </a:r>
            <a:endParaRPr lang="en-US" dirty="0" smtClean="0"/>
          </a:p>
          <a:p>
            <a:r>
              <a:rPr lang="en-US" dirty="0" smtClean="0"/>
              <a:t>IDRISI</a:t>
            </a:r>
          </a:p>
          <a:p>
            <a:r>
              <a:rPr lang="en-US" dirty="0" err="1" smtClean="0"/>
              <a:t>ArcGIS</a:t>
            </a:r>
            <a:r>
              <a:rPr lang="en-US" dirty="0" smtClean="0"/>
              <a:t>, </a:t>
            </a:r>
            <a:r>
              <a:rPr lang="en-US" dirty="0" err="1" smtClean="0"/>
              <a:t>ArcView</a:t>
            </a:r>
            <a:endParaRPr lang="en-US" dirty="0" smtClean="0"/>
          </a:p>
          <a:p>
            <a:r>
              <a:rPr lang="en-US" dirty="0" smtClean="0"/>
              <a:t>MGE, </a:t>
            </a:r>
            <a:r>
              <a:rPr lang="en-US" dirty="0" err="1" smtClean="0"/>
              <a:t>GeoMedia</a:t>
            </a:r>
            <a:endParaRPr lang="en-US" dirty="0" smtClean="0"/>
          </a:p>
          <a:p>
            <a:r>
              <a:rPr lang="en-US" dirty="0" smtClean="0"/>
              <a:t>ILWIS</a:t>
            </a:r>
          </a:p>
          <a:p>
            <a:r>
              <a:rPr lang="en-US" dirty="0" smtClean="0"/>
              <a:t>MapInfo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being used for the analysis</a:t>
            </a:r>
            <a:endParaRPr lang="en-IN" dirty="0" smtClean="0"/>
          </a:p>
          <a:p>
            <a:r>
              <a:rPr lang="en-US" dirty="0" smtClean="0"/>
              <a:t>Geospatial data is the data that describe  both the locations and the characteristics of spatial features such as roads, land areas and vegetation</a:t>
            </a:r>
          </a:p>
          <a:p>
            <a:r>
              <a:rPr lang="en-US" dirty="0" smtClean="0"/>
              <a:t>1. Spatial data- represents location</a:t>
            </a:r>
          </a:p>
          <a:p>
            <a:r>
              <a:rPr lang="en-US" dirty="0" smtClean="0"/>
              <a:t>2. Attribute data – represents characteristics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Spatial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Represents locations of spatial features</a:t>
            </a:r>
          </a:p>
          <a:p>
            <a:r>
              <a:rPr lang="en-US" dirty="0" smtClean="0"/>
              <a:t>Stored in </a:t>
            </a:r>
            <a:r>
              <a:rPr lang="en-US" i="1" dirty="0" smtClean="0"/>
              <a:t>shape file</a:t>
            </a:r>
          </a:p>
          <a:p>
            <a:r>
              <a:rPr lang="en-US" dirty="0" smtClean="0"/>
              <a:t>A. Discrete features – individually distinguishable features that do not exist between observations</a:t>
            </a:r>
          </a:p>
          <a:p>
            <a:pPr lvl="1"/>
            <a:r>
              <a:rPr lang="en-US" dirty="0" smtClean="0"/>
              <a:t>Points (</a:t>
            </a:r>
            <a:r>
              <a:rPr lang="en-US" dirty="0" err="1" smtClean="0"/>
              <a:t>eg</a:t>
            </a:r>
            <a:r>
              <a:rPr lang="en-US" dirty="0" smtClean="0"/>
              <a:t>: Wells)</a:t>
            </a:r>
          </a:p>
          <a:p>
            <a:pPr lvl="1"/>
            <a:r>
              <a:rPr lang="en-US" dirty="0" smtClean="0"/>
              <a:t>Lines (</a:t>
            </a:r>
            <a:r>
              <a:rPr lang="en-US" dirty="0" err="1" smtClean="0"/>
              <a:t>eg</a:t>
            </a:r>
            <a:r>
              <a:rPr lang="en-US" dirty="0" smtClean="0"/>
              <a:t>: roads)</a:t>
            </a:r>
          </a:p>
          <a:p>
            <a:pPr lvl="1"/>
            <a:r>
              <a:rPr lang="en-US" dirty="0" smtClean="0"/>
              <a:t>Areas (</a:t>
            </a:r>
            <a:r>
              <a:rPr lang="en-US" dirty="0" err="1" smtClean="0"/>
              <a:t>eg</a:t>
            </a:r>
            <a:r>
              <a:rPr lang="en-US" dirty="0" smtClean="0"/>
              <a:t>: land use types)</a:t>
            </a:r>
            <a:endParaRPr lang="en-IN" dirty="0" smtClean="0"/>
          </a:p>
          <a:p>
            <a:r>
              <a:rPr lang="en-US" dirty="0" smtClean="0"/>
              <a:t>B. Continuous features – features that exist spatially between observations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Elevation, precipitation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data</a:t>
            </a:r>
          </a:p>
          <a:p>
            <a:pPr lvl="1"/>
            <a:r>
              <a:rPr lang="en-US" dirty="0" smtClean="0"/>
              <a:t>uses points and their </a:t>
            </a:r>
            <a:r>
              <a:rPr lang="en-US" dirty="0" err="1" smtClean="0"/>
              <a:t>x,y</a:t>
            </a:r>
            <a:r>
              <a:rPr lang="en-US" dirty="0" smtClean="0"/>
              <a:t> coordinates to construct spatial features of points, lines and areas </a:t>
            </a:r>
          </a:p>
          <a:p>
            <a:pPr lvl="1"/>
            <a:r>
              <a:rPr lang="en-US" dirty="0" smtClean="0"/>
              <a:t>Ideal for representing discrete features</a:t>
            </a:r>
          </a:p>
          <a:p>
            <a:r>
              <a:rPr lang="en-US" dirty="0" smtClean="0"/>
              <a:t>Raster data</a:t>
            </a:r>
          </a:p>
          <a:p>
            <a:pPr lvl="1"/>
            <a:r>
              <a:rPr lang="en-US" dirty="0" smtClean="0"/>
              <a:t> uses grid and grid cells to represent the spatial variation of a feature</a:t>
            </a:r>
          </a:p>
          <a:p>
            <a:pPr lvl="1"/>
            <a:r>
              <a:rPr lang="en-US" dirty="0" smtClean="0"/>
              <a:t>Better for representing continuous  features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386" name="AutoShape 2" descr="Image result for vector data and raster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8" name="Picture 4" descr="Image result for vector data and raster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238995" cy="4343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College of Engineering Trivandrum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474</TotalTime>
  <Words>1711</Words>
  <Application>Microsoft Office PowerPoint</Application>
  <PresentationFormat>On-screen Show (4:3)</PresentationFormat>
  <Paragraphs>228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Metro</vt:lpstr>
      <vt:lpstr>ClipArt</vt:lpstr>
      <vt:lpstr>GEOGRAPHIC INFORMATION SYSTEM</vt:lpstr>
      <vt:lpstr>COMPONENTS OF GIS</vt:lpstr>
      <vt:lpstr>1. HARDWARE</vt:lpstr>
      <vt:lpstr>2. SOFTWARE</vt:lpstr>
      <vt:lpstr>Commonly used softwares</vt:lpstr>
      <vt:lpstr>3.  DATA</vt:lpstr>
      <vt:lpstr>1. Spatial Data</vt:lpstr>
      <vt:lpstr>Spatial data</vt:lpstr>
      <vt:lpstr>Spatial data</vt:lpstr>
      <vt:lpstr>2. Attribute data</vt:lpstr>
      <vt:lpstr>Slide 11</vt:lpstr>
      <vt:lpstr>4. Methods and Procedures</vt:lpstr>
      <vt:lpstr>5. People </vt:lpstr>
      <vt:lpstr>Slide 14</vt:lpstr>
      <vt:lpstr>Slide 15</vt:lpstr>
      <vt:lpstr>Types of map projections</vt:lpstr>
      <vt:lpstr>Simple</vt:lpstr>
      <vt:lpstr>Secant case</vt:lpstr>
      <vt:lpstr>Slide 19</vt:lpstr>
      <vt:lpstr>Map Projection Parameters</vt:lpstr>
      <vt:lpstr>Slide 21</vt:lpstr>
      <vt:lpstr>Slide 22</vt:lpstr>
      <vt:lpstr>Slide 23</vt:lpstr>
      <vt:lpstr>COMMONLY USED MAP PROJECTIONS</vt:lpstr>
      <vt:lpstr>1. MERCATOR PROJECTION</vt:lpstr>
      <vt:lpstr>1. MERCATOR PROJECTION</vt:lpstr>
      <vt:lpstr>2. TRANVERSE MERCATOR PROJECTION</vt:lpstr>
      <vt:lpstr>Slide 28</vt:lpstr>
      <vt:lpstr>3. LAMBERT CONFORMAL CONIC  </vt:lpstr>
      <vt:lpstr>Slide 30</vt:lpstr>
      <vt:lpstr>4. ALBERS EQUAL-AREA CONIC </vt:lpstr>
      <vt:lpstr>5. EQUIDISTANT CONIC  </vt:lpstr>
      <vt:lpstr>PROJECTED COORDINATE SYSTEMS</vt:lpstr>
      <vt:lpstr>1. UNIVERSAL TRANSVERSE MERCATOR (UTM) GRID SYSTEM  </vt:lpstr>
      <vt:lpstr>Slide 35</vt:lpstr>
      <vt:lpstr>Slide 36</vt:lpstr>
      <vt:lpstr>Slide 37</vt:lpstr>
      <vt:lpstr>2. UNIVERSAL POLAR STEREOGRAPHIC GRID SYSTEM (UPS) </vt:lpstr>
      <vt:lpstr>3.STATE PLANE COORDINATE SYSTEM(SPC)  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INFORMATION SYSTEM</dc:title>
  <dc:creator>anu</dc:creator>
  <cp:lastModifiedBy>anu</cp:lastModifiedBy>
  <cp:revision>63</cp:revision>
  <dcterms:created xsi:type="dcterms:W3CDTF">2017-09-30T02:48:53Z</dcterms:created>
  <dcterms:modified xsi:type="dcterms:W3CDTF">2017-11-23T17:03:21Z</dcterms:modified>
</cp:coreProperties>
</file>